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96" r:id="rId1"/>
  </p:sldMasterIdLst>
  <p:notesMasterIdLst>
    <p:notesMasterId r:id="rId27"/>
  </p:notesMasterIdLst>
  <p:sldIdLst>
    <p:sldId id="256" r:id="rId2"/>
    <p:sldId id="262" r:id="rId3"/>
    <p:sldId id="266" r:id="rId4"/>
    <p:sldId id="264" r:id="rId5"/>
    <p:sldId id="278" r:id="rId6"/>
    <p:sldId id="267" r:id="rId7"/>
    <p:sldId id="279" r:id="rId8"/>
    <p:sldId id="291" r:id="rId9"/>
    <p:sldId id="280" r:id="rId10"/>
    <p:sldId id="281" r:id="rId11"/>
    <p:sldId id="263" r:id="rId12"/>
    <p:sldId id="273" r:id="rId13"/>
    <p:sldId id="274" r:id="rId14"/>
    <p:sldId id="283" r:id="rId15"/>
    <p:sldId id="282" r:id="rId16"/>
    <p:sldId id="285" r:id="rId17"/>
    <p:sldId id="286" r:id="rId18"/>
    <p:sldId id="287" r:id="rId19"/>
    <p:sldId id="288" r:id="rId20"/>
    <p:sldId id="289" r:id="rId21"/>
    <p:sldId id="265" r:id="rId22"/>
    <p:sldId id="271" r:id="rId23"/>
    <p:sldId id="275" r:id="rId24"/>
    <p:sldId id="290" r:id="rId25"/>
    <p:sldId id="276" r:id="rId26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0647C-5924-45C6-8BAC-595E77C4F175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71F26-C7F6-4F34-A43F-AB4CCF566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320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96938" y="746125"/>
            <a:ext cx="4967287" cy="3727450"/>
          </a:xfrm>
          <a:ln/>
        </p:spPr>
      </p:sp>
      <p:sp>
        <p:nvSpPr>
          <p:cNvPr id="13209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1" tIns="45715" rIns="91431" bIns="45715"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132099" name="Номер слайда 3"/>
          <p:cNvSpPr txBox="1">
            <a:spLocks noGrp="1"/>
          </p:cNvSpPr>
          <p:nvPr/>
        </p:nvSpPr>
        <p:spPr bwMode="auto">
          <a:xfrm>
            <a:off x="3829010" y="9443321"/>
            <a:ext cx="2930574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 defTabSz="912813"/>
            <a:fld id="{5EED907E-5468-4C49-82A7-3FAC813231F9}" type="slidenum">
              <a:rPr lang="ru-RU" altLang="ru-RU" sz="1200" b="0">
                <a:solidFill>
                  <a:srgbClr val="000000"/>
                </a:solidFill>
                <a:latin typeface="Calibri" pitchFamily="34" charset="0"/>
              </a:rPr>
              <a:pPr algn="r" defTabSz="912813"/>
              <a:t>12</a:t>
            </a:fld>
            <a:endParaRPr lang="ru-RU" altLang="ru-RU" sz="1200" b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C88B-6D6B-424A-9DDC-C36089EB415A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544C-BF78-4438-B776-B887296230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C88B-6D6B-424A-9DDC-C36089EB415A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544C-BF78-4438-B776-B887296230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C88B-6D6B-424A-9DDC-C36089EB415A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544C-BF78-4438-B776-B8872962306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C88B-6D6B-424A-9DDC-C36089EB415A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544C-BF78-4438-B776-B8872962306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C88B-6D6B-424A-9DDC-C36089EB415A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544C-BF78-4438-B776-B887296230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C88B-6D6B-424A-9DDC-C36089EB415A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544C-BF78-4438-B776-B8872962306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C88B-6D6B-424A-9DDC-C36089EB415A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544C-BF78-4438-B776-B887296230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C88B-6D6B-424A-9DDC-C36089EB415A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544C-BF78-4438-B776-B887296230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C88B-6D6B-424A-9DDC-C36089EB415A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544C-BF78-4438-B776-B887296230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C88B-6D6B-424A-9DDC-C36089EB415A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544C-BF78-4438-B776-B8872962306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C88B-6D6B-424A-9DDC-C36089EB415A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544C-BF78-4438-B776-B8872962306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EAC88B-6D6B-424A-9DDC-C36089EB415A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2B3544C-BF78-4438-B776-B8872962306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fis-frdo.ru/instructions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61798/" TargetMode="External"/><Relationship Id="rId7" Type="http://schemas.openxmlformats.org/officeDocument/2006/relationships/hyperlink" Target="http://www.garant.ru/hotlaw/federal/491497" TargetMode="External"/><Relationship Id="rId2" Type="http://schemas.openxmlformats.org/officeDocument/2006/relationships/hyperlink" Target="http://www.consultant.ru/document/cons_doc_LAW_14017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nsultant.ru/document/cons_doc_LAW_137356/92d969e26a4326c5d02fa79b8f9cf4994ee5633b/" TargetMode="External"/><Relationship Id="rId5" Type="http://schemas.openxmlformats.org/officeDocument/2006/relationships/hyperlink" Target="http://www.consultant.ru/document/cons_doc_LAW_112701/" TargetMode="External"/><Relationship Id="rId4" Type="http://schemas.openxmlformats.org/officeDocument/2006/relationships/hyperlink" Target="http://www.consultant.ru/document/cons_doc_LAW_61801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obrnadzor.gov.ru/ru/about/information_systems/uc/about/index.ph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fis-frdo.ru/instructions.html" TargetMode="External"/><Relationship Id="rId2" Type="http://schemas.openxmlformats.org/officeDocument/2006/relationships/hyperlink" Target="http://10.3.47.15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frdo.ru/" TargetMode="External"/><Relationship Id="rId2" Type="http://schemas.openxmlformats.org/officeDocument/2006/relationships/hyperlink" Target="http://fioco.r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46520/2ff7a8c72de3994f30496a0ccbb1ddafdaddf518" TargetMode="External"/><Relationship Id="rId2" Type="http://schemas.openxmlformats.org/officeDocument/2006/relationships/hyperlink" Target="http://www.consultant.ru/document/cons_doc_LAW_128739/92d969e26a4326c5d02fa79b8f9cf4994ee5633b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fioco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fioco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29600" cy="1419014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«Об организации работы по формированию и ведению федеральной информационной системы </a:t>
            </a:r>
            <a:r>
              <a:rPr lang="ru-RU" sz="2400" b="1" dirty="0" smtClean="0"/>
              <a:t>«Федеральный </a:t>
            </a:r>
            <a:r>
              <a:rPr lang="ru-RU" sz="2400" b="1" dirty="0"/>
              <a:t>реестр сведений о документах об образовании и (или) о квалификации, документах об </a:t>
            </a:r>
            <a:r>
              <a:rPr lang="ru-RU" sz="2400" b="1" dirty="0" smtClean="0"/>
              <a:t>обучении»:  </a:t>
            </a:r>
            <a:r>
              <a:rPr lang="ru-RU" sz="2400" b="1" dirty="0"/>
              <a:t>Модуль «ШКОЛА</a:t>
            </a:r>
            <a:r>
              <a:rPr lang="ru-RU" sz="2400" b="1" dirty="0" smtClean="0"/>
              <a:t>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869160"/>
            <a:ext cx="4132312" cy="57606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Е.И</a:t>
            </a:r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. Глевицкая – </a:t>
            </a:r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начальник </a:t>
            </a:r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сектора информационного обеспечения</a:t>
            </a:r>
          </a:p>
          <a:p>
            <a:endParaRPr lang="ru-RU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6309320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30 марта 2018 года</a:t>
            </a:r>
            <a:endParaRPr lang="ru-RU" sz="16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82" y="527194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Комитет общего и профессионального образования Ленинградской области</a:t>
            </a:r>
            <a:endParaRPr lang="ru-RU" sz="1600" b="1" dirty="0">
              <a:solidFill>
                <a:schemeClr val="accent2">
                  <a:lumMod val="20000"/>
                  <a:lumOff val="80000"/>
                </a:schemeClr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141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рабочего места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2924944"/>
            <a:ext cx="89289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Аттестация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рабочего места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проводится 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целью получения аттестата соответствия (Заключения) подтверждающего, что информационная система персональных данных (далее 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ИСПДн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соответствует требованиям нормативных документов по безопасности информации. 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Аттестат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соответствия дает право обработки информации с соответствующим уровнем конфиденциальности на период времени, установленный в Аттестате соответствия.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Аттестацию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ИСПДн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соответствие требованиям по безопасности информации имеют право проводить лицензиаты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ФСТЭК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которые имеют лицензию на деятельность по технической защите конфиденциальной информации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692696"/>
            <a:ext cx="8856984" cy="2308324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altLang="ru-RU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Необходимые документы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создании комиссии для определения уровня защищенности;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о назначении ответственного лица за организацию обработки персональных данных;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о назначении ответственного пользователя </a:t>
            </a:r>
            <a:r>
              <a:rPr lang="ru-RU" alt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криптосредств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Бланк перечня персональных данных;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Опросный лист </a:t>
            </a:r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организации.</a:t>
            </a:r>
            <a:endParaRPr lang="ru-RU" alt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603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4321" y="476672"/>
            <a:ext cx="8712968" cy="56207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</a:rPr>
              <a:t>Перечень подготовительных мероприятий для передачи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</a:rPr>
              <a:t>сведений о документах об образовании и (или) о квалификации, документах об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</a:rPr>
              <a:t>обучении в ФИС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</a:rPr>
              <a:t>ФРДО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687" y="1412776"/>
            <a:ext cx="8712968" cy="5016758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каждой общеобразовательной организации (далее – </a:t>
            </a:r>
            <a:r>
              <a:rPr lang="ru-RU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</a:t>
            </a:r>
            <a:r>
              <a:rPr lang="ru-RU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Назначить  должностное лицо, ответственное за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необходимых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сведений в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ФИС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ФРДО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Организовать Проведение мониторинга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реорганизованных и ликвидированных 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целью выяснения местонахождения архивных документов, позволяющих сформировать полную информацию для включения ее в ФИС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ФРДО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Направить запросы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государственные архивы для получения копий утраченных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Подготовить информацию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формам в формате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дальнейшей передачи в ФИС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ФРДО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Формы размещены по адресам: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75"/>
            <a:r>
              <a:rPr lang="ru-RU" sz="2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ru-RU" sz="2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ru-RU" sz="2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fis-frdo.ru</a:t>
            </a:r>
            <a:r>
              <a:rPr lang="ru-RU" sz="20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ru-RU" sz="2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instructions.html</a:t>
            </a:r>
            <a:r>
              <a:rPr lang="ru-RU" sz="20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93875"/>
            <a:r>
              <a:rPr lang="en-US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20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fioco.ru</a:t>
            </a:r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technical_support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55600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сроки, установленные постановлением Правительства Российской Федерации от 26 августа 2013 года №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729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02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95536" y="116632"/>
            <a:ext cx="8280772" cy="757238"/>
          </a:xfrm>
          <a:prstGeom prst="rect">
            <a:avLst/>
          </a:prstGeom>
          <a:noFill/>
          <a:ln>
            <a:noFill/>
          </a:ln>
          <a:extLst/>
        </p:spPr>
        <p:txBody>
          <a:bodyPr lIns="107275" tIns="53637" rIns="107275" bIns="53637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72743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Шаблон системы ФИС ФРДО – Модуль Школа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883769"/>
              </p:ext>
            </p:extLst>
          </p:nvPr>
        </p:nvGraphicFramePr>
        <p:xfrm>
          <a:off x="683568" y="2090288"/>
          <a:ext cx="2556284" cy="4550673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2556284"/>
              </a:tblGrid>
              <a:tr h="326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Название документа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Вид документа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Статус документа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Подтверждение утраты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Подтверждение обмена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Уровень образования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Серия документа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Номер документа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8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Дата выдачи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8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Год поступления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8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Год окончания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8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Фамилия получателя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Имя получателя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Отчество получателя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1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Дата рождения получателя 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Выноска со стрелкой вниз 4"/>
          <p:cNvSpPr/>
          <p:nvPr/>
        </p:nvSpPr>
        <p:spPr>
          <a:xfrm>
            <a:off x="827584" y="1234129"/>
            <a:ext cx="2232025" cy="792162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0" dirty="0">
                <a:solidFill>
                  <a:schemeClr val="tx1"/>
                </a:solidFill>
              </a:rPr>
              <a:t>Обязательные поля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213515"/>
              </p:ext>
            </p:extLst>
          </p:nvPr>
        </p:nvGraphicFramePr>
        <p:xfrm>
          <a:off x="3635822" y="2204864"/>
          <a:ext cx="2448272" cy="855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8272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Регистрационный</a:t>
                      </a:r>
                      <a:r>
                        <a:rPr lang="ru-RU" sz="1400" b="1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номер</a:t>
                      </a:r>
                      <a:endParaRPr lang="ru-RU" sz="14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Срок обучения, лет</a:t>
                      </a:r>
                      <a:endParaRPr lang="ru-RU" sz="14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Выноска со стрелкой вниз 8"/>
          <p:cNvSpPr/>
          <p:nvPr/>
        </p:nvSpPr>
        <p:spPr>
          <a:xfrm>
            <a:off x="3563888" y="1268413"/>
            <a:ext cx="2447925" cy="79216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0" dirty="0">
                <a:solidFill>
                  <a:schemeClr val="tx1"/>
                </a:solidFill>
              </a:rPr>
              <a:t>Необязательные поля</a:t>
            </a: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3635995" y="3284537"/>
            <a:ext cx="2447925" cy="108108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b="0" dirty="0">
                <a:solidFill>
                  <a:schemeClr val="tx1"/>
                </a:solidFill>
                <a:cs typeface="Arial" charset="0"/>
              </a:rPr>
              <a:t>Необязательные поля</a:t>
            </a:r>
          </a:p>
          <a:p>
            <a:pPr algn="ctr">
              <a:lnSpc>
                <a:spcPct val="90000"/>
              </a:lnSpc>
              <a:defRPr/>
            </a:pPr>
            <a:r>
              <a:rPr lang="ru-RU" b="0" dirty="0">
                <a:solidFill>
                  <a:schemeClr val="tx1"/>
                </a:solidFill>
                <a:cs typeface="Arial" charset="0"/>
              </a:rPr>
              <a:t>(Новые)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580375"/>
              </p:ext>
            </p:extLst>
          </p:nvPr>
        </p:nvGraphicFramePr>
        <p:xfrm>
          <a:off x="3690888" y="4509120"/>
          <a:ext cx="2393032" cy="880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3032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СНИЛС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Гражданство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Место рождения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Выноска со стрелкой вниз 12"/>
          <p:cNvSpPr/>
          <p:nvPr/>
        </p:nvSpPr>
        <p:spPr>
          <a:xfrm>
            <a:off x="6372200" y="1268413"/>
            <a:ext cx="2447925" cy="792162"/>
          </a:xfrm>
          <a:prstGeom prst="down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cs typeface="Arial" charset="0"/>
              </a:rPr>
              <a:t>Поля при заполнении дубликата документа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245888"/>
              </p:ext>
            </p:extLst>
          </p:nvPr>
        </p:nvGraphicFramePr>
        <p:xfrm>
          <a:off x="6469063" y="2163486"/>
          <a:ext cx="2329408" cy="33231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9408"/>
              </a:tblGrid>
              <a:tr h="6969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Наименование документа об образовании (оригинала)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05" marR="7105" marT="710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Серия (оригинала)</a:t>
                      </a:r>
                      <a:endParaRPr lang="ru-RU" sz="14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05" marR="7105" marT="710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Номер (оригинала)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05" marR="7105" marT="710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9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Регистрационный </a:t>
                      </a:r>
                      <a:r>
                        <a:rPr lang="en-US" sz="14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N (</a:t>
                      </a:r>
                      <a:r>
                        <a:rPr lang="ru-RU" sz="14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оригинала)</a:t>
                      </a:r>
                      <a:endParaRPr lang="ru-RU" sz="14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05" marR="7105" marT="710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9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Дата выдачи (оригинала)</a:t>
                      </a:r>
                      <a:endParaRPr lang="ru-RU" sz="14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05" marR="7105" marT="710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Фамилия получателя (оригинала)</a:t>
                      </a:r>
                      <a:endParaRPr lang="ru-RU" sz="14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05" marR="7105" marT="710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Имя получателя (оригинала)</a:t>
                      </a:r>
                      <a:endParaRPr lang="ru-RU" sz="14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05" marR="7105" marT="710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Отчество получателя (оригинала)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105" marR="7105" marT="7105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04883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30622"/>
            <a:ext cx="7772400" cy="70609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Заполнение шаблона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680" b="5267"/>
          <a:stretch>
            <a:fillRect/>
          </a:stretch>
        </p:blipFill>
        <p:spPr bwMode="auto">
          <a:xfrm>
            <a:off x="467544" y="836712"/>
            <a:ext cx="849694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1784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Порядок заполнения шаблона ФИС </a:t>
            </a: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ФРДО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модуль Школа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466" y="2780928"/>
            <a:ext cx="84249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Заполнить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столбцы согласно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требованиям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Проверить наличие всех обязательных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полей;</a:t>
            </a:r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Сохранить шаблон согласно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инструкции.</a:t>
            </a:r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16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88840"/>
            <a:ext cx="8352927" cy="345069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 файлы с расширением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xlsx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формате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 года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выше! Файлы другого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вида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загрузки не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допускаются!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Данные необходимо вносить на листе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ШАБЛОН.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Вся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в файле должна находиться  на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одном листе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Создание и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заполнение дополнительных 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листов в файле шаблона не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допускается.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Особенности заполнения шаблона ФИС </a:t>
            </a: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ФРДО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86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445419"/>
              </p:ext>
            </p:extLst>
          </p:nvPr>
        </p:nvGraphicFramePr>
        <p:xfrm>
          <a:off x="179512" y="188640"/>
          <a:ext cx="8712968" cy="6408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7014"/>
                <a:gridCol w="3825295"/>
                <a:gridCol w="1303298"/>
                <a:gridCol w="2087361"/>
              </a:tblGrid>
              <a:tr h="60167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Наименование</a:t>
                      </a:r>
                      <a:endParaRPr lang="ru-RU" sz="1400" b="1" dirty="0">
                        <a:effectLst/>
                        <a:latin typeface="Calibri"/>
                      </a:endParaRPr>
                    </a:p>
                  </a:txBody>
                  <a:tcPr marL="56329" marR="5632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Комментарий</a:t>
                      </a:r>
                      <a:endParaRPr lang="ru-RU" sz="1400" b="1">
                        <a:effectLst/>
                        <a:latin typeface="Calibri"/>
                      </a:endParaRPr>
                    </a:p>
                  </a:txBody>
                  <a:tcPr marL="56329" marR="5632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Требование</a:t>
                      </a:r>
                      <a:endParaRPr lang="ru-RU" sz="1400" b="1">
                        <a:effectLst/>
                        <a:latin typeface="Calibri"/>
                      </a:endParaRPr>
                    </a:p>
                  </a:txBody>
                  <a:tcPr marL="56329" marR="5632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Пример</a:t>
                      </a:r>
                      <a:endParaRPr lang="ru-RU" sz="1400" b="1">
                        <a:effectLst/>
                        <a:latin typeface="Calibri"/>
                      </a:endParaRPr>
                    </a:p>
                  </a:txBody>
                  <a:tcPr marL="56329" marR="56329" marT="0" marB="0" anchor="ctr"/>
                </a:tc>
              </a:tr>
              <a:tr h="1161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Название документа</a:t>
                      </a:r>
                      <a:endParaRPr lang="ru-RU" sz="1400" b="1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Например: Аттестат или др.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Обязательно для заполнения.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Текст, объем до 100 символов</a:t>
                      </a:r>
                      <a:endParaRPr lang="ru-RU" sz="1800" b="1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Аттестат</a:t>
                      </a:r>
                      <a:endParaRPr lang="ru-RU" sz="1800" b="1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</a:tr>
              <a:tr h="1161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Вид документа</a:t>
                      </a:r>
                      <a:endParaRPr lang="ru-RU" sz="1400" b="1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Вид документа об образовании. Необходимо выбрать один вариант из предложенного списка вариантов.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Обязательно для заполнения.</a:t>
                      </a:r>
                      <a:endParaRPr lang="ru-RU" sz="1400" b="1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Согласно справочнику Виды документа</a:t>
                      </a:r>
                      <a:endParaRPr lang="ru-RU" sz="1400" b="1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Аттестат об основном общем образовании</a:t>
                      </a:r>
                      <a:endParaRPr lang="ru-RU" sz="1400" b="1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</a:tr>
              <a:tr h="1161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Статус документа</a:t>
                      </a:r>
                      <a:endParaRPr lang="ru-RU" sz="1400" b="1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Статус документа об образовании. Необходимо выбрать один вариант из предложенного списка вариантов.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Обязательно для заполнения.</a:t>
                      </a:r>
                      <a:endParaRPr lang="ru-RU" sz="1400" b="1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Оригинал, дубликат, утерян</a:t>
                      </a:r>
                      <a:endParaRPr lang="ru-RU" sz="1400" b="1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Оригинал</a:t>
                      </a:r>
                      <a:endParaRPr lang="ru-RU" sz="1400" b="1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</a:tr>
              <a:tr h="1161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Подтверждение утраты</a:t>
                      </a:r>
                      <a:endParaRPr lang="ru-RU" sz="1400" b="1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Наличие подтверждения при утрате документа. Необходимо выбрать вариант Да или Нет. Заполняется при необходимости.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Обязательно для заполнения.</a:t>
                      </a:r>
                      <a:endParaRPr lang="ru-RU" sz="1400" b="1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Да или Нет</a:t>
                      </a:r>
                      <a:endParaRPr lang="ru-RU" sz="1400" b="1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Нет</a:t>
                      </a:r>
                      <a:endParaRPr lang="ru-RU" sz="1400" b="1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</a:tr>
              <a:tr h="1161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Подтверждение обмена</a:t>
                      </a:r>
                      <a:endParaRPr lang="ru-RU" sz="1400" b="1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Наличие подтверждения при обмене документа. Необходимо выбрать вариант Да или Нет. Заполняется при необходимости.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Обязательно для заполнения.</a:t>
                      </a:r>
                      <a:endParaRPr lang="ru-RU" sz="1400" b="1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Да или Нет</a:t>
                      </a:r>
                      <a:endParaRPr lang="ru-RU" sz="1400" b="1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Нет</a:t>
                      </a:r>
                      <a:endParaRPr lang="ru-RU" sz="1400" b="1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71538" y="3363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7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910568"/>
              </p:ext>
            </p:extLst>
          </p:nvPr>
        </p:nvGraphicFramePr>
        <p:xfrm>
          <a:off x="251520" y="260649"/>
          <a:ext cx="8640959" cy="6946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4642"/>
                <a:gridCol w="3793681"/>
                <a:gridCol w="1292527"/>
                <a:gridCol w="2070109"/>
              </a:tblGrid>
              <a:tr h="1927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Уровень образования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Уровень образования полученного документа об образовании. Необходимо выбрать один вариант из предложенного списка вариантов.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Обязательно для заполнения.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Согласно справочнику Уровни образования</a:t>
                      </a:r>
                      <a:endParaRPr lang="ru-RU" sz="180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Основное общее образование</a:t>
                      </a:r>
                      <a:endParaRPr lang="ru-RU" sz="180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</a:tr>
              <a:tr h="1927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Серия документа</a:t>
                      </a:r>
                      <a:endParaRPr lang="ru-RU" sz="180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Серия бланка документа об </a:t>
                      </a:r>
                      <a:r>
                        <a:rPr lang="ru-RU" sz="1800" dirty="0" smtClean="0">
                          <a:effectLst/>
                        </a:rPr>
                        <a:t>образовании </a:t>
                      </a:r>
                      <a:r>
                        <a:rPr lang="ru-RU" sz="1800" dirty="0" smtClean="0">
                          <a:effectLst/>
                        </a:rPr>
                        <a:t>.</a:t>
                      </a:r>
                      <a:r>
                        <a:rPr lang="ru-RU" sz="1800" baseline="0" dirty="0" smtClean="0">
                          <a:effectLst/>
                        </a:rPr>
                        <a:t> Д</a:t>
                      </a:r>
                      <a:r>
                        <a:rPr lang="ru-RU" sz="1800" dirty="0" smtClean="0">
                          <a:effectLst/>
                        </a:rPr>
                        <a:t>ля аттестатов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smtClean="0">
                          <a:effectLst/>
                        </a:rPr>
                        <a:t>в которых не</a:t>
                      </a:r>
                      <a:r>
                        <a:rPr lang="ru-RU" sz="1800" baseline="0" dirty="0" smtClean="0">
                          <a:effectLst/>
                        </a:rPr>
                        <a:t> разделены</a:t>
                      </a:r>
                      <a:r>
                        <a:rPr lang="ru-RU" sz="1800" dirty="0" smtClean="0">
                          <a:effectLst/>
                        </a:rPr>
                        <a:t> серия</a:t>
                      </a:r>
                      <a:r>
                        <a:rPr lang="ru-RU" sz="1800" baseline="0" dirty="0" smtClean="0">
                          <a:effectLst/>
                        </a:rPr>
                        <a:t> и номер</a:t>
                      </a:r>
                      <a:r>
                        <a:rPr lang="ru-RU" sz="1800" dirty="0" smtClean="0">
                          <a:effectLst/>
                        </a:rPr>
                        <a:t>, </a:t>
                      </a:r>
                      <a:r>
                        <a:rPr lang="ru-RU" sz="1800" dirty="0">
                          <a:effectLst/>
                        </a:rPr>
                        <a:t>в это поле необходимо внести первые пять цифр номера </a:t>
                      </a:r>
                      <a:r>
                        <a:rPr lang="ru-RU" sz="1800" dirty="0" smtClean="0">
                          <a:effectLst/>
                        </a:rPr>
                        <a:t>аттестата.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Обязательно для заполнения.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Текст, объем до 16 символов</a:t>
                      </a:r>
                      <a:endParaRPr lang="ru-RU" sz="180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12345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</a:tr>
              <a:tr h="9637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Номер документа</a:t>
                      </a:r>
                      <a:endParaRPr lang="ru-RU" sz="180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Номер бланка документа об образовании. </a:t>
                      </a:r>
                      <a:r>
                        <a:rPr lang="ru-RU" sz="1800" dirty="0" smtClean="0">
                          <a:effectLst/>
                        </a:rPr>
                        <a:t> Для аттестатов, в которых не разделены серия и номер, указываются остальные 9 символов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Обязательно для заполнения.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Текст, объем до </a:t>
                      </a:r>
                      <a:r>
                        <a:rPr lang="en-US" sz="1800" dirty="0">
                          <a:effectLst/>
                        </a:rPr>
                        <a:t>16</a:t>
                      </a:r>
                      <a:r>
                        <a:rPr lang="ru-RU" sz="1800" dirty="0">
                          <a:effectLst/>
                        </a:rPr>
                        <a:t> символов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100000000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</a:tr>
              <a:tr h="1445699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Дата выдачи</a:t>
                      </a:r>
                      <a:endParaRPr lang="ru-RU" sz="180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Дата выдачи документа об образовании.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Обязательно для заполнения.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Дата, формат: </a:t>
                      </a:r>
                      <a:r>
                        <a:rPr lang="ru-RU" sz="1800" dirty="0" err="1">
                          <a:effectLst/>
                        </a:rPr>
                        <a:t>дд.мм.гггг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20.06.2012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895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800107"/>
              </p:ext>
            </p:extLst>
          </p:nvPr>
        </p:nvGraphicFramePr>
        <p:xfrm>
          <a:off x="251520" y="260648"/>
          <a:ext cx="8640959" cy="6375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4642"/>
                <a:gridCol w="3793681"/>
                <a:gridCol w="1292527"/>
                <a:gridCol w="2070109"/>
              </a:tblGrid>
              <a:tr h="577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Регистрационный номер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Регистрационный номер документа об образовании. Необязательно для заполнения.</a:t>
                      </a: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Текст, до 10 символов</a:t>
                      </a: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1548</a:t>
                      </a: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</a:tr>
              <a:tr h="9849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Год поступления</a:t>
                      </a: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Год поступления в учебное заведение.</a:t>
                      </a:r>
                    </a:p>
                    <a:p>
                      <a:r>
                        <a:rPr lang="ru-RU" sz="1400" dirty="0">
                          <a:effectLst/>
                        </a:rPr>
                        <a:t>Обязательно для заполнения.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Дата, формат: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гггг</a:t>
                      </a: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1995</a:t>
                      </a:r>
                    </a:p>
                    <a:p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</a:tr>
              <a:tr h="945183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Год окончания</a:t>
                      </a: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Год окончания обучения в учебном заведении.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Обязательно для заполнения.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Дата, формат: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гггг</a:t>
                      </a: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2005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29" marR="56329" marT="0" marB="0"/>
                </a:tc>
              </a:tr>
              <a:tr h="866918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Фамилия получателя</a:t>
                      </a: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Фамилия получателя, которому выдан документ.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Обязательно для заполнения.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Текст, объем до 100 символов</a:t>
                      </a: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Иванов</a:t>
                      </a: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</a:tr>
              <a:tr h="866918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Имя получателя</a:t>
                      </a: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Имя получателя, которому выдан документ.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Обязательно для заполнения.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Текст, объем до 100 символов</a:t>
                      </a: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Иван</a:t>
                      </a: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</a:tr>
              <a:tr h="2022813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Отчество получателя</a:t>
                      </a: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Отчество (при наличии) получателя, которому выдан документ.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Обязательно для заполнения в случае наличия. В случае отсутствия отчества поле необходимо оставить незаполненным. Наличие в поле специальных символов (прочерков, звёздочек и т.д.) или специальных обозначений ("нет", "не имеется" и др.) не допускается.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Текст, объем до 100 символов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Иванович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112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993409"/>
              </p:ext>
            </p:extLst>
          </p:nvPr>
        </p:nvGraphicFramePr>
        <p:xfrm>
          <a:off x="251520" y="260648"/>
          <a:ext cx="8640959" cy="6408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4642"/>
                <a:gridCol w="3793681"/>
                <a:gridCol w="1292527"/>
                <a:gridCol w="2070109"/>
              </a:tblGrid>
              <a:tr h="1434341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Дата рождения</a:t>
                      </a:r>
                      <a:endParaRPr lang="ru-RU" sz="1600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Дата рождения получателя, которому выдан документ. Заполняется в формате: число, месяц, год рождения. Обязательно для заполнения.</a:t>
                      </a:r>
                      <a:endParaRPr lang="ru-RU" sz="1600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Дата, формат: дд.мм.гггг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11.11.1981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</a:tr>
              <a:tr h="1149464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СНИЛС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Номер </a:t>
                      </a:r>
                      <a:r>
                        <a:rPr lang="ru-RU" sz="1600" dirty="0" err="1">
                          <a:effectLst/>
                        </a:rPr>
                        <a:t>СНИЛС</a:t>
                      </a:r>
                      <a:endParaRPr lang="ru-RU" sz="1600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Текст, объем до 100 символов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</a:tr>
              <a:tr h="956227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Гражданство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Гражданство</a:t>
                      </a:r>
                      <a:endParaRPr lang="ru-RU" sz="1600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Текст, объем до 100 символов</a:t>
                      </a:r>
                      <a:endParaRPr lang="ru-RU" sz="1600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</a:tr>
              <a:tr h="956227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Место рождения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Место рождения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Текст, объем до 100 символов</a:t>
                      </a:r>
                      <a:endParaRPr lang="ru-RU" sz="1600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</a:tr>
              <a:tr h="1912453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Пол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Пол получателя, которому выдан документ. Значение выбирается из выпадающего списка.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Обязательно для заполнения.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Муж или Жен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Муж</a:t>
                      </a:r>
                      <a:endParaRPr lang="ru-RU" sz="1600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4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56207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itchFamily="34" charset="0"/>
              </a:rPr>
              <a:t>Перечень нормативных правовых актов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412776"/>
            <a:ext cx="8655758" cy="5324535"/>
          </a:xfrm>
          <a:prstGeom prst="rect">
            <a:avLst/>
          </a:prstGeom>
          <a:solidFill>
            <a:schemeClr val="bg1">
              <a:alpha val="29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Федеральный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закон Российской Федерации от 29.12.2012 г. № 273-ФЗ «Об образовании в Российской Федерации»;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Федеральный закон Российской Федерации от 27.07.2006 № 149-ФЗ «Об информации, информационных технологиях и о защите информации»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Федеральный закон Российской Федерации от 27.07.2006 № 152-ФЗ «О персональных данных»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Федеральный закон Российской Федерации от 06.04.2011 № 63-ФЗ «Об электронной подписи»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Постановление Правительства Российской Федерации от 01.11.2012 № 1119 «Об утверждении требований к защите персональных данных при их обработке в информационных системах персональных данных»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Постановление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Правительства Российской Федерации от 26.08.2013 № 729 «О федеральной информационной системе «Федеральный реестр сведений о документах об образовании и (или) о квалификации, документах об обучении»</a:t>
            </a:r>
            <a:endParaRPr lang="ru-RU" sz="20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90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566905"/>
              </p:ext>
            </p:extLst>
          </p:nvPr>
        </p:nvGraphicFramePr>
        <p:xfrm>
          <a:off x="251520" y="260645"/>
          <a:ext cx="8712967" cy="65132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7014"/>
                <a:gridCol w="3825295"/>
                <a:gridCol w="1303298"/>
                <a:gridCol w="2087360"/>
              </a:tblGrid>
              <a:tr h="612241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Поля, обязательные для заполнения только в случае, </a:t>
                      </a:r>
                      <a:r>
                        <a:rPr lang="ru-RU" sz="1400" u="sng" dirty="0">
                          <a:effectLst/>
                        </a:rPr>
                        <a:t>если в столбце «Статус документа» выбрано значение «Дубликат»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ru-RU" sz="1400" dirty="0">
                          <a:effectLst/>
                        </a:rPr>
                        <a:t>В поля вносятся сведения об оригинале документа об образовании.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56329" marR="5632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4483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Наименование документа об образовании (оригинала)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Заполняется, если у документа стоит статус «Дубликат».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Текст, объем до 100 символов</a:t>
                      </a: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</a:tr>
              <a:tr h="655100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Серия (оригинала)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Заполняется, если у документа стоит статус «Дубликат».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Текст, объем до </a:t>
                      </a:r>
                      <a:r>
                        <a:rPr lang="en-US" sz="1400">
                          <a:effectLst/>
                        </a:rPr>
                        <a:t>16</a:t>
                      </a:r>
                      <a:r>
                        <a:rPr lang="ru-RU" sz="1400">
                          <a:effectLst/>
                        </a:rPr>
                        <a:t> символов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</a:tr>
              <a:tr h="655100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Номер (оригинала)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Заполняется, если у документа стоит статус «Дубликат».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Текст, объем до </a:t>
                      </a:r>
                      <a:r>
                        <a:rPr lang="en-US" sz="1400">
                          <a:effectLst/>
                        </a:rPr>
                        <a:t>16</a:t>
                      </a:r>
                      <a:r>
                        <a:rPr lang="ru-RU" sz="1400">
                          <a:effectLst/>
                        </a:rPr>
                        <a:t> символов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</a:tr>
              <a:tr h="612241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Регистрационный N (оригинала)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Заполняется, если у документа стоит статус «Дубликат».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Текст, до 10 символов</a:t>
                      </a: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</a:tr>
              <a:tr h="612241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Дата выдачи (оригинала)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Заполняется, если у документа стоит статус «Дубликат».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Дата, формат: дд.мм.гггг</a:t>
                      </a: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</a:tr>
              <a:tr h="655100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Фамилия получателя (оригинала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Заполняется, если у документа стоит статус «Дубликат».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Текст, объем до 100 символов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</a:tr>
              <a:tr h="655100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Имя получателя (оригинала)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Заполняется, если у документа стоит статус «Дубликат».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Текст, объем до 100 символов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</a:tr>
              <a:tr h="655100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Отчество получателя (оригинала)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Заполняется, если у документа стоит статус «Дубликат».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Текст, объем до 100 символов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29" marR="56329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56329" marR="5632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624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6555" y="476672"/>
            <a:ext cx="8712968" cy="56207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</a:rPr>
              <a:t>Перечень подготовительных мероприятий для передачи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</a:rPr>
              <a:t>сведений о документах об образовании и (или) о квалификации, документах об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</a:rPr>
              <a:t>обучении в ФИС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</a:rPr>
              <a:t>ФРДО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687" y="1196752"/>
            <a:ext cx="8712968" cy="5324535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каждой общеобразовательной организации (далее – </a:t>
            </a:r>
            <a:r>
              <a:rPr lang="ru-RU" sz="20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</a:t>
            </a:r>
            <a:r>
              <a:rPr lang="ru-RU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организовать:</a:t>
            </a:r>
            <a:endParaRPr lang="ru-RU" sz="20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Получение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усиленной квалифицированной электронной подписи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для работы с ФИС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ФРДО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аккредитованном удостоверяющем центре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прошедшем тестирование соответствия выдаваемых квалифицированных сертификатов ключей проверки электронных подписей согласно техническим требованиям к сертификатам ключей проверки электронных подписей поставщиков сведений в федеральные и государственные информационные системы Федеральной службы по надзору в сфере образования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науки.</a:t>
            </a:r>
          </a:p>
          <a:p>
            <a:pPr marL="355600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удостоверяющих центров размещен по адресу: </a:t>
            </a:r>
            <a:r>
              <a:rPr lang="ru-RU" sz="200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ru-RU" sz="200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obrnadzor.gov.ru</a:t>
            </a: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ru-RU" sz="200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ru</a:t>
            </a: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ru-RU" sz="200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about</a:t>
            </a: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ru-RU" sz="200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information_systems</a:t>
            </a: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ru-RU" sz="200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uc</a:t>
            </a: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ru-RU" sz="200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about</a:t>
            </a: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ru-RU" sz="2000" b="1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index.php</a:t>
            </a:r>
            <a:endParaRPr lang="ru-RU" sz="20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действия электронной подписи – 1 год!!!</a:t>
            </a:r>
            <a:endParaRPr lang="ru-RU" sz="20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Учет электронных подписей в целях недопущения просрочки и дополнительных финансовых и временных затрат на их продление.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985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71974"/>
            <a:ext cx="864096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Адрес подключения к закрытой части ФИС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ФРДО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1" dirty="0" err="1">
                <a:hlinkClick r:id="rId2"/>
              </a:rPr>
              <a:t>http</a:t>
            </a:r>
            <a:r>
              <a:rPr lang="ru-RU" b="1" dirty="0">
                <a:hlinkClick r:id="rId2"/>
              </a:rPr>
              <a:t>://10.3.47.15/</a:t>
            </a:r>
            <a:r>
              <a:rPr lang="ru-RU" dirty="0"/>
              <a:t> </a:t>
            </a:r>
          </a:p>
          <a:p>
            <a:pPr marL="0" indent="0" algn="ctr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Инструкция по регистрации размещена по адресу: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0" indent="0" algn="ctr">
              <a:buNone/>
            </a:pPr>
            <a:r>
              <a:rPr lang="ru-RU" b="1" u="sng" dirty="0" err="1" smtClean="0">
                <a:hlinkClick r:id="rId3"/>
              </a:rPr>
              <a:t>http</a:t>
            </a:r>
            <a:r>
              <a:rPr lang="ru-RU" b="1" u="sng" dirty="0">
                <a:hlinkClick r:id="rId3"/>
              </a:rPr>
              <a:t>://</a:t>
            </a:r>
            <a:r>
              <a:rPr lang="ru-RU" b="1" u="sng" dirty="0" err="1" smtClean="0">
                <a:hlinkClick r:id="rId3"/>
              </a:rPr>
              <a:t>fis-frdo.ru</a:t>
            </a:r>
            <a:r>
              <a:rPr lang="ru-RU" b="1" u="sng" dirty="0" smtClean="0">
                <a:hlinkClick r:id="rId3"/>
              </a:rPr>
              <a:t>/</a:t>
            </a:r>
            <a:r>
              <a:rPr lang="ru-RU" b="1" u="sng" dirty="0" err="1" smtClean="0">
                <a:hlinkClick r:id="rId3"/>
              </a:rPr>
              <a:t>instructions.html</a:t>
            </a:r>
            <a:r>
              <a:rPr lang="ru-RU" b="1" dirty="0" smtClean="0"/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закрытой части ФИС </a:t>
            </a:r>
            <a:r>
              <a:rPr 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ФРДО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(для всех </a:t>
            </a:r>
            <a:r>
              <a:rPr lang="ru-RU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34"/>
          <a:stretch/>
        </p:blipFill>
        <p:spPr>
          <a:xfrm>
            <a:off x="2987824" y="3933056"/>
            <a:ext cx="2970213" cy="22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640960" cy="1143000"/>
          </a:xfrm>
        </p:spPr>
        <p:txBody>
          <a:bodyPr>
            <a:noAutofit/>
          </a:bodyPr>
          <a:lstStyle/>
          <a:p>
            <a:pPr marL="266700" indent="4763" algn="l"/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загрузки сведений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документах об образовании и (или) о квалификации, документах об обучении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модуля «Школа» и </a:t>
            </a:r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входа в Личный кабинет пользователю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необходимо: </a:t>
            </a:r>
            <a:b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Используя </a:t>
            </a:r>
            <a: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 </a:t>
            </a:r>
            <a:r>
              <a:rPr lang="ru-RU" alt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</a:t>
            </a:r>
            <a: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зарегистрироваться в Модуле через </a:t>
            </a:r>
            <a:r>
              <a:rPr lang="ru-RU" alt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Интернет-браузер </a:t>
            </a:r>
            <a: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своем компьютере.</a:t>
            </a:r>
            <a:b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Войти </a:t>
            </a:r>
            <a: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кабинет.</a:t>
            </a:r>
            <a:br>
              <a:rPr lang="ru-RU" alt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Загрузить сведения из заполненных шаблонов</a:t>
            </a:r>
            <a:endParaRPr lang="ru-RU" alt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 r="3035" b="5765"/>
          <a:stretch>
            <a:fillRect/>
          </a:stretch>
        </p:blipFill>
        <p:spPr bwMode="auto">
          <a:xfrm>
            <a:off x="1458885" y="3387268"/>
            <a:ext cx="6516787" cy="320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0395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276872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en-US" sz="5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fioco.ru</a:t>
            </a:r>
            <a:r>
              <a:rPr lang="en-US" sz="5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ru-RU" sz="5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5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frdo.ru</a:t>
            </a:r>
            <a:r>
              <a:rPr lang="en-US" sz="5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ru-RU" sz="5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064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348880"/>
            <a:ext cx="77724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444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56207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itchFamily="34" charset="0"/>
              </a:rPr>
              <a:t>Перечень нормативных правовых актов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3150" y="692696"/>
            <a:ext cx="8928992" cy="6247864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Постановление Правительства Российской Федерации от 16.04.2012 № 313 «Об утверждении Положения о лицензировании деятельности по разработке, производству, распространению шифровальных (криптографических) средств, информационных систем и телекоммуникационных систем, защищенных с использованием шифровальных (криптографических) средств, выполнению работ, оказанию услуг в области шифрования информации, техническому обслуживанию шифровальных (криптографических) средств, информационных систем и телекоммуникационных систем, защищенных с использованием шифровальных (криптографических) средств (за исключением случая, если техническое обслуживание шифровальных (криптографических) средств, информационных систем и телекоммуникационных систем, защищенных с использованием шифровальных (криптографических) средств, осуществляется для обеспечения собственных нужд юридического лица или индивидуального предпринимателя)»</a:t>
            </a:r>
            <a:endParaRPr lang="ru-RU" sz="16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Приказ </a:t>
            </a:r>
            <a:r>
              <a:rPr lang="ru-RU" sz="1600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ФСТЭК</a:t>
            </a:r>
            <a:r>
              <a:rPr lang="ru-RU" sz="1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России от 18.02.2013 № 21 «Об утверждении состава и содержания организационных и технических мер по обеспечению безопасности персональных данных при их обработке в информационных системах персональных данных</a:t>
            </a:r>
            <a:r>
              <a:rPr lang="ru-RU" sz="16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»</a:t>
            </a:r>
            <a:endParaRPr lang="ru-RU" sz="1600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ФСБ РФ от 09.02.2005 N 66 (ред. от 12.04.2010) "Об утверждении Положения о разработке, производстве, реализации и эксплуатации шифровальных (криптографических) средств защиты информации (Положение </a:t>
            </a:r>
            <a:r>
              <a:rPr lang="ru-RU" sz="1600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ПКЗ</a:t>
            </a:r>
            <a:r>
              <a:rPr lang="ru-RU" sz="1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-2005).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1600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ФСТЭК</a:t>
            </a:r>
            <a:r>
              <a:rPr lang="ru-RU" sz="1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от 11.02.2013 N 17 (ред. от 15.02.2017) "Об утверждении Требований о защите информации, не составляющей государственную тайну, содержащейся в государственных информационных системах».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 Правительства Ленинградской области от 11.09.2015№ 358 "Об утверждении типовых организационно-распорядительных документов операторов персональных данных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".</a:t>
            </a:r>
            <a:endParaRPr lang="ru-RU" sz="16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47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1" y="1484784"/>
            <a:ext cx="8745015" cy="50276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402" y="260648"/>
            <a:ext cx="8705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заполнения системы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твержден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постановлением Правительства Российской Федерации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августа 2013 года №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729)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13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9262" y="404664"/>
            <a:ext cx="8712968" cy="56207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</a:rPr>
              <a:t>Перечень подготовительных мероприятий для передачи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</a:rPr>
              <a:t>сведений о документах об образовании и (или) о квалификации, документах об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</a:rPr>
              <a:t>обучении в ФИС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</a:rPr>
              <a:t>ФРДО</a:t>
            </a:r>
            <a:endParaRPr lang="ru-RU" sz="2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255" y="1268760"/>
            <a:ext cx="8802718" cy="5355312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уровне муниципального образования:</a:t>
            </a:r>
          </a:p>
          <a:p>
            <a:pPr lvl="0"/>
            <a:endParaRPr lang="ru-RU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Разработать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Дорожную карту»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заполнению ФИС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ФРДО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учетом графика, утвержденного постановлением Правительства Российской Федерации от 26 августа 2013 года № 729.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Проработать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выбора модели подключения общеобразовательных организаций к ФИС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ФРДО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целях определения образовательных организаций, ответственных за выгрузку сведений о документах об образовании и (или) о квалификации, документах об обучении (одна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несколько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все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муниципального образования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Организовать мониторинг реорганизованных и ликвидированных  образовательных организаций Ленинградской области с целью выяснения местонахождения архивных документов, позволяющих сформировать полную информацию для включения ее в ФИС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ФРДО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в срок до 02.04.2018 года.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случае, если образовательная организация ликвидирована и отсутствует ее правопреемник, определить ответственных и организовать мероприятия по формированию и ведению ФИС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ФРДО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94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9262" y="404664"/>
            <a:ext cx="8712968" cy="56207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</a:rPr>
              <a:t>Перечень подготовительных мероприятий для передачи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</a:rPr>
              <a:t>сведений о документах об образовании и (или) о квалификации, документах об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</a:rPr>
              <a:t>обучении в ФИС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</a:rPr>
              <a:t>ФРДО</a:t>
            </a:r>
            <a:endParaRPr lang="ru-RU" sz="2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196752"/>
            <a:ext cx="8802718" cy="5632311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образовательных организациях, ответственных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выгрузку сведений о документах об образовании и (или) о квалификации, документах об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обучении, в которых необходимо: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1.1. Выделить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отдельное рабочее место, оснащенного персональным компьютером, имеющим подключение к сети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Интернет.</a:t>
            </a:r>
          </a:p>
          <a:p>
            <a:pPr lvl="1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1.2. Выбрать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оптимальную схему подключения образовательной организации к защищенной сети передачи данных №3608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Рособрнадзора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u="sng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ru-RU" b="1" u="sng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fioco.ru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1.3. Согласовать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схему подключения образовательной организации к защищенной сети передачи данных №3608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Рособрнадзора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1.4. Получить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парольно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-ключевую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информацию.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1.5. Оснастить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выделенное  рабочее место оператора персональных данных сертифицированным средством защиты информации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ViPNet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Secret Net Studio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8  и организовать его подключение к защищенной сети передачи данных №3608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1.6. Разработать локальные акты, необходимые для проведения аттестации рабочего места.</a:t>
            </a:r>
          </a:p>
          <a:p>
            <a:pPr lvl="1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1.7. Провести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аттестацию рабочего места на соответствие требованиям ФСБ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ФСТЭК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 работе с персональными данными с получением аттестата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соответствия.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444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0992" y="548680"/>
            <a:ext cx="9073008" cy="922114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</a:rPr>
              <a:t>Выбор оптимальной схемы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</a:rPr>
              <a:t>подключения образовательной организации к защищенной сети передачи данных №3608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</a:rPr>
              <a:t>Рособрнадзора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b="1" u="sng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ru-RU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ru-RU" b="1" u="sng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fioco.ru</a:t>
            </a:r>
            <a:r>
              <a:rPr lang="ru-R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b="1" u="sng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fioco.ru</a:t>
            </a:r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b="1" u="sng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General_educational_institutions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87"/>
          <a:stretch/>
        </p:blipFill>
        <p:spPr>
          <a:xfrm>
            <a:off x="395536" y="1772816"/>
            <a:ext cx="849694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75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487"/>
            <a:ext cx="8964488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43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9073008" cy="562074"/>
          </a:xfrm>
        </p:spPr>
        <p:txBody>
          <a:bodyPr>
            <a:noAutofit/>
          </a:bodyPr>
          <a:lstStyle/>
          <a:p>
            <a:pPr lvl="1"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Оснащение выделенного  рабочего места оператора персональных данных сертифицированным средством защиты информации </a:t>
            </a:r>
            <a:b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ViPNet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 Net Studio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и организация его подключения к защищенной сети передачи данных №3608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664" y="3174360"/>
            <a:ext cx="6336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Установка средств защиты информации осуществляется организациями, имеющими лицензию </a:t>
            </a:r>
            <a:r>
              <a:rPr lang="ru-RU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ФСТЭК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ФСБ РФ на осуществление деятельности по технической защите информации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38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2410</TotalTime>
  <Words>2105</Words>
  <Application>Microsoft Office PowerPoint</Application>
  <PresentationFormat>Экран (4:3)</PresentationFormat>
  <Paragraphs>260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Волна</vt:lpstr>
      <vt:lpstr>«Об организации работы по формированию и ведению федеральной информационной системы «Федеральный реестр сведений о документах об образовании и (или) о квалификации, документах об обучении»:  Модуль «ШКОЛА»</vt:lpstr>
      <vt:lpstr>Перечень нормативных правовых актов </vt:lpstr>
      <vt:lpstr>Перечень нормативных правовых актов </vt:lpstr>
      <vt:lpstr>Презентация PowerPoint</vt:lpstr>
      <vt:lpstr>Перечень подготовительных мероприятий для передачи сведений о документах об образовании и (или) о квалификации, документах об обучении в ФИС ФРДО</vt:lpstr>
      <vt:lpstr>Перечень подготовительных мероприятий для передачи сведений о документах об образовании и (или) о квалификации, документах об обучении в ФИС ФРДО</vt:lpstr>
      <vt:lpstr>Выбор оптимальной схемы подключения образовательной организации к защищенной сети передачи данных №3608 Рособрнадзора http://fioco.ru http://fioco.ru/General_educational_institutions</vt:lpstr>
      <vt:lpstr>Презентация PowerPoint</vt:lpstr>
      <vt:lpstr>Оснащение выделенного  рабочего места оператора персональных данных сертифицированным средством защиты информации  ViPNet Client 4, Secret Net Studio8  и организация его подключения к защищенной сети передачи данных №3608 </vt:lpstr>
      <vt:lpstr>Аттестация рабочего места</vt:lpstr>
      <vt:lpstr>Перечень подготовительных мероприятий для передачи сведений о документах об образовании и (или) о квалификации, документах об обучении в ФИС ФРДО </vt:lpstr>
      <vt:lpstr>Презентация PowerPoint</vt:lpstr>
      <vt:lpstr>Заполнение шаблона</vt:lpstr>
      <vt:lpstr>Порядок заполнения шаблона ФИС ФРДО – модуль Школа</vt:lpstr>
      <vt:lpstr>Особенности заполнения шаблона ФИС ФРДО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подготовительных мероприятий для передачи сведений о документах об образовании и (или) о квалификации, документах об обучении в ФИС ФРДО </vt:lpstr>
      <vt:lpstr>Регистрация на закрытой части ФИС ФРДО  (для всех ОО)</vt:lpstr>
      <vt:lpstr>Для загрузки сведений о документах об образовании и (или) о квалификации, документах об обучении модуля «Школа» и входа в Личный кабинет пользователю необходимо:   1. Используя сертификат ЭП, зарегистрироваться в Модуле через Интернет-браузер на своем компьютере. 2. Войти в Личный кабинет. 3. Загрузить сведения из заполненных шаблонов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Ивановна Глевицкая</dc:creator>
  <cp:lastModifiedBy>Елена Ивановна Глевицкая</cp:lastModifiedBy>
  <cp:revision>232</cp:revision>
  <cp:lastPrinted>2016-09-28T14:54:17Z</cp:lastPrinted>
  <dcterms:created xsi:type="dcterms:W3CDTF">2014-09-17T15:27:55Z</dcterms:created>
  <dcterms:modified xsi:type="dcterms:W3CDTF">2018-03-30T15:43:32Z</dcterms:modified>
</cp:coreProperties>
</file>