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9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7" r:id="rId16"/>
    <p:sldId id="296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89" autoAdjust="0"/>
  </p:normalViewPr>
  <p:slideViewPr>
    <p:cSldViewPr snapToGrid="0" showGuides="1">
      <p:cViewPr varScale="1">
        <p:scale>
          <a:sx n="65" d="100"/>
          <a:sy n="65" d="100"/>
        </p:scale>
        <p:origin x="-7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701304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923928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72006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589466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027721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45895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05846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9050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1128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994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273798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8A0B7-6BE1-4B8F-82DB-B03B2A0B76D4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ED98F-BCEB-4574-A346-FDDB8E5C9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12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_2.pdf" TargetMode="External"/><Relationship Id="rId2" Type="http://schemas.openxmlformats.org/officeDocument/2006/relationships/hyperlink" Target="&#1055;&#1088;&#1080;&#1083;&#1086;&#1078;&#1077;&#1085;&#1080;&#1077;_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&#1055;&#1088;&#1080;&#1083;&#1086;&#1078;&#1077;&#1085;&#1080;&#1077;_3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7624" y="1561083"/>
            <a:ext cx="998786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Проект 500+</a:t>
            </a:r>
          </a:p>
          <a:p>
            <a:pPr algn="ctr"/>
            <a:endParaRPr lang="ru-RU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Кураторство — это особый навык, владение которым помогает: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слышать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, задавать правильные вопросы;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совмещать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роли наставника и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коуча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в нужный момент.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Кожина Нина Владимировна, </a:t>
            </a:r>
          </a:p>
          <a:p>
            <a:pPr algn="r"/>
            <a:r>
              <a:rPr lang="ru-RU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иректор МБОУ «Гимназия №1 г. Никольское»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altLang="ru-RU" sz="2800" dirty="0" smtClean="0">
                <a:solidFill>
                  <a:schemeClr val="accent5">
                    <a:lumMod val="75000"/>
                  </a:schemeClr>
                </a:solidFill>
              </a:rPr>
              <a:t>май 2021 год</a:t>
            </a:r>
            <a:endParaRPr lang="ru-RU" altLang="ru-RU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endParaRPr lang="ru-RU" sz="2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18" y="924559"/>
            <a:ext cx="17078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8417" y="3331027"/>
            <a:ext cx="214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Тосненский</a:t>
            </a:r>
            <a:r>
              <a:rPr lang="ru-RU" sz="1400" dirty="0" smtClean="0"/>
              <a:t> район</a:t>
            </a:r>
          </a:p>
          <a:p>
            <a:pPr algn="ctr"/>
            <a:r>
              <a:rPr lang="ru-RU" sz="1400" dirty="0" smtClean="0"/>
              <a:t>Ленинградская область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2495171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Ожидаемые результаты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410789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/>
              <a:t>Получение информации об объективном уровне дисциплины в </a:t>
            </a:r>
            <a:r>
              <a:rPr lang="ru-RU" sz="3200" dirty="0" smtClean="0"/>
              <a:t>классе.</a:t>
            </a:r>
          </a:p>
          <a:p>
            <a:r>
              <a:rPr lang="ru-RU" sz="3200" dirty="0"/>
              <a:t>Получение информации об объективный уровень школьного </a:t>
            </a:r>
            <a:r>
              <a:rPr lang="ru-RU" sz="3200" dirty="0" smtClean="0"/>
              <a:t>благополучия.</a:t>
            </a:r>
            <a:endParaRPr lang="ru-RU" sz="3200" dirty="0"/>
          </a:p>
          <a:p>
            <a:endParaRPr lang="ru-RU" sz="3200" dirty="0"/>
          </a:p>
        </p:txBody>
      </p:sp>
      <p:pic>
        <p:nvPicPr>
          <p:cNvPr id="5" name="Рисунок 4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164150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Методические материалы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595427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3200" dirty="0" smtClean="0"/>
          </a:p>
          <a:p>
            <a:pPr lvl="0"/>
            <a:endParaRPr lang="ru-RU" sz="3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2461858"/>
              </p:ext>
            </p:extLst>
          </p:nvPr>
        </p:nvGraphicFramePr>
        <p:xfrm>
          <a:off x="1327639" y="1820008"/>
          <a:ext cx="8871439" cy="3649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7576">
                  <a:extLst>
                    <a:ext uri="{9D8B030D-6E8A-4147-A177-3AD203B41FA5}">
                      <a16:colId xmlns:a16="http://schemas.microsoft.com/office/drawing/2014/main" xmlns="" val="147481337"/>
                    </a:ext>
                  </a:extLst>
                </a:gridCol>
                <a:gridCol w="6133863">
                  <a:extLst>
                    <a:ext uri="{9D8B030D-6E8A-4147-A177-3AD203B41FA5}">
                      <a16:colId xmlns:a16="http://schemas.microsoft.com/office/drawing/2014/main" xmlns="" val="1885174383"/>
                    </a:ext>
                  </a:extLst>
                </a:gridCol>
              </a:tblGrid>
              <a:tr h="24804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Фактор </a:t>
                      </a:r>
                      <a:r>
                        <a:rPr lang="ru-RU" sz="1600" dirty="0">
                          <a:effectLst/>
                        </a:rPr>
                        <a:t>риска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Сопровождение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2414004"/>
                  </a:ext>
                </a:extLst>
              </a:tr>
              <a:tr h="338079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Низкая учебная мотивация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Изучение уровня учебной мотивации для оказания адресной помощи обучающимся.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Проведение занятий с элементами тренинга для увеличения школьной мотивации.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Привлечение обучающихся к проектной, научно-исследовательской деятельности для углубленного изучения отдельных предметов.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Помощь в создании ситуации успеха.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Памятка «Как педагогу повысить мотивацию школьников к учебе». Справочник педагога-психолога №3, март 2021, стр. 12-13.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1271532"/>
                  </a:ext>
                </a:extLst>
              </a:tr>
            </a:tbl>
          </a:graphicData>
        </a:graphic>
      </p:graphicFrame>
      <p:pic>
        <p:nvPicPr>
          <p:cNvPr id="7" name="Рисунок 6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3898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Методические материалы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3577" y="1468315"/>
            <a:ext cx="10976221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3200" dirty="0" smtClean="0"/>
          </a:p>
          <a:p>
            <a:pPr lvl="0"/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6091587"/>
              </p:ext>
            </p:extLst>
          </p:nvPr>
        </p:nvGraphicFramePr>
        <p:xfrm>
          <a:off x="1146721" y="1595427"/>
          <a:ext cx="9662746" cy="4148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0924">
                  <a:extLst>
                    <a:ext uri="{9D8B030D-6E8A-4147-A177-3AD203B41FA5}">
                      <a16:colId xmlns:a16="http://schemas.microsoft.com/office/drawing/2014/main" xmlns="" val="3089465428"/>
                    </a:ext>
                  </a:extLst>
                </a:gridCol>
                <a:gridCol w="7601822">
                  <a:extLst>
                    <a:ext uri="{9D8B030D-6E8A-4147-A177-3AD203B41FA5}">
                      <a16:colId xmlns:a16="http://schemas.microsoft.com/office/drawing/2014/main" xmlns="" val="3802967839"/>
                    </a:ext>
                  </a:extLst>
                </a:gridCol>
              </a:tblGrid>
              <a:tr h="13094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Фактор </a:t>
                      </a:r>
                      <a:r>
                        <a:rPr lang="ru-RU" sz="1600" dirty="0">
                          <a:effectLst/>
                        </a:rPr>
                        <a:t>риска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81" marR="36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Сопровождение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81" marR="36181" marT="0" marB="0"/>
                </a:tc>
                <a:extLst>
                  <a:ext uri="{0D108BD9-81ED-4DB2-BD59-A6C34878D82A}">
                    <a16:rowId xmlns:a16="http://schemas.microsoft.com/office/drawing/2014/main" xmlns="" val="2133296884"/>
                  </a:ext>
                </a:extLst>
              </a:tr>
              <a:tr h="338445">
                <a:tc rowSpan="6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Пониженный уровень школьного благополучия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81" marR="361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Руководство по противодействию и профилактике </a:t>
                      </a:r>
                      <a:r>
                        <a:rPr lang="ru-RU" sz="1600" dirty="0" err="1">
                          <a:solidFill>
                            <a:srgbClr val="0070C0"/>
                          </a:solidFill>
                          <a:effectLst/>
                        </a:rPr>
                        <a:t>буллинга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ru-RU" sz="1600" dirty="0" smtClean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6181" marR="36181" marT="0" marB="0"/>
                </a:tc>
                <a:extLst>
                  <a:ext uri="{0D108BD9-81ED-4DB2-BD59-A6C34878D82A}">
                    <a16:rowId xmlns:a16="http://schemas.microsoft.com/office/drawing/2014/main" xmlns="" val="3125250925"/>
                  </a:ext>
                </a:extLst>
              </a:tr>
              <a:tr h="654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Памятка для классного руководителя «Как предупредить появление </a:t>
                      </a:r>
                      <a:r>
                        <a:rPr lang="ru-RU" sz="1600" dirty="0" err="1">
                          <a:solidFill>
                            <a:srgbClr val="0070C0"/>
                          </a:solidFill>
                          <a:effectLst/>
                        </a:rPr>
                        <a:t>буллинга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в детском коллективе».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Справочник педагога-психолога №6 июнь 2019, стр. 36-37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6181" marR="36181" marT="0" marB="0"/>
                </a:tc>
                <a:extLst>
                  <a:ext uri="{0D108BD9-81ED-4DB2-BD59-A6C34878D82A}">
                    <a16:rowId xmlns:a16="http://schemas.microsoft.com/office/drawing/2014/main" xmlns="" val="3603646919"/>
                  </a:ext>
                </a:extLst>
              </a:tr>
              <a:tr h="556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Шпаргалка для классного руководителя «Правила общения, которые нужно соблюдать в классе».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Справочник педагога-психолога №6 июнь 2019, стр. 38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6181" marR="36181" marT="0" marB="0"/>
                </a:tc>
                <a:extLst>
                  <a:ext uri="{0D108BD9-81ED-4DB2-BD59-A6C34878D82A}">
                    <a16:rowId xmlns:a16="http://schemas.microsoft.com/office/drawing/2014/main" xmlns="" val="1648629499"/>
                  </a:ext>
                </a:extLst>
              </a:tr>
              <a:tr h="323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</a:rPr>
                        <a:t>Руководство 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для родителей про </a:t>
                      </a:r>
                      <a:r>
                        <a:rPr lang="ru-RU" sz="1600" dirty="0" err="1">
                          <a:solidFill>
                            <a:srgbClr val="0070C0"/>
                          </a:solidFill>
                          <a:effectLst/>
                        </a:rPr>
                        <a:t>буллинг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«Что делать, если Ваш ребенок вовлечен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</a:rPr>
                        <a:t>?».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6181" marR="36181" marT="0" marB="0"/>
                </a:tc>
                <a:extLst>
                  <a:ext uri="{0D108BD9-81ED-4DB2-BD59-A6C34878D82A}">
                    <a16:rowId xmlns:a16="http://schemas.microsoft.com/office/drawing/2014/main" xmlns="" val="3070488143"/>
                  </a:ext>
                </a:extLst>
              </a:tr>
              <a:tr h="523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Руководство для подростков про </a:t>
                      </a:r>
                      <a:r>
                        <a:rPr lang="ru-RU" sz="1600" dirty="0" err="1">
                          <a:solidFill>
                            <a:srgbClr val="0070C0"/>
                          </a:solidFill>
                          <a:effectLst/>
                        </a:rPr>
                        <a:t>буллинг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«Как не стать жертвой и почему не стоит нападать на других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</a:rPr>
                        <a:t>?»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6181" marR="36181" marT="0" marB="0"/>
                </a:tc>
                <a:extLst>
                  <a:ext uri="{0D108BD9-81ED-4DB2-BD59-A6C34878D82A}">
                    <a16:rowId xmlns:a16="http://schemas.microsoft.com/office/drawing/2014/main" xmlns="" val="109440658"/>
                  </a:ext>
                </a:extLst>
              </a:tr>
              <a:tr h="654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Занятия по программе М.М. Безруких, А.Г. Макеевой, Т.А. Филипповой «Все цвета, кроме черного. Учусь общаться. 4 класс»; «Все цвета, кроме черного. Учусь владеть собой и сотрудничать с людьми. 6 класс», М., «</a:t>
                      </a:r>
                      <a:r>
                        <a:rPr lang="ru-RU" sz="1600" dirty="0" err="1">
                          <a:solidFill>
                            <a:srgbClr val="0070C0"/>
                          </a:solidFill>
                          <a:effectLst/>
                        </a:rPr>
                        <a:t>Вентана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-Граф», переиздаются ежегодно.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81" marR="36181" marT="0" marB="0"/>
                </a:tc>
                <a:extLst>
                  <a:ext uri="{0D108BD9-81ED-4DB2-BD59-A6C34878D82A}">
                    <a16:rowId xmlns:a16="http://schemas.microsoft.com/office/drawing/2014/main" xmlns="" val="241827076"/>
                  </a:ext>
                </a:extLst>
              </a:tr>
            </a:tbl>
          </a:graphicData>
        </a:graphic>
      </p:graphicFrame>
      <p:pic>
        <p:nvPicPr>
          <p:cNvPr id="7" name="Рисунок 6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85968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Методические материалы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595427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3200" dirty="0" smtClean="0"/>
          </a:p>
          <a:p>
            <a:pPr lvl="0"/>
            <a:endParaRPr lang="ru-RU" sz="3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2753648"/>
              </p:ext>
            </p:extLst>
          </p:nvPr>
        </p:nvGraphicFramePr>
        <p:xfrm>
          <a:off x="1190682" y="1899139"/>
          <a:ext cx="9574823" cy="3319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3003">
                  <a:extLst>
                    <a:ext uri="{9D8B030D-6E8A-4147-A177-3AD203B41FA5}">
                      <a16:colId xmlns:a16="http://schemas.microsoft.com/office/drawing/2014/main" xmlns="" val="101977865"/>
                    </a:ext>
                  </a:extLst>
                </a:gridCol>
                <a:gridCol w="7661820">
                  <a:extLst>
                    <a:ext uri="{9D8B030D-6E8A-4147-A177-3AD203B41FA5}">
                      <a16:colId xmlns:a16="http://schemas.microsoft.com/office/drawing/2014/main" xmlns="" val="2367716082"/>
                    </a:ext>
                  </a:extLst>
                </a:gridCol>
              </a:tblGrid>
              <a:tr h="21101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Фактор </a:t>
                      </a:r>
                      <a:r>
                        <a:rPr lang="ru-RU" sz="1800" dirty="0">
                          <a:effectLst/>
                        </a:rPr>
                        <a:t>риска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27" marR="285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Сопровождение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27" marR="28527" marT="0" marB="0"/>
                </a:tc>
                <a:extLst>
                  <a:ext uri="{0D108BD9-81ED-4DB2-BD59-A6C34878D82A}">
                    <a16:rowId xmlns:a16="http://schemas.microsoft.com/office/drawing/2014/main" xmlns="" val="6763698"/>
                  </a:ext>
                </a:extLst>
              </a:tr>
              <a:tr h="232116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Высокая доля обучающихся с рисками учебной </a:t>
                      </a:r>
                      <a:r>
                        <a:rPr lang="ru-RU" sz="1800" dirty="0" err="1">
                          <a:effectLst/>
                        </a:rPr>
                        <a:t>неуспешности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27" marR="28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Активизация работы </a:t>
                      </a:r>
                      <a:r>
                        <a:rPr lang="ru-RU" sz="1800" dirty="0" err="1">
                          <a:solidFill>
                            <a:srgbClr val="0070C0"/>
                          </a:solidFill>
                          <a:effectLst/>
                        </a:rPr>
                        <a:t>ППк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 в образовательной организации.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Прохождение ПМПК детьми с проблемами в обучении.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Выполнение рекомендаций ПМПК, </a:t>
                      </a:r>
                      <a:r>
                        <a:rPr lang="ru-RU" sz="1800" dirty="0" err="1">
                          <a:solidFill>
                            <a:srgbClr val="0070C0"/>
                          </a:solidFill>
                          <a:effectLst/>
                        </a:rPr>
                        <a:t>ППк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Организация обучения детей согласно рекомендованному ПМПК уровню образовательной программы.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В сложных случаях обращение в КДН и ЗП.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Организация школьных конкурсов, например, «Неделя без двоек», «Зарабатываем «5» ко дню Космонавтики (дню Победы)» и т.д.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Организация занятий </a:t>
                      </a:r>
                      <a:r>
                        <a:rPr lang="ru-RU" sz="1800" dirty="0" err="1">
                          <a:solidFill>
                            <a:srgbClr val="0070C0"/>
                          </a:solidFill>
                          <a:effectLst/>
                        </a:rPr>
                        <a:t>тренингового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 характера на развитие познавательной сферы.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27" marR="28527" marT="0" marB="0"/>
                </a:tc>
                <a:extLst>
                  <a:ext uri="{0D108BD9-81ED-4DB2-BD59-A6C34878D82A}">
                    <a16:rowId xmlns:a16="http://schemas.microsoft.com/office/drawing/2014/main" xmlns="" val="1155588868"/>
                  </a:ext>
                </a:extLst>
              </a:tr>
            </a:tbl>
          </a:graphicData>
        </a:graphic>
      </p:graphicFrame>
      <p:pic>
        <p:nvPicPr>
          <p:cNvPr id="6" name="Рисунок 5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021860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Методические материалы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595427"/>
            <a:ext cx="10963408" cy="4260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3200" dirty="0" smtClean="0"/>
          </a:p>
          <a:p>
            <a:pPr lvl="0"/>
            <a:endParaRPr lang="ru-RU" sz="3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6454877"/>
              </p:ext>
            </p:extLst>
          </p:nvPr>
        </p:nvGraphicFramePr>
        <p:xfrm>
          <a:off x="1142325" y="1726476"/>
          <a:ext cx="9671538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800">
                  <a:extLst>
                    <a:ext uri="{9D8B030D-6E8A-4147-A177-3AD203B41FA5}">
                      <a16:colId xmlns:a16="http://schemas.microsoft.com/office/drawing/2014/main" xmlns="" val="1492247267"/>
                    </a:ext>
                  </a:extLst>
                </a:gridCol>
                <a:gridCol w="7608738">
                  <a:extLst>
                    <a:ext uri="{9D8B030D-6E8A-4147-A177-3AD203B41FA5}">
                      <a16:colId xmlns:a16="http://schemas.microsoft.com/office/drawing/2014/main" xmlns="" val="2624748540"/>
                    </a:ext>
                  </a:extLst>
                </a:gridCol>
              </a:tblGrid>
              <a:tr h="25353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Фактор </a:t>
                      </a:r>
                      <a:r>
                        <a:rPr lang="ru-RU" sz="1600" dirty="0">
                          <a:effectLst/>
                        </a:rPr>
                        <a:t>риска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46" marR="20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Сопровождение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46" marR="20046" marT="0" marB="0"/>
                </a:tc>
                <a:extLst>
                  <a:ext uri="{0D108BD9-81ED-4DB2-BD59-A6C34878D82A}">
                    <a16:rowId xmlns:a16="http://schemas.microsoft.com/office/drawing/2014/main" xmlns="" val="711371143"/>
                  </a:ext>
                </a:extLst>
              </a:tr>
              <a:tr h="372536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Недостаточная предметная и методическая компетентность педагогических работников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46" marR="200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Использование эффективных практик совместной работы учителей (посещение уроков, анализ проблем на методических объединениях, наставничество и др.).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Регулярная самодиагностика профессиональной деятельности: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необходимо выделить основные группы затруднений: </a:t>
                      </a:r>
                      <a:b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а) осознаваемые учителем, которые он хочет, но не может устранить; </a:t>
                      </a:r>
                      <a:b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б) не осознаваемые учителем, которые он сумеет обнаружить и устранить при получении соответствующей помощи; </a:t>
                      </a:r>
                      <a:b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в) ошибки, которые осознаются учителем как правильные методические решения, изменять которые он считает нецелесообразным.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Диагностика профессиональных дефицитов педагогов;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Направление педагога на курсы повышения квалификации в строгом соответствии с выявленными профессиональными дефицитами;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Посещение 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effectLst/>
                        </a:rPr>
                        <a:t>вебинаров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  и конференций по темам, повышающим педагогическую компетентность.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Открытые уроки МО.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Дни открытых дверей для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</a:rPr>
                        <a:t>родителей.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Стимулирование активности педагогов.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046" marR="20046" marT="0" marB="0"/>
                </a:tc>
                <a:extLst>
                  <a:ext uri="{0D108BD9-81ED-4DB2-BD59-A6C34878D82A}">
                    <a16:rowId xmlns:a16="http://schemas.microsoft.com/office/drawing/2014/main" xmlns="" val="115439621"/>
                  </a:ext>
                </a:extLst>
              </a:tr>
            </a:tbl>
          </a:graphicData>
        </a:graphic>
      </p:graphicFrame>
      <p:pic>
        <p:nvPicPr>
          <p:cNvPr id="7" name="Рисунок 6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539490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Методические материалы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595427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3200" dirty="0" smtClean="0"/>
          </a:p>
          <a:p>
            <a:pPr lvl="0"/>
            <a:endParaRPr lang="ru-RU" sz="3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0932600"/>
              </p:ext>
            </p:extLst>
          </p:nvPr>
        </p:nvGraphicFramePr>
        <p:xfrm>
          <a:off x="1767254" y="2328718"/>
          <a:ext cx="8764456" cy="2585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4816">
                  <a:extLst>
                    <a:ext uri="{9D8B030D-6E8A-4147-A177-3AD203B41FA5}">
                      <a16:colId xmlns:a16="http://schemas.microsoft.com/office/drawing/2014/main" xmlns="" val="147481337"/>
                    </a:ext>
                  </a:extLst>
                </a:gridCol>
                <a:gridCol w="6329640">
                  <a:extLst>
                    <a:ext uri="{9D8B030D-6E8A-4147-A177-3AD203B41FA5}">
                      <a16:colId xmlns:a16="http://schemas.microsoft.com/office/drawing/2014/main" xmlns="" val="1885174383"/>
                    </a:ext>
                  </a:extLst>
                </a:gridCol>
              </a:tblGrid>
              <a:tr h="17248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Факторы риска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Сопровождение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2414004"/>
                  </a:ext>
                </a:extLst>
              </a:tr>
              <a:tr h="235091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Низкая учебная мотивация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Изучение уровня учебной мотивации для оказания адресной помощи обучающимся.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Проведение занятий с элементами тренинга для увеличения школьной мотивации.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Привлечение обучающихся к проектной, научно-исследовательской деятельности для углубленного изучения отдельных предметов.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Помощь в создании ситуации успеха.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Памятка «Как педагогу повысить мотивацию школьников к учебе». Справочник педагога-психолога №3, март 2021, стр. 12-13.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1271532"/>
                  </a:ext>
                </a:extLst>
              </a:tr>
            </a:tbl>
          </a:graphicData>
        </a:graphic>
      </p:graphicFrame>
      <p:pic>
        <p:nvPicPr>
          <p:cNvPr id="6" name="Рисунок 5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919755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Методические материалы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595427"/>
            <a:ext cx="10963408" cy="4040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hlinkClick r:id="rId2" action="ppaction://hlinkfile"/>
              </a:rPr>
              <a:t>Руководство по противодействию и профилактике </a:t>
            </a:r>
            <a:r>
              <a:rPr lang="ru-RU" sz="2800" dirty="0" err="1" smtClean="0">
                <a:solidFill>
                  <a:schemeClr val="bg1"/>
                </a:solidFill>
                <a:hlinkClick r:id="rId2" action="ppaction://hlinkfile"/>
              </a:rPr>
              <a:t>буллинга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hlinkClick r:id="rId3" action="ppaction://hlinkfile"/>
              </a:rPr>
              <a:t>Руководство </a:t>
            </a:r>
            <a:r>
              <a:rPr lang="ru-RU" sz="2800" dirty="0">
                <a:solidFill>
                  <a:schemeClr val="bg1"/>
                </a:solidFill>
                <a:hlinkClick r:id="rId3" action="ppaction://hlinkfile"/>
              </a:rPr>
              <a:t>для родителей про </a:t>
            </a:r>
            <a:r>
              <a:rPr lang="ru-RU" sz="2800" dirty="0" err="1">
                <a:solidFill>
                  <a:schemeClr val="bg1"/>
                </a:solidFill>
                <a:hlinkClick r:id="rId3" action="ppaction://hlinkfile"/>
              </a:rPr>
              <a:t>буллинг</a:t>
            </a:r>
            <a:r>
              <a:rPr lang="ru-RU" sz="2800" dirty="0">
                <a:solidFill>
                  <a:schemeClr val="bg1"/>
                </a:solidFill>
                <a:hlinkClick r:id="rId3" action="ppaction://hlinkfile"/>
              </a:rPr>
              <a:t> «Что делать, если Ваш ребенок вовлечен</a:t>
            </a:r>
            <a:r>
              <a:rPr lang="ru-RU" sz="2800" dirty="0" smtClean="0">
                <a:solidFill>
                  <a:schemeClr val="bg1"/>
                </a:solidFill>
                <a:hlinkClick r:id="rId3" action="ppaction://hlinkfile"/>
              </a:rPr>
              <a:t>»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hlinkClick r:id="rId4" action="ppaction://hlinkfile"/>
              </a:rPr>
              <a:t>Руководство </a:t>
            </a:r>
            <a:r>
              <a:rPr lang="ru-RU" sz="2800" dirty="0">
                <a:solidFill>
                  <a:schemeClr val="bg1"/>
                </a:solidFill>
                <a:hlinkClick r:id="rId4" action="ppaction://hlinkfile"/>
              </a:rPr>
              <a:t>для подростков про </a:t>
            </a:r>
            <a:r>
              <a:rPr lang="ru-RU" sz="2800" dirty="0" err="1">
                <a:solidFill>
                  <a:schemeClr val="bg1"/>
                </a:solidFill>
                <a:hlinkClick r:id="rId4" action="ppaction://hlinkfile"/>
              </a:rPr>
              <a:t>буллинг</a:t>
            </a:r>
            <a:r>
              <a:rPr lang="ru-RU" sz="2800" dirty="0">
                <a:solidFill>
                  <a:schemeClr val="bg1"/>
                </a:solidFill>
                <a:hlinkClick r:id="rId4" action="ppaction://hlinkfile"/>
              </a:rPr>
              <a:t> «Как не стать жертвой и почему не стоит нападать на других»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Logo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615801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82386" y="1711262"/>
            <a:ext cx="8995083" cy="891120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Спасибо за внимание!</a:t>
            </a:r>
            <a:endParaRPr lang="ru-RU" sz="60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7" name="Picture 7" descr="D:\Презентация Гимназии-2009\Гимназия в июн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7577" y="3349617"/>
            <a:ext cx="4036423" cy="28638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692" y="3349617"/>
            <a:ext cx="214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/>
              <a:t>Тосненский</a:t>
            </a:r>
            <a:r>
              <a:rPr lang="ru-RU" sz="1400" dirty="0"/>
              <a:t> район</a:t>
            </a:r>
          </a:p>
          <a:p>
            <a:pPr algn="ctr"/>
            <a:r>
              <a:rPr lang="ru-RU" sz="1400" dirty="0" smtClean="0"/>
              <a:t>Ленинградская область</a:t>
            </a:r>
            <a:endParaRPr lang="ru-RU" sz="1400" dirty="0"/>
          </a:p>
        </p:txBody>
      </p:sp>
      <p:pic>
        <p:nvPicPr>
          <p:cNvPr id="8" name="Рисунок 7" descr="Logo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918" y="924559"/>
            <a:ext cx="17078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08407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Заочное знакомство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410789"/>
            <a:ext cx="10963408" cy="4497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200" dirty="0" smtClean="0"/>
              <a:t>Результаты </a:t>
            </a:r>
            <a:r>
              <a:rPr lang="ru-RU" sz="3200" dirty="0" err="1"/>
              <a:t>самообследования</a:t>
            </a:r>
            <a:r>
              <a:rPr lang="ru-RU" sz="3200" dirty="0"/>
              <a:t> за 3 года;</a:t>
            </a:r>
          </a:p>
          <a:p>
            <a:pPr lvl="0"/>
            <a:r>
              <a:rPr lang="ru-RU" sz="3200" dirty="0" smtClean="0"/>
              <a:t>Публичный </a:t>
            </a:r>
            <a:r>
              <a:rPr lang="ru-RU" sz="3200" dirty="0"/>
              <a:t>отчета руководителя;</a:t>
            </a:r>
          </a:p>
          <a:p>
            <a:pPr lvl="0"/>
            <a:r>
              <a:rPr lang="ru-RU" sz="3200" dirty="0" smtClean="0"/>
              <a:t>Анализ </a:t>
            </a:r>
            <a:r>
              <a:rPr lang="ru-RU" sz="3200" dirty="0"/>
              <a:t>Программы развития ОО; </a:t>
            </a:r>
          </a:p>
          <a:p>
            <a:pPr lvl="0"/>
            <a:r>
              <a:rPr lang="ru-RU" sz="3200" dirty="0"/>
              <a:t>А</a:t>
            </a:r>
            <a:r>
              <a:rPr lang="ru-RU" sz="3200" dirty="0" smtClean="0"/>
              <a:t>нализ </a:t>
            </a:r>
            <a:r>
              <a:rPr lang="ru-RU" sz="3200" dirty="0"/>
              <a:t>у</a:t>
            </a:r>
            <a:r>
              <a:rPr lang="ru-RU" sz="3200" dirty="0" smtClean="0"/>
              <a:t>чебных </a:t>
            </a:r>
            <a:r>
              <a:rPr lang="ru-RU" sz="3200" dirty="0"/>
              <a:t>планов, календарных учебных графиков;</a:t>
            </a:r>
          </a:p>
          <a:p>
            <a:pPr lvl="0"/>
            <a:r>
              <a:rPr lang="ru-RU" sz="3200" dirty="0"/>
              <a:t>А</a:t>
            </a:r>
            <a:r>
              <a:rPr lang="ru-RU" sz="3200" dirty="0" smtClean="0"/>
              <a:t>нализ </a:t>
            </a:r>
            <a:r>
              <a:rPr lang="ru-RU" sz="3200" dirty="0"/>
              <a:t>методической работы педагогов; </a:t>
            </a:r>
          </a:p>
          <a:p>
            <a:pPr lvl="0"/>
            <a:r>
              <a:rPr lang="ru-RU" sz="3200" dirty="0"/>
              <a:t>А</a:t>
            </a:r>
            <a:r>
              <a:rPr lang="ru-RU" sz="3200" dirty="0" smtClean="0"/>
              <a:t>нализ </a:t>
            </a:r>
            <a:r>
              <a:rPr lang="ru-RU" sz="3200" dirty="0"/>
              <a:t>выбора педагогами курсов повышения </a:t>
            </a:r>
            <a:r>
              <a:rPr lang="ru-RU" sz="3200" dirty="0" smtClean="0"/>
              <a:t>квалификации;</a:t>
            </a:r>
          </a:p>
          <a:p>
            <a:pPr lvl="0"/>
            <a:r>
              <a:rPr lang="ru-RU" sz="3200" dirty="0"/>
              <a:t>Анализ открытых источников: сайт ОО, </a:t>
            </a:r>
            <a:r>
              <a:rPr lang="ru-RU" sz="3200" dirty="0" smtClean="0"/>
              <a:t>bus.gov.ru</a:t>
            </a:r>
            <a:r>
              <a:rPr lang="ru-RU" sz="3200" dirty="0"/>
              <a:t>, </a:t>
            </a:r>
            <a:r>
              <a:rPr lang="ru-RU" sz="3200" dirty="0" smtClean="0"/>
              <a:t>социальные сети.</a:t>
            </a:r>
            <a:endParaRPr lang="ru-RU" sz="3200" dirty="0"/>
          </a:p>
        </p:txBody>
      </p:sp>
      <p:pic>
        <p:nvPicPr>
          <p:cNvPr id="13" name="Рисунок 12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746183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Рисковый профиль 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410789"/>
            <a:ext cx="10963408" cy="3906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3200" dirty="0" smtClean="0"/>
              <a:t>1. Дефицит </a:t>
            </a:r>
            <a:r>
              <a:rPr lang="ru-RU" sz="3200" dirty="0"/>
              <a:t>педагогических </a:t>
            </a:r>
            <a:r>
              <a:rPr lang="ru-RU" sz="3200" dirty="0" smtClean="0"/>
              <a:t>кадров. </a:t>
            </a:r>
            <a:endParaRPr lang="ru-RU" sz="3200" dirty="0"/>
          </a:p>
          <a:p>
            <a:pPr fontAlgn="t"/>
            <a:r>
              <a:rPr lang="ru-RU" sz="3200" dirty="0" smtClean="0"/>
              <a:t>2. </a:t>
            </a:r>
            <a:r>
              <a:rPr lang="ru-RU" sz="3200" dirty="0"/>
              <a:t>Высокая доля обучающихся с </a:t>
            </a:r>
            <a:r>
              <a:rPr lang="ru-RU" sz="3200" dirty="0" smtClean="0"/>
              <a:t>ОВЗ.</a:t>
            </a:r>
            <a:endParaRPr lang="ru-RU" sz="3200" dirty="0"/>
          </a:p>
          <a:p>
            <a:pPr fontAlgn="t"/>
            <a:r>
              <a:rPr lang="ru-RU" sz="3200" dirty="0" smtClean="0"/>
              <a:t>3. </a:t>
            </a:r>
            <a:r>
              <a:rPr lang="ru-RU" sz="3200" dirty="0"/>
              <a:t>Низкая учебная мотивация </a:t>
            </a:r>
            <a:r>
              <a:rPr lang="ru-RU" sz="3200" dirty="0" smtClean="0"/>
              <a:t>обучающихся.</a:t>
            </a:r>
            <a:endParaRPr lang="ru-RU" sz="3200" dirty="0"/>
          </a:p>
          <a:p>
            <a:pPr fontAlgn="t"/>
            <a:r>
              <a:rPr lang="ru-RU" sz="3200" dirty="0" smtClean="0"/>
              <a:t>4. Пониженный </a:t>
            </a:r>
            <a:r>
              <a:rPr lang="ru-RU" sz="3200" dirty="0"/>
              <a:t>уровень школьного </a:t>
            </a:r>
            <a:r>
              <a:rPr lang="ru-RU" sz="3200" dirty="0" smtClean="0"/>
              <a:t>благополучия.</a:t>
            </a:r>
            <a:endParaRPr lang="ru-RU" sz="3200" dirty="0"/>
          </a:p>
          <a:p>
            <a:pPr fontAlgn="t"/>
            <a:r>
              <a:rPr lang="ru-RU" sz="3200" dirty="0" smtClean="0"/>
              <a:t>5. </a:t>
            </a:r>
            <a:r>
              <a:rPr lang="ru-RU" sz="3200" dirty="0"/>
              <a:t>Низкий уровень дисциплины в </a:t>
            </a:r>
            <a:r>
              <a:rPr lang="ru-RU" sz="3200" dirty="0" smtClean="0"/>
              <a:t>классе.</a:t>
            </a:r>
            <a:endParaRPr lang="ru-RU" sz="3200" dirty="0"/>
          </a:p>
          <a:p>
            <a:pPr fontAlgn="t"/>
            <a:r>
              <a:rPr lang="ru-RU" sz="3200" dirty="0" smtClean="0"/>
              <a:t>6. </a:t>
            </a:r>
            <a:r>
              <a:rPr lang="ru-RU" sz="3200" dirty="0"/>
              <a:t>Высокая доля обучающихся с рисками учебной </a:t>
            </a:r>
            <a:r>
              <a:rPr lang="ru-RU" sz="3200" dirty="0" err="1" smtClean="0"/>
              <a:t>неуспешности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5" name="Рисунок 4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648078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Миссия, видение, ценности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410789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fontAlgn="t">
              <a:buAutoNum type="arabicPeriod"/>
            </a:pPr>
            <a:r>
              <a:rPr lang="ru-RU" sz="3200" dirty="0" smtClean="0"/>
              <a:t>Миссия </a:t>
            </a:r>
            <a:r>
              <a:rPr lang="ru-RU" sz="3200" dirty="0"/>
              <a:t>– основная цель </a:t>
            </a:r>
            <a:r>
              <a:rPr lang="ru-RU" sz="3200" dirty="0" smtClean="0"/>
              <a:t>организации. </a:t>
            </a:r>
            <a:r>
              <a:rPr lang="ru-RU" sz="3200" dirty="0"/>
              <a:t>Что моя школа делает? Чем моя школа отличается от других? Что мы можем сделать для вас? </a:t>
            </a:r>
            <a:endParaRPr lang="ru-RU" sz="3200" dirty="0" smtClean="0"/>
          </a:p>
          <a:p>
            <a:pPr marL="514350" indent="-514350" fontAlgn="t">
              <a:buAutoNum type="arabicPeriod"/>
            </a:pPr>
            <a:r>
              <a:rPr lang="ru-RU" sz="3200" dirty="0" smtClean="0"/>
              <a:t>Видение </a:t>
            </a:r>
            <a:r>
              <a:rPr lang="ru-RU" sz="3200" dirty="0"/>
              <a:t>– мечта, привлекаемый образ школы в будущем. Какая у вас мечта? Как понять, что мечта достигнута? Насколько велика мечта? </a:t>
            </a:r>
            <a:endParaRPr lang="ru-RU" sz="3200" dirty="0" smtClean="0"/>
          </a:p>
          <a:p>
            <a:pPr marL="514350" indent="-514350" fontAlgn="t">
              <a:buAutoNum type="arabicPeriod"/>
            </a:pPr>
            <a:r>
              <a:rPr lang="ru-RU" sz="3200" dirty="0" smtClean="0"/>
              <a:t>Ценности </a:t>
            </a:r>
            <a:r>
              <a:rPr lang="ru-RU" sz="3200" dirty="0"/>
              <a:t>– основа организация труда, стиль и нормы поведения учителя, ученика, родителей.</a:t>
            </a:r>
          </a:p>
        </p:txBody>
      </p:sp>
      <p:pic>
        <p:nvPicPr>
          <p:cNvPr id="6" name="Рисунок 5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3198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Основные вопросы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366504"/>
            <a:ext cx="10963408" cy="3906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ru-RU" sz="3200" dirty="0" smtClean="0"/>
              <a:t>Почему </a:t>
            </a:r>
          </a:p>
          <a:p>
            <a:pPr fontAlgn="t"/>
            <a:r>
              <a:rPr lang="ru-RU" sz="3200" dirty="0" smtClean="0"/>
              <a:t>Для </a:t>
            </a:r>
            <a:r>
              <a:rPr lang="ru-RU" sz="3200" dirty="0"/>
              <a:t>кого </a:t>
            </a:r>
            <a:endParaRPr lang="ru-RU" sz="3200" dirty="0" smtClean="0"/>
          </a:p>
          <a:p>
            <a:pPr fontAlgn="t"/>
            <a:r>
              <a:rPr lang="ru-RU" sz="3200" dirty="0" smtClean="0"/>
              <a:t>Зачем </a:t>
            </a:r>
          </a:p>
          <a:p>
            <a:pPr fontAlgn="t"/>
            <a:r>
              <a:rPr lang="ru-RU" sz="3200" dirty="0" smtClean="0"/>
              <a:t>Что </a:t>
            </a:r>
            <a:r>
              <a:rPr lang="ru-RU" sz="3200" dirty="0"/>
              <a:t>делаем </a:t>
            </a:r>
            <a:endParaRPr lang="ru-RU" sz="3200" dirty="0" smtClean="0"/>
          </a:p>
          <a:p>
            <a:pPr fontAlgn="t"/>
            <a:r>
              <a:rPr lang="ru-RU" sz="3200" dirty="0" smtClean="0"/>
              <a:t>Каким </a:t>
            </a:r>
            <a:r>
              <a:rPr lang="ru-RU" sz="3200" dirty="0"/>
              <a:t>образом </a:t>
            </a:r>
            <a:endParaRPr lang="ru-RU" sz="3200" dirty="0" smtClean="0"/>
          </a:p>
          <a:p>
            <a:pPr fontAlgn="t"/>
            <a:r>
              <a:rPr lang="ru-RU" sz="3200" dirty="0" smtClean="0"/>
              <a:t>Что </a:t>
            </a:r>
            <a:r>
              <a:rPr lang="ru-RU" sz="3200" dirty="0"/>
              <a:t>может помешать</a:t>
            </a:r>
          </a:p>
        </p:txBody>
      </p:sp>
      <p:pic>
        <p:nvPicPr>
          <p:cNvPr id="2" name="Рисунок 1" descr="Question mark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3238" y="1410788"/>
            <a:ext cx="877757" cy="840041"/>
          </a:xfrm>
          <a:prstGeom prst="rect">
            <a:avLst/>
          </a:prstGeom>
        </p:spPr>
      </p:pic>
      <p:pic>
        <p:nvPicPr>
          <p:cNvPr id="6" name="Рисунок 5" descr="Question mark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1630" y="1958842"/>
            <a:ext cx="877757" cy="840041"/>
          </a:xfrm>
          <a:prstGeom prst="rect">
            <a:avLst/>
          </a:prstGeom>
        </p:spPr>
      </p:pic>
      <p:pic>
        <p:nvPicPr>
          <p:cNvPr id="7" name="Рисунок 6" descr="Question mark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3982" y="2533279"/>
            <a:ext cx="877757" cy="840041"/>
          </a:xfrm>
          <a:prstGeom prst="rect">
            <a:avLst/>
          </a:prstGeom>
        </p:spPr>
      </p:pic>
      <p:pic>
        <p:nvPicPr>
          <p:cNvPr id="8" name="Рисунок 7" descr="Question mark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0995" y="2926915"/>
            <a:ext cx="877757" cy="840041"/>
          </a:xfrm>
          <a:prstGeom prst="rect">
            <a:avLst/>
          </a:prstGeom>
        </p:spPr>
      </p:pic>
      <p:pic>
        <p:nvPicPr>
          <p:cNvPr id="9" name="Рисунок 8" descr="Question mark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9387" y="3429384"/>
            <a:ext cx="877757" cy="840041"/>
          </a:xfrm>
          <a:prstGeom prst="rect">
            <a:avLst/>
          </a:prstGeom>
        </p:spPr>
      </p:pic>
      <p:pic>
        <p:nvPicPr>
          <p:cNvPr id="10" name="Рисунок 9" descr="Question mark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7144" y="3931853"/>
            <a:ext cx="877757" cy="840041"/>
          </a:xfrm>
          <a:prstGeom prst="rect">
            <a:avLst/>
          </a:prstGeom>
        </p:spPr>
      </p:pic>
      <p:pic>
        <p:nvPicPr>
          <p:cNvPr id="12" name="Рисунок 11" descr="Logo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97423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Слабые и сильные стороны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410789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fontAlgn="t">
              <a:buAutoNum type="arabicPeriod"/>
            </a:pP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1407787"/>
              </p:ext>
            </p:extLst>
          </p:nvPr>
        </p:nvGraphicFramePr>
        <p:xfrm>
          <a:off x="1697891" y="1824810"/>
          <a:ext cx="8128000" cy="321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6509044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931821480"/>
                    </a:ext>
                  </a:extLst>
                </a:gridCol>
              </a:tblGrid>
              <a:tr h="557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Слабые стороны ОО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Сильные стороны ОО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3012153"/>
                  </a:ext>
                </a:extLst>
              </a:tr>
              <a:tr h="2389439">
                <a:tc>
                  <a:txBody>
                    <a:bodyPr/>
                    <a:lstStyle/>
                    <a:p>
                      <a:pPr marL="514350" indent="-514350" fontAlgn="t">
                        <a:buAutoNum type="arabicPeriod"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Ожидаемая реновация</a:t>
                      </a:r>
                    </a:p>
                    <a:p>
                      <a:pPr marL="514350" indent="-514350" fontAlgn="t">
                        <a:buAutoNum type="arabicPeriod"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Наличие классов компенсирующего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Заинтересованность образовательной организации в конечном результате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взаимопонимание административной команды и согласованность их действий.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5928958"/>
                  </a:ext>
                </a:extLst>
              </a:tr>
            </a:tbl>
          </a:graphicData>
        </a:graphic>
      </p:graphicFrame>
      <p:pic>
        <p:nvPicPr>
          <p:cNvPr id="7" name="Рисунок 6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41479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Успешные практики Гимназии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2104" y="1392228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/>
              <a:t>Практики, работающие </a:t>
            </a:r>
            <a:r>
              <a:rPr lang="ru-RU" sz="2400" b="1" dirty="0"/>
              <a:t>на повышение учебной мотивации детей и обеспечивают персонализацию образовательного </a:t>
            </a:r>
            <a:r>
              <a:rPr lang="ru-RU" sz="2400" b="1" dirty="0" smtClean="0"/>
              <a:t>процесса</a:t>
            </a:r>
            <a:endParaRPr lang="ru-RU" sz="2400" b="1" dirty="0"/>
          </a:p>
        </p:txBody>
      </p:sp>
      <p:sp>
        <p:nvSpPr>
          <p:cNvPr id="2" name="Блок-схема: перфолента 1"/>
          <p:cNvSpPr/>
          <p:nvPr/>
        </p:nvSpPr>
        <p:spPr>
          <a:xfrm>
            <a:off x="1072662" y="1691643"/>
            <a:ext cx="2375893" cy="100838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4530969" y="1691642"/>
            <a:ext cx="2504606" cy="1008385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8074270" y="1691642"/>
            <a:ext cx="2486925" cy="100838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1995854" y="3947746"/>
            <a:ext cx="2646484" cy="1046285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6896486" y="3947745"/>
            <a:ext cx="2537660" cy="1046285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5308" y="1961943"/>
            <a:ext cx="223324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ШЦП «СБЕР класс»</a:t>
            </a:r>
            <a:endPara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57683" y="1943045"/>
            <a:ext cx="240745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Платформа «</a:t>
            </a:r>
            <a:r>
              <a:rPr lang="ru-RU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Учи.ру</a:t>
            </a:r>
            <a:r>
              <a:rPr lang="ru-RU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»</a:t>
            </a:r>
            <a:endPara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65680" y="1903448"/>
            <a:ext cx="28697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Мобильное электронное образование</a:t>
            </a:r>
            <a:endParaRPr lang="ru-RU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48405" y="4147721"/>
            <a:ext cx="30873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Основы функциональной грамотности</a:t>
            </a:r>
            <a:endPara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42007" y="4147720"/>
            <a:ext cx="240745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Проект «Наставничество»</a:t>
            </a:r>
            <a:endPara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1" name="Рисунок 20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19705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Ожидаемые результаты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410789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/>
              <a:t>Обеспечение образовательного процесса для обучающихся с ОВЗ дополнительными специальными педагогическими кадрами (учитель-логопед, учитель-дефектолог, педагог-психолог</a:t>
            </a:r>
            <a:r>
              <a:rPr lang="ru-RU" sz="3200" dirty="0" smtClean="0"/>
              <a:t>).</a:t>
            </a:r>
            <a:endParaRPr lang="ru-RU" sz="3200" dirty="0"/>
          </a:p>
          <a:p>
            <a:r>
              <a:rPr lang="ru-RU" sz="3200" dirty="0"/>
              <a:t>Повышение квалификации педагогов и специалистов школы по вопросам организации обучения детей с ОВЗ</a:t>
            </a:r>
          </a:p>
          <a:p>
            <a:r>
              <a:rPr lang="ru-RU" sz="3200" dirty="0"/>
              <a:t>Рост процента охвата детей с ОВЗ психолого-педагогическим </a:t>
            </a:r>
            <a:r>
              <a:rPr lang="ru-RU" sz="3200" dirty="0" smtClean="0"/>
              <a:t>сопровождением.</a:t>
            </a:r>
            <a:endParaRPr lang="ru-RU" sz="3200" dirty="0"/>
          </a:p>
        </p:txBody>
      </p:sp>
      <p:pic>
        <p:nvPicPr>
          <p:cNvPr id="6" name="Рисунок 5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87523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144" y="48768"/>
            <a:ext cx="11387328" cy="731520"/>
          </a:xfrm>
          <a:prstGeom prst="roundRect">
            <a:avLst/>
          </a:prstGeom>
          <a:solidFill>
            <a:schemeClr val="bg1"/>
          </a:solidFill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400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Ожидаемые результаты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390" y="1595427"/>
            <a:ext cx="10963408" cy="4040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Положительная </a:t>
            </a:r>
            <a:r>
              <a:rPr lang="ru-RU" sz="3200" dirty="0"/>
              <a:t>динамика по комплектации ОО педагогическими </a:t>
            </a:r>
            <a:r>
              <a:rPr lang="ru-RU" sz="3200" dirty="0" smtClean="0"/>
              <a:t>кадрами.</a:t>
            </a:r>
            <a:endParaRPr lang="ru-RU" sz="3200" dirty="0"/>
          </a:p>
          <a:p>
            <a:pPr lvl="0"/>
            <a:r>
              <a:rPr lang="ru-RU" sz="3200" dirty="0"/>
              <a:t>Снижение нагрузки педагогических </a:t>
            </a:r>
            <a:r>
              <a:rPr lang="ru-RU" sz="3200" dirty="0" smtClean="0"/>
              <a:t>кадров</a:t>
            </a:r>
          </a:p>
          <a:p>
            <a:r>
              <a:rPr lang="ru-RU" sz="3200" dirty="0" smtClean="0"/>
              <a:t>Разработка </a:t>
            </a:r>
            <a:r>
              <a:rPr lang="ru-RU" sz="3200" dirty="0"/>
              <a:t>и </a:t>
            </a:r>
            <a:r>
              <a:rPr lang="ru-RU" sz="3200" dirty="0" smtClean="0"/>
              <a:t>реализация индивидуальных образовательных маршрутов </a:t>
            </a:r>
            <a:r>
              <a:rPr lang="ru-RU" sz="3200" dirty="0"/>
              <a:t>обучающимися с низкой учебной мотивацией.</a:t>
            </a:r>
          </a:p>
          <a:p>
            <a:r>
              <a:rPr lang="ru-RU" sz="3200" dirty="0"/>
              <a:t>Рост процента обучающихся с высокой мотивацией к </a:t>
            </a:r>
            <a:r>
              <a:rPr lang="ru-RU" sz="3200" dirty="0" smtClean="0"/>
              <a:t>обучению.</a:t>
            </a:r>
            <a:endParaRPr lang="ru-RU" sz="3200" dirty="0"/>
          </a:p>
          <a:p>
            <a:pPr lvl="0"/>
            <a:endParaRPr lang="ru-RU" sz="3200" dirty="0"/>
          </a:p>
        </p:txBody>
      </p:sp>
      <p:pic>
        <p:nvPicPr>
          <p:cNvPr id="6" name="Рисунок 5" descr="Logo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5892" y="5379914"/>
            <a:ext cx="989634" cy="143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357895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858</Words>
  <Application>Microsoft Office PowerPoint</Application>
  <PresentationFormat>Произвольный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Минин</dc:creator>
  <cp:lastModifiedBy>Пользователь</cp:lastModifiedBy>
  <cp:revision>99</cp:revision>
  <dcterms:created xsi:type="dcterms:W3CDTF">2014-05-15T13:07:09Z</dcterms:created>
  <dcterms:modified xsi:type="dcterms:W3CDTF">2021-06-11T12:30:37Z</dcterms:modified>
</cp:coreProperties>
</file>