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59" r:id="rId7"/>
    <p:sldId id="260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53;&#1042;\Desktop\500+\&#1054;&#1090;&#1095;&#1077;&#1090;%2026.05.2021\&#1055;&#1077;&#1076;&#1072;&#1075;&#1086;&#1075;&#1080;&#1095;&#1077;&#1089;&#1082;&#1080;&#1081;%20&#1082;&#1086;&#1083;&#1083;&#1077;&#1082;&#1090;&#1080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Квалификационные категории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DC-4F84-807E-02606DECE029}"/>
              </c:ext>
            </c:extLst>
          </c:dPt>
          <c:dPt>
            <c:idx val="1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DC-4F84-807E-02606DECE029}"/>
              </c:ext>
            </c:extLst>
          </c:dPt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DC-4F84-807E-02606DECE029}"/>
              </c:ext>
            </c:extLst>
          </c:dPt>
          <c:dLbls>
            <c:dLbl>
              <c:idx val="0"/>
              <c:layout>
                <c:manualLayout>
                  <c:x val="8.4267060367454114E-2"/>
                  <c:y val="-5.79691601049868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DC-4F84-807E-02606DECE029}"/>
                </c:ext>
              </c:extLst>
            </c:dLbl>
            <c:dLbl>
              <c:idx val="1"/>
              <c:layout>
                <c:manualLayout>
                  <c:x val="-9.5643700787401573E-2"/>
                  <c:y val="-1.52303878681831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DC-4F84-807E-02606DECE029}"/>
                </c:ext>
              </c:extLst>
            </c:dLbl>
            <c:dLbl>
              <c:idx val="2"/>
              <c:layout>
                <c:manualLayout>
                  <c:x val="-4.2070209973753291E-2"/>
                  <c:y val="-6.5384222805482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DC-4F84-807E-02606DECE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DC-4F84-807E-02606DECE02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Педагогический</a:t>
            </a:r>
            <a:r>
              <a:rPr lang="ru-RU" sz="2000" baseline="0" dirty="0"/>
              <a:t> стаж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CD-414D-9702-7ED2308F7C0D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CD-414D-9702-7ED2308F7C0D}"/>
              </c:ext>
            </c:extLst>
          </c:dPt>
          <c:dPt>
            <c:idx val="2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CD-414D-9702-7ED2308F7C0D}"/>
              </c:ext>
            </c:extLst>
          </c:dPt>
          <c:dLbls>
            <c:dLbl>
              <c:idx val="0"/>
              <c:layout>
                <c:manualLayout>
                  <c:x val="3.2316929133858259E-2"/>
                  <c:y val="-2.56120589093030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CD-414D-9702-7ED2308F7C0D}"/>
                </c:ext>
              </c:extLst>
            </c:dLbl>
            <c:dLbl>
              <c:idx val="1"/>
              <c:layout>
                <c:manualLayout>
                  <c:x val="5.4452099737532823E-2"/>
                  <c:y val="9.41783318751822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CD-414D-9702-7ED2308F7C0D}"/>
                </c:ext>
              </c:extLst>
            </c:dLbl>
            <c:dLbl>
              <c:idx val="2"/>
              <c:layout>
                <c:manualLayout>
                  <c:x val="-2.0486876640419954E-2"/>
                  <c:y val="-0.1087911927675707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CD-414D-9702-7ED2308F7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Лист1!$A$5:$A$7</c:f>
              <c:strCache>
                <c:ptCount val="3"/>
                <c:pt idx="0">
                  <c:v>До 3 лет</c:v>
                </c:pt>
                <c:pt idx="1">
                  <c:v>От 3 до 10 лет</c:v>
                </c:pt>
                <c:pt idx="2">
                  <c:v>Более 10 лет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14</c:v>
                </c:pt>
                <c:pt idx="1">
                  <c:v>18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CD-414D-9702-7ED2308F7C0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Возраст</a:t>
            </a:r>
            <a:endParaRPr lang="ru-RU" sz="2000" baseline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32-43FA-A19A-CAAEAEA763EC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32-43FA-A19A-CAAEAEA763EC}"/>
              </c:ext>
            </c:extLst>
          </c:dPt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32-43FA-A19A-CAAEAEA763EC}"/>
              </c:ext>
            </c:extLst>
          </c:dPt>
          <c:dLbls>
            <c:dLbl>
              <c:idx val="0"/>
              <c:layout>
                <c:manualLayout>
                  <c:x val="3.2396106736657916E-2"/>
                  <c:y val="-1.9195100612423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32-43FA-A19A-CAAEAEA763EC}"/>
                </c:ext>
              </c:extLst>
            </c:dLbl>
            <c:dLbl>
              <c:idx val="1"/>
              <c:layout>
                <c:manualLayout>
                  <c:x val="4.0485017497812782E-2"/>
                  <c:y val="1.0584718576844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32-43FA-A19A-CAAEAEA763EC}"/>
                </c:ext>
              </c:extLst>
            </c:dLbl>
            <c:dLbl>
              <c:idx val="2"/>
              <c:layout>
                <c:manualLayout>
                  <c:x val="-3.1723534558180229E-2"/>
                  <c:y val="-9.22703412073491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F32-43FA-A19A-CAAEAEA76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Лист1!$A$9:$A$11</c:f>
              <c:strCache>
                <c:ptCount val="3"/>
                <c:pt idx="0">
                  <c:v>Моложе 25</c:v>
                </c:pt>
                <c:pt idx="1">
                  <c:v>От 25 до 40</c:v>
                </c:pt>
                <c:pt idx="2">
                  <c:v>Старше 40</c:v>
                </c:pt>
              </c:strCache>
            </c:strRef>
          </c:cat>
          <c:val>
            <c:numRef>
              <c:f>Лист1!$B$9:$B$11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32-43FA-A19A-CAAEAEA763E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4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0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23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0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77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6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06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9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25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1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4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45B7-77D6-4757-B3D2-9491DD9A0DC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5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748" y="1389746"/>
            <a:ext cx="1028211" cy="105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5327" y="1647518"/>
            <a:ext cx="454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МОБУ «МУРИНСКАЯ СОШ №3»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19" y="229145"/>
            <a:ext cx="1383052" cy="12132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2824" y="451028"/>
            <a:ext cx="468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ФЕДЕРАЛЬНЫЙ ИНСТИТУТ ОЦЕНКИ КАЧЕСТВА ОБРАЗОВАНИЯ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3967" y="2568953"/>
            <a:ext cx="4696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Проект 500+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1183" y="3676949"/>
            <a:ext cx="997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редставление опыта работы школы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8703" y="4784945"/>
            <a:ext cx="9018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Каменский А.М., региональный куратор (ЛОИРО)</a:t>
            </a:r>
          </a:p>
          <a:p>
            <a:pPr algn="r"/>
            <a:r>
              <a:rPr lang="ru-RU" sz="2400" dirty="0" err="1"/>
              <a:t>Гельд</a:t>
            </a:r>
            <a:r>
              <a:rPr lang="ru-RU" sz="2400" dirty="0"/>
              <a:t> Л.С., </a:t>
            </a:r>
            <a:r>
              <a:rPr lang="ru-RU" sz="2400" dirty="0" smtClean="0"/>
              <a:t>региональный куратор </a:t>
            </a:r>
            <a:r>
              <a:rPr lang="ru-RU" sz="2400" dirty="0"/>
              <a:t>(Выборгский район)</a:t>
            </a:r>
          </a:p>
          <a:p>
            <a:pPr algn="r"/>
            <a:r>
              <a:rPr lang="ru-RU" sz="2400" dirty="0" smtClean="0"/>
              <a:t>Сергеева </a:t>
            </a:r>
            <a:r>
              <a:rPr lang="ru-RU" sz="2400" dirty="0"/>
              <a:t>Е.К., муниципальный координатор (Всеволожский район)</a:t>
            </a:r>
          </a:p>
          <a:p>
            <a:pPr algn="r"/>
            <a:r>
              <a:rPr lang="ru-RU" sz="2400" dirty="0" smtClean="0"/>
              <a:t>Ракитин Н.В., директор (МОБУ «Муринская СОШ №3)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7069" y="368176"/>
            <a:ext cx="5828530" cy="8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4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70" y="1453413"/>
            <a:ext cx="1117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ru-RU" sz="2400" dirty="0" smtClean="0">
                <a:solidFill>
                  <a:srgbClr val="C00000"/>
                </a:solidFill>
              </a:rPr>
              <a:t>Низкая </a:t>
            </a:r>
            <a:r>
              <a:rPr lang="ru-RU" sz="2400" dirty="0">
                <a:solidFill>
                  <a:srgbClr val="C00000"/>
                </a:solidFill>
              </a:rPr>
              <a:t>учебная мотивация </a:t>
            </a:r>
            <a:r>
              <a:rPr lang="ru-RU" sz="2400" dirty="0" smtClean="0">
                <a:solidFill>
                  <a:srgbClr val="C00000"/>
                </a:solidFill>
              </a:rPr>
              <a:t>обучающихся (критерий: количество детей).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создание классов математической направленности с 01.09.2021 г</a:t>
            </a:r>
            <a:r>
              <a:rPr lang="ru-RU" sz="2400" dirty="0" smtClean="0"/>
              <a:t>.;</a:t>
            </a:r>
            <a:endParaRPr lang="ru-RU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реализация проектов в </a:t>
            </a:r>
            <a:r>
              <a:rPr lang="ru-RU" sz="2400" dirty="0"/>
              <a:t>урочной и внеурочной деятельности</a:t>
            </a:r>
            <a:r>
              <a:rPr lang="ru-RU" sz="2400" dirty="0" smtClean="0"/>
              <a:t>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реализация индивидуальной работы с обучающимися </a:t>
            </a:r>
            <a:r>
              <a:rPr lang="ru-RU" sz="2400" dirty="0"/>
              <a:t>«группы риска</a:t>
            </a:r>
            <a:r>
              <a:rPr lang="ru-RU" sz="2400" dirty="0" smtClean="0"/>
              <a:t>» и одаренными, мотивированными детьми;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37" y="3801978"/>
            <a:ext cx="3602498" cy="25692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816" y="3744824"/>
            <a:ext cx="3778711" cy="26264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0034" y="3744824"/>
            <a:ext cx="3649986" cy="26270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87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168" y="1568917"/>
            <a:ext cx="11176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400" dirty="0" smtClean="0">
                <a:solidFill>
                  <a:srgbClr val="C00000"/>
                </a:solidFill>
              </a:rPr>
              <a:t>Пониженный </a:t>
            </a:r>
            <a:r>
              <a:rPr lang="ru-RU" sz="2400" dirty="0">
                <a:solidFill>
                  <a:srgbClr val="C00000"/>
                </a:solidFill>
              </a:rPr>
              <a:t>уровень школьного благополучия (критерий: анализ анкет</a:t>
            </a:r>
            <a:r>
              <a:rPr lang="ru-RU" sz="2400" dirty="0" smtClean="0">
                <a:solidFill>
                  <a:srgbClr val="C00000"/>
                </a:solidFill>
              </a:rPr>
              <a:t>).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ru-RU" sz="2400" dirty="0" smtClean="0">
                <a:solidFill>
                  <a:srgbClr val="C00000"/>
                </a:solidFill>
              </a:rPr>
              <a:t>Высокая доля обучающихся с рисками учебной </a:t>
            </a:r>
            <a:r>
              <a:rPr lang="ru-RU" sz="2400" dirty="0" err="1" smtClean="0">
                <a:solidFill>
                  <a:srgbClr val="C00000"/>
                </a:solidFill>
              </a:rPr>
              <a:t>неуспешности</a:t>
            </a:r>
            <a:r>
              <a:rPr lang="ru-RU" sz="2400" dirty="0" smtClean="0">
                <a:solidFill>
                  <a:srgbClr val="C00000"/>
                </a:solidFill>
              </a:rPr>
              <a:t> (критерий: количество детей).</a:t>
            </a:r>
            <a:endParaRPr lang="ru-RU" sz="24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освещение достижений обучающихся на официальном сайте, в группе школы, на общешкольных торжественных линейках;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профориентационная</a:t>
            </a:r>
            <a:r>
              <a:rPr lang="ru-RU" sz="2400" dirty="0" smtClean="0"/>
              <a:t> работа, организация встреч с представителями ВУЗов;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классные </a:t>
            </a:r>
            <a:r>
              <a:rPr lang="ru-RU" sz="2400" dirty="0"/>
              <a:t>часы, развивающие беседы;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личные беседы с обучающимися и их родителями;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система поощрений за успехи во всех направлениях школьной жизни;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220" y="5149263"/>
            <a:ext cx="2079527" cy="14839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82" y="5149263"/>
            <a:ext cx="1978577" cy="14839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429" y="5161414"/>
            <a:ext cx="1962377" cy="14717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217" y="5161414"/>
            <a:ext cx="1914093" cy="14355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562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202" y="1751548"/>
            <a:ext cx="11144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buFont typeface="+mj-lt"/>
              <a:buAutoNum type="arabicPeriod" startAt="5"/>
            </a:pPr>
            <a:r>
              <a:rPr lang="ru-RU" sz="2400" dirty="0">
                <a:solidFill>
                  <a:srgbClr val="C00000"/>
                </a:solidFill>
              </a:rPr>
              <a:t>Низкий уровень дисциплины </a:t>
            </a:r>
            <a:r>
              <a:rPr lang="ru-RU" sz="2400" dirty="0" smtClean="0">
                <a:solidFill>
                  <a:srgbClr val="C00000"/>
                </a:solidFill>
              </a:rPr>
              <a:t>(</a:t>
            </a:r>
            <a:r>
              <a:rPr lang="ru-RU" sz="2400" dirty="0">
                <a:solidFill>
                  <a:srgbClr val="C00000"/>
                </a:solidFill>
              </a:rPr>
              <a:t>критерий: количество жалоб, обращений).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совершенствование воспитательной работы через систему традиционных мероприятий и праздников;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 </a:t>
            </a:r>
            <a:r>
              <a:rPr lang="ru-RU" sz="2400" dirty="0"/>
              <a:t>Совета профилактики, службы психолого-педагогического сопровождения;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использование современных практик по повышению дисциплины в </a:t>
            </a:r>
            <a:r>
              <a:rPr lang="ru-RU" sz="2400" dirty="0" smtClean="0"/>
              <a:t>классе;</a:t>
            </a:r>
            <a:endParaRPr lang="ru-RU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10" y="4621656"/>
            <a:ext cx="2648789" cy="19865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295" y="4584892"/>
            <a:ext cx="2720741" cy="20405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978" y="4541618"/>
            <a:ext cx="2130279" cy="20470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106" y="4523678"/>
            <a:ext cx="1883183" cy="20386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634" y="4488600"/>
            <a:ext cx="2748804" cy="20616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459" y="4476441"/>
            <a:ext cx="3709728" cy="2026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459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67" y="1347536"/>
            <a:ext cx="11176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ru-RU" sz="2400" dirty="0" smtClean="0">
                <a:solidFill>
                  <a:srgbClr val="C00000"/>
                </a:solidFill>
              </a:rPr>
              <a:t>Низкий </a:t>
            </a:r>
            <a:r>
              <a:rPr lang="ru-RU" sz="2400" dirty="0">
                <a:solidFill>
                  <a:srgbClr val="C00000"/>
                </a:solidFill>
              </a:rPr>
              <a:t>уровень вовлеченности </a:t>
            </a:r>
            <a:r>
              <a:rPr lang="ru-RU" sz="2400" dirty="0" smtClean="0">
                <a:solidFill>
                  <a:srgbClr val="C00000"/>
                </a:solidFill>
              </a:rPr>
              <a:t>родителей (количество совместно принятых и реализованных решений).</a:t>
            </a:r>
            <a:endParaRPr lang="ru-RU" sz="2400" dirty="0">
              <a:solidFill>
                <a:srgbClr val="C0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р</a:t>
            </a:r>
            <a:r>
              <a:rPr lang="ru-RU" sz="2400" dirty="0" smtClean="0"/>
              <a:t>азвитие мобильной версии официального сайта школы с целью повышения информированности родителей;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организация работы органов </a:t>
            </a:r>
            <a:r>
              <a:rPr lang="ru-RU" sz="2400" dirty="0" err="1" smtClean="0"/>
              <a:t>соуправления</a:t>
            </a:r>
            <a:r>
              <a:rPr lang="ru-RU" sz="2400" dirty="0" smtClean="0"/>
              <a:t> школой (Управляющий совет);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рганизация просветительской работы для родителей (собрания, лекции, открытые уроки).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57" y="4442751"/>
            <a:ext cx="2950512" cy="21354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0340" y="4433672"/>
            <a:ext cx="3046978" cy="21445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141" y="4434688"/>
            <a:ext cx="3169026" cy="2151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699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67" y="1620097"/>
            <a:ext cx="111768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Работа по указанным направлениям позволит достичь следующих результатов:</a:t>
            </a:r>
            <a:endParaRPr lang="ru-RU" sz="2400" dirty="0">
              <a:solidFill>
                <a:srgbClr val="C00000"/>
              </a:solidFill>
            </a:endParaRPr>
          </a:p>
          <a:p>
            <a:pPr lvl="0"/>
            <a:endParaRPr lang="ru-RU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Повышение </a:t>
            </a:r>
            <a:r>
              <a:rPr lang="ru-RU" sz="2400" dirty="0"/>
              <a:t>квалификации педагогического состава школы за счет </a:t>
            </a:r>
            <a:r>
              <a:rPr lang="ru-RU" sz="2400" dirty="0" smtClean="0"/>
              <a:t>освоения </a:t>
            </a:r>
            <a:r>
              <a:rPr lang="ru-RU" sz="2400" dirty="0"/>
              <a:t>новых подходов, методов, приемов обучения и оценивания обучающихся.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Повышение </a:t>
            </a:r>
            <a:r>
              <a:rPr lang="ru-RU" sz="2400" dirty="0"/>
              <a:t>уровня функциональной грамотности и развитие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обучающихся.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Повышение </a:t>
            </a:r>
            <a:r>
              <a:rPr lang="ru-RU" sz="2400" dirty="0"/>
              <a:t>учебной мотивации обучающихся.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Улучшение </a:t>
            </a:r>
            <a:r>
              <a:rPr lang="ru-RU" sz="2400" dirty="0"/>
              <a:t>дисциплины на уроке и в школе.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Рост </a:t>
            </a:r>
            <a:r>
              <a:rPr lang="ru-RU" sz="2400" dirty="0"/>
              <a:t>степени удовлетворенность родителей процессом обучения и воспитания.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/>
              <a:t>Снижение уровня детей с рисками школьной </a:t>
            </a:r>
            <a:r>
              <a:rPr lang="ru-RU" sz="2400" dirty="0" err="1"/>
              <a:t>неуспешности</a:t>
            </a:r>
            <a:r>
              <a:rPr lang="ru-RU" sz="2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2687" y="5698328"/>
            <a:ext cx="826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356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1575416"/>
            <a:ext cx="6989814" cy="32179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133345" y="1276001"/>
            <a:ext cx="3696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Адрес:</a:t>
            </a:r>
          </a:p>
          <a:p>
            <a:r>
              <a:rPr lang="ru-RU" sz="2400" dirty="0" smtClean="0"/>
              <a:t>Ленинградская область,</a:t>
            </a:r>
          </a:p>
          <a:p>
            <a:r>
              <a:rPr lang="ru-RU" sz="2400" dirty="0" smtClean="0"/>
              <a:t>Всеволожский район,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. </a:t>
            </a:r>
            <a:r>
              <a:rPr lang="ru-RU" sz="2400" dirty="0" err="1" smtClean="0"/>
              <a:t>Мурино</a:t>
            </a:r>
            <a:r>
              <a:rPr lang="ru-RU" sz="2400" dirty="0" smtClean="0"/>
              <a:t>, ул. Новая, д.9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54774" y="5416182"/>
            <a:ext cx="10666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Начало образовательного процесса 01.09.2018 г.</a:t>
            </a:r>
          </a:p>
          <a:p>
            <a:pPr algn="ctr"/>
            <a:r>
              <a:rPr lang="ru-RU" sz="2400" dirty="0" smtClean="0"/>
              <a:t>Проектная мощность 700 обучающихся</a:t>
            </a:r>
          </a:p>
          <a:p>
            <a:pPr algn="ctr"/>
            <a:r>
              <a:rPr lang="ru-RU" sz="2400" dirty="0" smtClean="0"/>
              <a:t>На 24.05.2021 года в школе обучается 1083 ребенка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3346" y="2886477"/>
            <a:ext cx="3696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Реализуемые программы:</a:t>
            </a:r>
          </a:p>
          <a:p>
            <a:r>
              <a:rPr lang="ru-RU" sz="2400" dirty="0" smtClean="0"/>
              <a:t>ООП НОО</a:t>
            </a:r>
          </a:p>
          <a:p>
            <a:r>
              <a:rPr lang="ru-RU" sz="2400" dirty="0" smtClean="0"/>
              <a:t>ООП ООО</a:t>
            </a:r>
          </a:p>
          <a:p>
            <a:r>
              <a:rPr lang="ru-RU" sz="2400" dirty="0" smtClean="0"/>
              <a:t>ООП СОО</a:t>
            </a:r>
          </a:p>
          <a:p>
            <a:r>
              <a:rPr lang="ru-RU" sz="2400" dirty="0" smtClean="0"/>
              <a:t>АОП НОО 5.2, 7.2</a:t>
            </a:r>
          </a:p>
          <a:p>
            <a:r>
              <a:rPr lang="ru-RU" sz="2400" dirty="0" smtClean="0"/>
              <a:t>АОП ООО 7.2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091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767" y="1943612"/>
            <a:ext cx="111768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Особенности функционирования:</a:t>
            </a:r>
          </a:p>
          <a:p>
            <a:endParaRPr lang="ru-RU" sz="2400" dirty="0"/>
          </a:p>
          <a:p>
            <a:pPr marL="457200" indent="-457200" algn="just">
              <a:buFontTx/>
              <a:buAutoNum type="arabicPeriod"/>
            </a:pPr>
            <a:r>
              <a:rPr lang="ru-RU" sz="2400" dirty="0"/>
              <a:t>Превышение проектной мощности и высокая наполняемость </a:t>
            </a:r>
            <a:r>
              <a:rPr lang="ru-RU" sz="2400" dirty="0" smtClean="0"/>
              <a:t>классов.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/>
              <a:t>Высокая </a:t>
            </a:r>
            <a:r>
              <a:rPr lang="ru-RU" sz="2400" dirty="0"/>
              <a:t>динамика изменения контингента обучающихся в сторону </a:t>
            </a:r>
            <a:r>
              <a:rPr lang="ru-RU" sz="2400" dirty="0" smtClean="0"/>
              <a:t>увеличения.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/>
              <a:t>Большое количество детей мигрантов, </a:t>
            </a:r>
            <a:r>
              <a:rPr lang="ru-RU" sz="2400" dirty="0" err="1" smtClean="0"/>
              <a:t>инофонов</a:t>
            </a:r>
            <a:r>
              <a:rPr lang="ru-RU" sz="2400" dirty="0" smtClean="0"/>
              <a:t>.</a:t>
            </a:r>
            <a:endParaRPr lang="ru-RU" sz="2400" dirty="0"/>
          </a:p>
          <a:p>
            <a:pPr marL="457200" indent="-457200" algn="just">
              <a:buAutoNum type="arabicPeriod"/>
            </a:pPr>
            <a:r>
              <a:rPr lang="ru-RU" sz="2400" dirty="0" smtClean="0"/>
              <a:t>Равнодушная позиция большого количества родителей к учебным проблемам детей. 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Большая финансовая нагрузка на учителей и как следствие высокая учебная нагрузка.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603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392" y="1429284"/>
            <a:ext cx="111768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Педагогический коллектив (58 человек):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0660550"/>
              </p:ext>
            </p:extLst>
          </p:nvPr>
        </p:nvGraphicFramePr>
        <p:xfrm>
          <a:off x="8087525" y="2455747"/>
          <a:ext cx="4446140" cy="328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382839"/>
              </p:ext>
            </p:extLst>
          </p:nvPr>
        </p:nvGraphicFramePr>
        <p:xfrm>
          <a:off x="3582569" y="2455748"/>
          <a:ext cx="5124450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1408471"/>
              </p:ext>
            </p:extLst>
          </p:nvPr>
        </p:nvGraphicFramePr>
        <p:xfrm>
          <a:off x="-600075" y="2455747"/>
          <a:ext cx="517618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17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442" y="1434631"/>
            <a:ext cx="111768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Маркеры низких результатов, выявленные до проекта: </a:t>
            </a:r>
          </a:p>
          <a:p>
            <a:pPr algn="just"/>
            <a:r>
              <a:rPr lang="ru-RU" dirty="0" smtClean="0"/>
              <a:t>(распоряжения комитета </a:t>
            </a:r>
            <a:r>
              <a:rPr lang="ru-RU" dirty="0"/>
              <a:t>по образованию администрации </a:t>
            </a:r>
            <a:r>
              <a:rPr lang="ru-RU" dirty="0" smtClean="0"/>
              <a:t>МО </a:t>
            </a:r>
            <a:r>
              <a:rPr lang="ru-RU" dirty="0"/>
              <a:t>«Всеволожский муниципальный район» Ленинградской области от 29 января 2020 </a:t>
            </a:r>
            <a:r>
              <a:rPr lang="ru-RU" dirty="0" smtClean="0"/>
              <a:t>года </a:t>
            </a:r>
            <a:r>
              <a:rPr lang="ru-RU" dirty="0"/>
              <a:t>№ 101 «О разработке и реализации муниципальной программы по поддержке школ с низкими результатами обучения по итогам 2019 года», от 07 апреля 2020 года № 311 «Об организации работы со школами с низкими </a:t>
            </a:r>
            <a:r>
              <a:rPr lang="ru-RU" dirty="0" smtClean="0"/>
              <a:t>образовательными результатами»)</a:t>
            </a:r>
          </a:p>
          <a:p>
            <a:pPr algn="just"/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Необходимость совершенствования материально-технического обеспечения школы.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Недостаточное развитие системы </a:t>
            </a:r>
            <a:r>
              <a:rPr lang="ru-RU" sz="2400" dirty="0" err="1" smtClean="0"/>
              <a:t>внутришкольного</a:t>
            </a:r>
            <a:r>
              <a:rPr lang="ru-RU" sz="2400" dirty="0" smtClean="0"/>
              <a:t> мониторинга качества образования.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Недостаточное внедрение системы индивидуализации образования для детей, испытывающих трудности в обучении.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Низкая учебная мотивация обучающихся, наличие равнодушной позиции у значительной части родителей.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Замкнутость социального пространства школы.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758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77" y="2124363"/>
            <a:ext cx="552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Современный актовый зал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2506" y="2996302"/>
            <a:ext cx="588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Кабинеты начальной школы (+4)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9884" y="4045494"/>
            <a:ext cx="588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Комфортная учительская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9884" y="5111986"/>
            <a:ext cx="777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Учебно-наглядные пособия для кабинетов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2506" y="6143878"/>
            <a:ext cx="1124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Интерактивное и компьютерное оборудование, робототехника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8427" y="3558975"/>
            <a:ext cx="3398599" cy="25489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47" y="2407884"/>
            <a:ext cx="3240505" cy="24303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245" y="1393268"/>
            <a:ext cx="3234088" cy="24255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54774" y="-592535"/>
            <a:ext cx="11864741" cy="1703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95" y="129395"/>
            <a:ext cx="1078029" cy="1107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6" y="1325362"/>
            <a:ext cx="552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Совершенствование МТБ: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3923" y="3729253"/>
            <a:ext cx="3558812" cy="26691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0374" y="2416834"/>
            <a:ext cx="3499783" cy="26248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881" y="1236990"/>
            <a:ext cx="3436303" cy="25772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9935" y="2354643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Библиотека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8543" y="3563031"/>
            <a:ext cx="588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Лекционный зал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9884" y="5938201"/>
            <a:ext cx="745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Кабинет информатики и робототехники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9884" y="4771419"/>
            <a:ext cx="588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Холлы и рекреации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95" y="129395"/>
            <a:ext cx="1078029" cy="110759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54774" y="-592535"/>
            <a:ext cx="11864741" cy="1703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935" y="1475076"/>
            <a:ext cx="552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Совершенствование МТБ: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7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67" y="1606683"/>
            <a:ext cx="111768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Рисковый профиль проекта 500+: </a:t>
            </a:r>
          </a:p>
          <a:p>
            <a:pPr algn="just"/>
            <a:r>
              <a:rPr lang="ru-RU" dirty="0" smtClean="0"/>
              <a:t>(распоряжение </a:t>
            </a:r>
            <a:r>
              <a:rPr lang="ru-RU" dirty="0"/>
              <a:t>Комитета по образованию администрации муниципального образования «Всеволожский муниципальный район» Ленинградской области от 25.02.2021 года № 136 «Об организации участия общеобразовательных учреждений Всеволожского района в проекте адресной методической помощи «500+» в 2021 году</a:t>
            </a:r>
            <a:r>
              <a:rPr lang="ru-RU" dirty="0" smtClean="0"/>
              <a:t>»)</a:t>
            </a:r>
          </a:p>
          <a:p>
            <a:pPr algn="just"/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Недостаточная предметная и методическая компетентность педагогических работников.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Низкая учебная мотивация обучающихся.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Пониженный уровень школьного благополучия.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Низкий уровень дисциплины в классе.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Высокая доля обучающихся с рисками учебной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Низкий уровень вовлеченности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574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67" y="1453893"/>
            <a:ext cx="11176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Недостаточная предметная и методическая компетентность педагогических работников (критерии: количество учителей, прошедших КПК и имеющих квалификационные  категории до 100%).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реализация </a:t>
            </a:r>
            <a:r>
              <a:rPr lang="ru-RU" sz="2400" dirty="0" err="1" smtClean="0"/>
              <a:t>внутришкольного</a:t>
            </a:r>
            <a:r>
              <a:rPr lang="ru-RU" sz="2400" dirty="0" smtClean="0"/>
              <a:t> курса повышения квалификации;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роведение декады педагогического мастерства;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м</a:t>
            </a:r>
            <a:r>
              <a:rPr lang="ru-RU" sz="2400" dirty="0" smtClean="0"/>
              <a:t>етодическая копилка (видео уроки);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организация курсов повышения квалификации на базе школы (ЛОИРО, ЛГУ).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67" y="4350258"/>
            <a:ext cx="3139609" cy="2353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3801" y="4366789"/>
            <a:ext cx="3095306" cy="23201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32" y="4350258"/>
            <a:ext cx="3137631" cy="2353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835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740</Words>
  <Application>Microsoft Office PowerPoint</Application>
  <PresentationFormat>Произвольный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Слайд 6</vt:lpstr>
      <vt:lpstr>Слайд 7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  <vt:lpstr>Муниципальное общеобразовательное бюджетное учреждение  «Муринская средняя общеобразовательная школа №3»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 «Муринская СОШ №3»           Педагогический совет 2020-2021 учебный год</dc:title>
  <dc:creator>НВ</dc:creator>
  <cp:lastModifiedBy>sek</cp:lastModifiedBy>
  <cp:revision>109</cp:revision>
  <dcterms:created xsi:type="dcterms:W3CDTF">2020-08-27T21:36:53Z</dcterms:created>
  <dcterms:modified xsi:type="dcterms:W3CDTF">2021-05-25T13:06:20Z</dcterms:modified>
</cp:coreProperties>
</file>