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18"/>
  </p:notesMasterIdLst>
  <p:sldIdLst>
    <p:sldId id="363" r:id="rId2"/>
    <p:sldId id="378" r:id="rId3"/>
    <p:sldId id="374" r:id="rId4"/>
    <p:sldId id="360" r:id="rId5"/>
    <p:sldId id="376" r:id="rId6"/>
    <p:sldId id="379" r:id="rId7"/>
    <p:sldId id="381" r:id="rId8"/>
    <p:sldId id="382" r:id="rId9"/>
    <p:sldId id="383" r:id="rId10"/>
    <p:sldId id="384" r:id="rId11"/>
    <p:sldId id="385" r:id="rId12"/>
    <p:sldId id="386" r:id="rId13"/>
    <p:sldId id="389" r:id="rId14"/>
    <p:sldId id="387" r:id="rId15"/>
    <p:sldId id="388" r:id="rId16"/>
    <p:sldId id="380" r:id="rId17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D"/>
    <a:srgbClr val="FFFFB3"/>
    <a:srgbClr val="BFE7A1"/>
    <a:srgbClr val="96DE98"/>
    <a:srgbClr val="CDFFCD"/>
    <a:srgbClr val="99FF99"/>
    <a:srgbClr val="FFFF00"/>
    <a:srgbClr val="79D5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34" autoAdjust="0"/>
    <p:restoredTop sz="86380" autoAdjust="0"/>
  </p:normalViewPr>
  <p:slideViewPr>
    <p:cSldViewPr>
      <p:cViewPr varScale="1">
        <p:scale>
          <a:sx n="86" d="100"/>
          <a:sy n="86" d="100"/>
        </p:scale>
        <p:origin x="80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DFDBAA4-848D-4769-BF28-BD123F478BD0}" type="datetimeFigureOut">
              <a:rPr lang="ru-RU"/>
              <a:pPr>
                <a:defRPr/>
              </a:pPr>
              <a:t>25.05.2021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A40DFAB-F0D5-4FB4-961C-B2AFE073CF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34289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92A1C-26AA-4933-B26D-34639D70CC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E08580-4260-447D-A737-595D4D9680B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B84A1-7524-4EC9-B40B-87173FE9A75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A92213-480F-4692-9411-44CCACB2C0B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0E31D1-ED31-4F05-94C6-031CAD784CD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C21842-E6DF-496F-B102-81D2851F204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975B2E-9BCD-4518-9C16-34D2D0F1000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FAB4B-8D66-415A-BE59-1D090CFD2F4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0B41EC-C65C-491A-93B7-F2F53625C60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95CBA-A872-4621-9139-D4BAABFCDAD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4B5873B3-E7F1-4F3B-84AF-F56FB86B7BF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99D7A2C-7C02-46BB-85E3-A556B54D173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ransition spd="slow">
    <p:fad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БЮДЖЕТНОЕ УЧРЕЖДЕНИЕ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«ПОТАНИНСКАЯ ОСНОВНАЯ ОБЩЕОБРАЗОВАТЕЛЬНАЯ ШКОЛА»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D9BF1-A3C3-45C1-8A0F-C83B09F1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31586C4-7178-47BD-ADFB-50669D35E4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3527468"/>
              </p:ext>
            </p:extLst>
          </p:nvPr>
        </p:nvGraphicFramePr>
        <p:xfrm>
          <a:off x="457200" y="704089"/>
          <a:ext cx="8229600" cy="4902229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3178696">
                  <a:extLst>
                    <a:ext uri="{9D8B030D-6E8A-4147-A177-3AD203B41FA5}">
                      <a16:colId xmlns:a16="http://schemas.microsoft.com/office/drawing/2014/main" val="3169080792"/>
                    </a:ext>
                  </a:extLst>
                </a:gridCol>
                <a:gridCol w="5050904">
                  <a:extLst>
                    <a:ext uri="{9D8B030D-6E8A-4147-A177-3AD203B41FA5}">
                      <a16:colId xmlns:a16="http://schemas.microsoft.com/office/drawing/2014/main" val="23572031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r>
                        <a:rPr lang="ru-RU" sz="1200" b="0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 учебная мотивация обучающихся</a:t>
                      </a:r>
                      <a:endParaRPr lang="ru-RU" sz="1200" b="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4703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 группы обучающихся с «низкой мотивацией» к учению, контроль за их обучением</a:t>
                      </a:r>
                    </a:p>
                    <a:p>
                      <a:pPr algn="just"/>
                      <a:r>
                        <a:rPr lang="ru-RU" sz="1200" b="0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заседаний малых педсоветов, анализ успеваемости и работы со слабоуспевающими на педагогических советах. Своевременное выявление одаренных и высокомотивированных детей, формирование базы данных, работа с одаренными детьми. Мероприятия по профориентации.</a:t>
                      </a:r>
                      <a:endParaRPr lang="ru-RU" sz="1200" b="0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b="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4703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4736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ru-RU" sz="1200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Пониженный уровень школьного благополучия</a:t>
                      </a:r>
                      <a:endParaRPr lang="ru-RU" sz="1200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30" marR="4703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Проанализировав данный профиль, пришли к выводу, что он не актуален: из бесед с выяснили, что ученики не поняли значения слова «</a:t>
                      </a:r>
                      <a:r>
                        <a:rPr lang="ru-RU" sz="1200" baseline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буллинг</a:t>
                      </a:r>
                      <a:r>
                        <a:rPr lang="ru-RU" sz="1200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Обращений субъектов образовательного процесса в службу медиации, созданную в школе, не было.</a:t>
                      </a:r>
                      <a:endParaRPr lang="ru-RU" sz="1200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30" marR="4703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815078"/>
                  </a:ext>
                </a:extLst>
              </a:tr>
              <a:tr h="321172">
                <a:tc>
                  <a:txBody>
                    <a:bodyPr/>
                    <a:lstStyle/>
                    <a:p>
                      <a:r>
                        <a:rPr lang="ru-RU" sz="1200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Низкий уровень дисциплины в классе</a:t>
                      </a:r>
                      <a:endParaRPr lang="ru-RU" sz="1200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30" marR="4703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695325" algn="l"/>
                        </a:tabLst>
                      </a:pPr>
                      <a:r>
                        <a:rPr lang="ru-RU" sz="1200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Данный рисковый профиль не актуален для школы</a:t>
                      </a:r>
                      <a:endParaRPr lang="ru-RU" sz="1200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30" marR="4703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425173"/>
                  </a:ext>
                </a:extLst>
              </a:tr>
              <a:tr h="963516">
                <a:tc>
                  <a:txBody>
                    <a:bodyPr/>
                    <a:lstStyle/>
                    <a:p>
                      <a:r>
                        <a:rPr lang="ru-RU" sz="1200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Высокая доля обучающихся с рисками учебной неуспешности</a:t>
                      </a:r>
                      <a:endParaRPr lang="ru-RU" sz="1200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30" marR="4703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 обучающихся с трудностями в учебной деятельности. Адресная корректировка методики работы учителя и/или образовательных программ. Адресная корректировка методики работы классных руководителей</a:t>
                      </a:r>
                      <a:endParaRPr lang="ru-RU" sz="1200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30" marR="4703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623975"/>
                  </a:ext>
                </a:extLst>
              </a:tr>
              <a:tr h="1605861">
                <a:tc>
                  <a:txBody>
                    <a:bodyPr/>
                    <a:lstStyle/>
                    <a:p>
                      <a:r>
                        <a:rPr lang="ru-RU" sz="1200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Низкий уровень вовлеченности родителей</a:t>
                      </a:r>
                      <a:endParaRPr lang="ru-RU" sz="1200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30" marR="4703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Проанализировав данный профиль, пришли к выводу, что он не значим для нашей школы, потому что школа малокомплектная, деревенская все жители друг друга хорошо знают, если родитель по какой-то причине не смог быть на родительском собрании, то классный руководитель обязательно донесет информацию через личную беседу; классные руководителю ежедневно общаются с родителями (лично или через мессенджеры) </a:t>
                      </a:r>
                      <a:endParaRPr lang="ru-RU" sz="1200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30" marR="4703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5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204395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8F8C7-9066-48CA-9A88-C3F66A7E0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предметной и методической компетентности педагогических работников</a:t>
            </a:r>
            <a:endParaRPr lang="ru-RU" sz="3200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BD6E7F9-C4FA-41E8-BDF1-2AC1A3110B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1255676"/>
              </p:ext>
            </p:extLst>
          </p:nvPr>
        </p:nvGraphicFramePr>
        <p:xfrm>
          <a:off x="719572" y="1052736"/>
          <a:ext cx="7704856" cy="5616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1900771319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908983049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2166718109"/>
                    </a:ext>
                  </a:extLst>
                </a:gridCol>
              </a:tblGrid>
              <a:tr h="488402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результаты и показатели их достижения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extLst>
                  <a:ext uri="{0D108BD9-81ED-4DB2-BD59-A6C34878D82A}">
                    <a16:rowId xmlns:a16="http://schemas.microsoft.com/office/drawing/2014/main" val="4271333144"/>
                  </a:ext>
                </a:extLst>
              </a:tr>
              <a:tr h="1465206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 профессиональных дефицитов педагогов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 и конкретизация профессиональных дефицитов педагогов на основании: </a:t>
                      </a:r>
                    </a:p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Анкеты профессиональных дефицитов;</a:t>
                      </a:r>
                    </a:p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Анкеты профессиональных образовательных запросов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extLst>
                  <a:ext uri="{0D108BD9-81ED-4DB2-BD59-A6C34878D82A}">
                    <a16:rowId xmlns:a16="http://schemas.microsoft.com/office/drawing/2014/main" val="1835084454"/>
                  </a:ext>
                </a:extLst>
              </a:tr>
              <a:tr h="976805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тематики КПК в соответствии с выявленными дефицитами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май-сентябрь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заявки и прохождение КПК (методы диагностического и формирующего оценивания)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extLst>
                  <a:ext uri="{0D108BD9-81ED-4DB2-BD59-A6C34878D82A}">
                    <a16:rowId xmlns:a16="http://schemas.microsoft.com/office/drawing/2014/main" val="2190506274"/>
                  </a:ext>
                </a:extLst>
              </a:tr>
              <a:tr h="1465206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Сетевое взаимодействие между школами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сентябрь-декабрь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профессионального общения, обмена опытом (посещения учителями школы мастер-классов и открытых уроков эффективных педагогов в других образовательных организаций (по возможности))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extLst>
                  <a:ext uri="{0D108BD9-81ED-4DB2-BD59-A6C34878D82A}">
                    <a16:rowId xmlns:a16="http://schemas.microsoft.com/office/drawing/2014/main" val="2124767605"/>
                  </a:ext>
                </a:extLst>
              </a:tr>
              <a:tr h="1221006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«наставничества» (для учителя географии, истории, обществознания, математики)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январь-декабрь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подготовки педагогов и введение практики «наставничества»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extLst>
                  <a:ext uri="{0D108BD9-81ED-4DB2-BD59-A6C34878D82A}">
                    <a16:rowId xmlns:a16="http://schemas.microsoft.com/office/drawing/2014/main" val="154103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913603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FB0FCD-69C6-493F-81FB-6648DD3A8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AEC8A4D-A49D-4329-AB02-0A5C695B51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5550332"/>
              </p:ext>
            </p:extLst>
          </p:nvPr>
        </p:nvGraphicFramePr>
        <p:xfrm>
          <a:off x="457200" y="836712"/>
          <a:ext cx="8229600" cy="47720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8899">
                  <a:extLst>
                    <a:ext uri="{9D8B030D-6E8A-4147-A177-3AD203B41FA5}">
                      <a16:colId xmlns:a16="http://schemas.microsoft.com/office/drawing/2014/main" val="1847831379"/>
                    </a:ext>
                  </a:extLst>
                </a:gridCol>
                <a:gridCol w="1445147">
                  <a:extLst>
                    <a:ext uri="{9D8B030D-6E8A-4147-A177-3AD203B41FA5}">
                      <a16:colId xmlns:a16="http://schemas.microsoft.com/office/drawing/2014/main" val="1119902341"/>
                    </a:ext>
                  </a:extLst>
                </a:gridCol>
                <a:gridCol w="3755554">
                  <a:extLst>
                    <a:ext uri="{9D8B030D-6E8A-4147-A177-3AD203B41FA5}">
                      <a16:colId xmlns:a16="http://schemas.microsoft.com/office/drawing/2014/main" val="1012979946"/>
                    </a:ext>
                  </a:extLst>
                </a:gridCol>
              </a:tblGrid>
              <a:tr h="224604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результаты и показатели их достижения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extLst>
                  <a:ext uri="{0D108BD9-81ED-4DB2-BD59-A6C34878D82A}">
                    <a16:rowId xmlns:a16="http://schemas.microsoft.com/office/drawing/2014/main" val="3388054431"/>
                  </a:ext>
                </a:extLst>
              </a:tr>
              <a:tr h="1871707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Рабочие совещания.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советы: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«Пути повышения качества образования».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содержания образования в контексте развития функциональной грамотности».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«Формирование профессиональной компетентности педагога в условиях введения ФГОС: проблемы и решения. Профессиональная педагогическая ИКТ- компетентность через использование интернет- ресурсов»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апрель-декабрь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2022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регулярного группового, индивидуального анализа и обсуждения педагогами результатов, достижений и проблем преподавания на методических объединениях, педсоветах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extLst>
                  <a:ext uri="{0D108BD9-81ED-4DB2-BD59-A6C34878D82A}">
                    <a16:rowId xmlns:a16="http://schemas.microsoft.com/office/drawing/2014/main" val="1596480098"/>
                  </a:ext>
                </a:extLst>
              </a:tr>
              <a:tr h="74868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Консультационные часы,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встречи с психологами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апрель-декабрь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тренингов, направленных на повышение психолого-педагогической компетентности учителей (компетентности в вопросах работы с учащимися, находящимися в сложной социальной ситуации)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extLst>
                  <a:ext uri="{0D108BD9-81ED-4DB2-BD59-A6C34878D82A}">
                    <a16:rowId xmlns:a16="http://schemas.microsoft.com/office/drawing/2014/main" val="1627721876"/>
                  </a:ext>
                </a:extLst>
              </a:tr>
              <a:tr h="89841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Открытые уроки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апрель-декабрь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учителями, прошедшими курсы повышения квалификации, мероприятий, направленных на повышение профессионального уровня коллег (мастер-классы, обучающие семинары, открытые уроки, занятия)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 anchor="ctr"/>
                </a:tc>
                <a:extLst>
                  <a:ext uri="{0D108BD9-81ED-4DB2-BD59-A6C34878D82A}">
                    <a16:rowId xmlns:a16="http://schemas.microsoft.com/office/drawing/2014/main" val="945863365"/>
                  </a:ext>
                </a:extLst>
              </a:tr>
              <a:tr h="224604"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 проекта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 проекта, обсуждение планов на 2022 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extLst>
                  <a:ext uri="{0D108BD9-81ED-4DB2-BD59-A6C34878D82A}">
                    <a16:rowId xmlns:a16="http://schemas.microsoft.com/office/drawing/2014/main" val="1471901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621951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E2A988D-1A8E-4FA9-9DFE-68B24C06E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75320"/>
              </p:ext>
            </p:extLst>
          </p:nvPr>
        </p:nvGraphicFramePr>
        <p:xfrm>
          <a:off x="457200" y="980728"/>
          <a:ext cx="8229600" cy="57264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8899">
                  <a:extLst>
                    <a:ext uri="{9D8B030D-6E8A-4147-A177-3AD203B41FA5}">
                      <a16:colId xmlns:a16="http://schemas.microsoft.com/office/drawing/2014/main" val="2177436200"/>
                    </a:ext>
                  </a:extLst>
                </a:gridCol>
                <a:gridCol w="1445147">
                  <a:extLst>
                    <a:ext uri="{9D8B030D-6E8A-4147-A177-3AD203B41FA5}">
                      <a16:colId xmlns:a16="http://schemas.microsoft.com/office/drawing/2014/main" val="2396208669"/>
                    </a:ext>
                  </a:extLst>
                </a:gridCol>
                <a:gridCol w="3755554">
                  <a:extLst>
                    <a:ext uri="{9D8B030D-6E8A-4147-A177-3AD203B41FA5}">
                      <a16:colId xmlns:a16="http://schemas.microsoft.com/office/drawing/2014/main" val="776096558"/>
                    </a:ext>
                  </a:extLst>
                </a:gridCol>
              </a:tblGrid>
              <a:tr h="438914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результаты и показатели их достижения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extLst>
                  <a:ext uri="{0D108BD9-81ED-4DB2-BD59-A6C34878D82A}">
                    <a16:rowId xmlns:a16="http://schemas.microsoft.com/office/drawing/2014/main" val="1298711732"/>
                  </a:ext>
                </a:extLst>
              </a:tr>
              <a:tr h="2852941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Рабочие совещания.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советы: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«Пути повышения качества образования».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содержания образования в контексте развития функциональной грамотности».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«Формирование профессиональной компетентности педагога в условиях введения ФГОС: проблемы и решения. Профессиональная педагогическая ИКТ- компетентность через использование интернет- ресурсов»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апрель-декабрь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2022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регулярного группового, индивидуального анализа и обсуждения педагогами результатов, достижений и проблем преподавания на методических объединениях, педсоветах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extLst>
                  <a:ext uri="{0D108BD9-81ED-4DB2-BD59-A6C34878D82A}">
                    <a16:rowId xmlns:a16="http://schemas.microsoft.com/office/drawing/2014/main" val="246050966"/>
                  </a:ext>
                </a:extLst>
              </a:tr>
              <a:tr h="898423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Консультационные часы,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встречи с психологами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апрель-декабрь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тренингов, направленных на повышение психолого-педагогической компетентности учителей (компетентности в вопросах работы с учащимися, находящимися в сложной социальной ситуации)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extLst>
                  <a:ext uri="{0D108BD9-81ED-4DB2-BD59-A6C34878D82A}">
                    <a16:rowId xmlns:a16="http://schemas.microsoft.com/office/drawing/2014/main" val="3385666437"/>
                  </a:ext>
                </a:extLst>
              </a:tr>
              <a:tr h="109728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Открытые уроки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апрель-декабрь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учителями, прошедшими курсы повышения квалификации, мероприятий, направленных на повышение профессионального уровня коллег (мастер-классы, обучающие семинары, открытые уроки, занятия)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 anchor="ctr"/>
                </a:tc>
                <a:extLst>
                  <a:ext uri="{0D108BD9-81ED-4DB2-BD59-A6C34878D82A}">
                    <a16:rowId xmlns:a16="http://schemas.microsoft.com/office/drawing/2014/main" val="1852819341"/>
                  </a:ext>
                </a:extLst>
              </a:tr>
              <a:tr h="438914"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 проекта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 проекта, обсуждение планов на 2022 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65" marR="19365" marT="0" marB="0"/>
                </a:tc>
                <a:extLst>
                  <a:ext uri="{0D108BD9-81ED-4DB2-BD59-A6C34878D82A}">
                    <a16:rowId xmlns:a16="http://schemas.microsoft.com/office/drawing/2014/main" val="798764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271315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C32BA-7DBF-4E24-811B-98381E63A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Повышение учебной мотивации обучающихся</a:t>
            </a:r>
            <a:endParaRPr lang="ru-RU" sz="1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6F9560-1A34-45E3-A760-75C27A12F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ведется по трем направлениям: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учащимися, имеющими низкую учебную мотивацию;</a:t>
            </a: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родителями учащихся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эффективности управления</a:t>
            </a:r>
          </a:p>
          <a:p>
            <a:pPr marL="0" indent="0">
              <a:buNone/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запланированные и выполненные в апреле-мае: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учащихся с целью выявления причин неуспеваемости;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ндивидуальные консультации с учащимися по результатам контрольных работ;</a:t>
            </a:r>
          </a:p>
          <a:p>
            <a:pPr>
              <a:buFontTx/>
              <a:buChar char="-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обучающихся и их родителей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проведении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коллективных мероприятий в классе, школе;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Ознакомление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родителей с результатами учебной деятельности ребенка;</a:t>
            </a:r>
          </a:p>
          <a:p>
            <a:pPr>
              <a:buFontTx/>
              <a:buChar char="-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анкетам родителей выявлены потребности учащихся в развитии их творческих </a:t>
            </a:r>
            <a:b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возможностей</a:t>
            </a:r>
          </a:p>
          <a:p>
            <a:pPr>
              <a:buFontTx/>
              <a:buChar char="-"/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47188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1FDE2-3307-4334-8888-0E7F21BE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Autofit/>
          </a:bodyPr>
          <a:lstStyle/>
          <a:p>
            <a:pPr algn="ctr"/>
            <a:br>
              <a:rPr lang="ru-RU" sz="3200" b="1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br>
              <a:rPr lang="ru-RU" sz="3200" b="1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sz="32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Преодоления школьной неуспешности обучающихся  </a:t>
            </a:r>
            <a:br>
              <a:rPr lang="ru-RU" sz="32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220618A-15C3-4963-B54F-D39F7CE278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260438"/>
              </p:ext>
            </p:extLst>
          </p:nvPr>
        </p:nvGraphicFramePr>
        <p:xfrm>
          <a:off x="357158" y="1071546"/>
          <a:ext cx="8429685" cy="5536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5089">
                  <a:extLst>
                    <a:ext uri="{9D8B030D-6E8A-4147-A177-3AD203B41FA5}">
                      <a16:colId xmlns:a16="http://schemas.microsoft.com/office/drawing/2014/main" val="2131506371"/>
                    </a:ext>
                  </a:extLst>
                </a:gridCol>
                <a:gridCol w="5555835">
                  <a:extLst>
                    <a:ext uri="{9D8B030D-6E8A-4147-A177-3AD203B41FA5}">
                      <a16:colId xmlns:a16="http://schemas.microsoft.com/office/drawing/2014/main" val="1566996415"/>
                    </a:ext>
                  </a:extLst>
                </a:gridCol>
                <a:gridCol w="1428761">
                  <a:extLst>
                    <a:ext uri="{9D8B030D-6E8A-4147-A177-3AD203B41FA5}">
                      <a16:colId xmlns:a16="http://schemas.microsoft.com/office/drawing/2014/main" val="748351818"/>
                    </a:ext>
                  </a:extLst>
                </a:gridCol>
              </a:tblGrid>
              <a:tr h="3315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8265" marR="28265" marT="28265" marB="2826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8265" marR="28265" marT="28265" marB="2826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8265" marR="28265" marT="28265" marB="28265"/>
                </a:tc>
                <a:extLst>
                  <a:ext uri="{0D108BD9-81ED-4DB2-BD59-A6C34878D82A}">
                    <a16:rowId xmlns:a16="http://schemas.microsoft.com/office/drawing/2014/main" val="183644848"/>
                  </a:ext>
                </a:extLst>
              </a:tr>
              <a:tr h="29614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1.Работа с родителями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8265" marR="28265" marT="28265" marB="2826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1.Анкета/мониторинг для родителей об интересах, увлечениях детей, их планах на будущее.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2.Родительское собрание по темам: .«Будущее детей».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Педагогические консультации: «Как помочь ребенку учиться?»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4.Консультации, индивидуальные беседы с родителями.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5.Привлечение родителей к мероприятиям.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(субботники, общешкольные мероприятия, мероприятия по плану воспитательной работы)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6.Творческие конкурсы.( по плану воспитательной работы)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8265" marR="28265" marT="28265" marB="2826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Апрель май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Постоянно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Постоянно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постоянно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8265" marR="28265" marT="28265" marB="28265"/>
                </a:tc>
                <a:extLst>
                  <a:ext uri="{0D108BD9-81ED-4DB2-BD59-A6C34878D82A}">
                    <a16:rowId xmlns:a16="http://schemas.microsoft.com/office/drawing/2014/main" val="4033656814"/>
                  </a:ext>
                </a:extLst>
              </a:tr>
              <a:tr h="573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Работа с учителями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8265" marR="28265" marT="28265" marB="2826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Семинар «Планирование и осуществление работы на уроке со слабоуспевающими и неуспевающими учащимися.»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8265" marR="28265" marT="28265" marB="2826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июнь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8265" marR="28265" marT="28265" marB="28265"/>
                </a:tc>
                <a:extLst>
                  <a:ext uri="{0D108BD9-81ED-4DB2-BD59-A6C34878D82A}">
                    <a16:rowId xmlns:a16="http://schemas.microsoft.com/office/drawing/2014/main" val="2464491723"/>
                  </a:ext>
                </a:extLst>
              </a:tr>
              <a:tr h="6075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Работа с учащимися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8265" marR="28265" marT="28265" marB="2826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Индивидуальные беседы со слабоуспевающими учениками.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8265" marR="28265" marT="28265" marB="2826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8265" marR="28265" marT="28265" marB="28265"/>
                </a:tc>
                <a:extLst>
                  <a:ext uri="{0D108BD9-81ED-4DB2-BD59-A6C34878D82A}">
                    <a16:rowId xmlns:a16="http://schemas.microsoft.com/office/drawing/2014/main" val="3047272636"/>
                  </a:ext>
                </a:extLst>
              </a:tr>
              <a:tr h="8835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Работа с учащимися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8265" marR="28265" marT="28265" marB="2826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Составление индивидуального плана работы по ликвидации пробелов в знаниях отстающего ученика на текущую четверть.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8265" marR="28265" marT="28265" marB="2826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 в четверть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8265" marR="28265" marT="28265" marB="28265"/>
                </a:tc>
                <a:extLst>
                  <a:ext uri="{0D108BD9-81ED-4DB2-BD59-A6C34878D82A}">
                    <a16:rowId xmlns:a16="http://schemas.microsoft.com/office/drawing/2014/main" val="2697050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665972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0F4EF-D3B4-48F0-8FCB-9F02416C6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D3B531-F8CA-4CC4-8033-12D64C80D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65283922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2724F6F-286E-4651-84D7-70582B47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rmAutofit fontScale="90000"/>
          </a:bodyPr>
          <a:lstStyle/>
          <a:p>
            <a:pPr algn="ctr"/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C30DC54-C1D9-4529-A18C-192F0C6D2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19936"/>
          </a:xfrm>
        </p:spPr>
        <p:txBody>
          <a:bodyPr/>
          <a:lstStyle/>
          <a:p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 образовательное бюджетное учреждение  «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Потанинская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основная общеобразовательная школа»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– Школа) расположена в д Потанино, административном центре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Потанинского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сельского поселения. В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Потанинское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сельское поселение входят 17 деревень. Деревня Потанино находиться на 165 км трассы Кола, удалена на 4 км от железнодорожной станции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Юги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Большинство семей обучающихся проживают в домах типовой застройки: 98 процент − рядом со школой, 2  процента − в близлежащих деревнях (Весь,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Кириково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Основным видом деятельности Школы является реализация общеобразовательных программ дошкольного, начального общего, основного общего образования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263DFC-6AAA-45B8-9806-8F743375B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599604"/>
            <a:ext cx="4540991" cy="25543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3F73E3-0015-4E01-B1CE-83B1253570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937" y="3603069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1846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16561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МОБУ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Потанинская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основная общеобразовательная школа» трудятся.</a:t>
            </a:r>
          </a:p>
          <a:p>
            <a:pPr algn="ct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педагога в дошкольных группах :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140634"/>
              </p:ext>
            </p:extLst>
          </p:nvPr>
        </p:nvGraphicFramePr>
        <p:xfrm>
          <a:off x="611560" y="1844824"/>
          <a:ext cx="7776865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635855766"/>
                    </a:ext>
                  </a:extLst>
                </a:gridCol>
                <a:gridCol w="27363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7346">
                <a:tc>
                  <a:txBody>
                    <a:bodyPr/>
                    <a:lstStyle/>
                    <a:p>
                      <a:r>
                        <a:rPr lang="ru-RU" sz="1400" dirty="0"/>
                        <a:t>ФИО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возраст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Стаж работы в должности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квалификационная категория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423"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Кокина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Татьяна Анатольевна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Среднее-специальное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 квалификационная категория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24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Горохова Людмила Владимировна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Среднее-специальное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Соответствие занимаемой должности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24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Пашкова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Любовь Михайловна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Среднее-специальное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категории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24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Петрова Людмила Витальевна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Среднее-специальное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Соответствие занимаемой должности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183047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</a:t>
            </a:r>
            <a:br>
              <a:rPr lang="ru-RU" sz="3600" dirty="0"/>
            </a:br>
            <a:r>
              <a:rPr lang="ru-RU" sz="3600" dirty="0"/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20688"/>
            <a:ext cx="8568952" cy="21602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dirty="0"/>
              <a:t>8 педагогов трудятся в школе: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371350"/>
              </p:ext>
            </p:extLst>
          </p:nvPr>
        </p:nvGraphicFramePr>
        <p:xfrm>
          <a:off x="899592" y="908720"/>
          <a:ext cx="7632849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30660243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82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988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Стаж работы в должности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Квалификационная категория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Быкова Галина Александровна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квалификационная категория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42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Балясникова Наталья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Алентиновна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Среднее-специальное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 квалификационная категория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42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Кузнецов Владимир Михайлович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 квалификационная категория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42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Аксенова Анна Николаевна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категории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42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Ефремова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Галина Викторовна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квалификационная категория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824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Сафонова Елена Викторовна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квалификационная категория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824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Вострова Анна Алексеевна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Среднее-специальное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категории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8244"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Елонская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Лариса Михайловна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категории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073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паспорт</a:t>
            </a:r>
            <a:br>
              <a:rPr lang="ru-RU" dirty="0"/>
            </a:br>
            <a:endParaRPr lang="ru-RU" sz="1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842820"/>
              </p:ext>
            </p:extLst>
          </p:nvPr>
        </p:nvGraphicFramePr>
        <p:xfrm>
          <a:off x="457200" y="4149080"/>
          <a:ext cx="8229589" cy="1514651"/>
        </p:xfrm>
        <a:graphic>
          <a:graphicData uri="http://schemas.openxmlformats.org/drawingml/2006/table">
            <a:tbl>
              <a:tblPr/>
              <a:tblGrid>
                <a:gridCol w="89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7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7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2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26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40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0263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Социальный паспорт семей МОБУ "</a:t>
                      </a:r>
                      <a:r>
                        <a:rPr lang="ru-RU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Потанинская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ООШ" на 10.09.2020г.                              Таблица 2. </a:t>
                      </a:r>
                    </a:p>
                  </a:txBody>
                  <a:tcPr marL="9467" marR="9467" marT="9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9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67" marR="9467" marT="9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Многодетные семьи</a:t>
                      </a:r>
                    </a:p>
                  </a:txBody>
                  <a:tcPr marL="9467" marR="9467" marT="9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 "группы риска"</a:t>
                      </a:r>
                    </a:p>
                  </a:txBody>
                  <a:tcPr marL="9467" marR="9467" marT="9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 с детьми-инвалидами</a:t>
                      </a:r>
                    </a:p>
                  </a:txBody>
                  <a:tcPr marL="9467" marR="9467" marT="9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 с опекаемыми детьми</a:t>
                      </a:r>
                    </a:p>
                  </a:txBody>
                  <a:tcPr marL="9467" marR="9467" marT="9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Иностранные граждане</a:t>
                      </a:r>
                    </a:p>
                  </a:txBody>
                  <a:tcPr marL="9467" marR="9467" marT="9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 семьи</a:t>
                      </a:r>
                    </a:p>
                  </a:txBody>
                  <a:tcPr marL="9467" marR="9467" marT="9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семей по школе</a:t>
                      </a:r>
                    </a:p>
                  </a:txBody>
                  <a:tcPr marL="9467" marR="9467" marT="9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467" marR="9467" marT="9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467" marR="9467" marT="9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467" marR="9467" marT="9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467" marR="9467" marT="9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67" marR="9467" marT="9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467" marR="9467" marT="9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990819"/>
              </p:ext>
            </p:extLst>
          </p:nvPr>
        </p:nvGraphicFramePr>
        <p:xfrm>
          <a:off x="468641" y="1628800"/>
          <a:ext cx="8229589" cy="2083443"/>
        </p:xfrm>
        <a:graphic>
          <a:graphicData uri="http://schemas.openxmlformats.org/drawingml/2006/table">
            <a:tbl>
              <a:tblPr/>
              <a:tblGrid>
                <a:gridCol w="416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6043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</a:tblGrid>
              <a:tr h="358092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Социальный паспорт  МОБУ "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Потанинская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ООШ" на 10 сентября 2020 года (общие сведения)                                                                                     Таблица 1.                                                                                                                                        </a:t>
                      </a:r>
                    </a:p>
                  </a:txBody>
                  <a:tcPr marL="6511" marR="6511" marT="65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0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11" marR="6511" marT="65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 marL="6511" marR="6511" marT="65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Социальный статус семьи</a:t>
                      </a:r>
                    </a:p>
                  </a:txBody>
                  <a:tcPr marL="6511" marR="6511" marT="65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 родителей</a:t>
                      </a:r>
                    </a:p>
                  </a:txBody>
                  <a:tcPr marL="6511" marR="6511" marT="65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положение родителей</a:t>
                      </a:r>
                    </a:p>
                  </a:txBody>
                  <a:tcPr marL="6511" marR="6511" marT="65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Родители- инвалиды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родителей</a:t>
                      </a:r>
                    </a:p>
                  </a:txBody>
                  <a:tcPr marL="6511" marR="6511" marT="65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9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        Из них: 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Девочки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Мальчики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 с ОВЗ                                           Из них: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Дети-инвалиды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 опекой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ВШК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ОПДН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Иностранные обучающиеся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Полная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Воспитывает только мать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Воспитывает только отец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Опека(попечительство, в т.ч. приемная семья)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23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23-25 лет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26-35 лет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36-45 лет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46-55 лет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56-65 лет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Рабочие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Служащие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Предприниматель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Безработные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специальное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техническое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Полное среднее          (11 классов)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Неполное среднее          (9 классов)</a:t>
                      </a:r>
                    </a:p>
                  </a:txBody>
                  <a:tcPr marL="6511" marR="6511" marT="651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школе</a:t>
                      </a:r>
                    </a:p>
                  </a:txBody>
                  <a:tcPr marL="6511" marR="6511" marT="65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6511" marR="6511" marT="65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511" marR="6511" marT="65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408729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C19A1-1B5F-4EBA-BFC6-11B85CE8A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148848"/>
          </a:xfrm>
        </p:spPr>
        <p:txBody>
          <a:bodyPr>
            <a:normAutofit fontScale="90000"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b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Материально-техническое обеспечение Школы позволяет реализовывать в полной мере образовательные программы. В Школе оборудованы 8 учебных кабинетов, все 8 оснащены современной мультимедийной техникой, в том числе:</a:t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−− кабинет химии, физики,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математики, русского языка, английского языка, начальных классов 1, начальных классов 2, ОБЖ. В кабинет информатики 6 </a:t>
            </a:r>
            <a:r>
              <a:rPr lang="ru-RU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компьютерв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работы учеников и рабочий компьютер учителя.</a:t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здании оборудован спортивный зал. На первом этаже оборудованы столовая и пищеблок.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200" dirty="0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BF76F5C0-C915-4443-BF9D-A09CCF893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068" y="3250067"/>
            <a:ext cx="4221054" cy="23743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BBD453-7F8E-4B64-A2C4-399E9D78A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462" y="3258210"/>
            <a:ext cx="4221055" cy="237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3923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BFBC2-5FCA-4B58-93DF-268E3F70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2478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М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аркеры низких результатов, выявленные в результате внутришкольного контроля до вхождения в проект «500+»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9E28B8-325F-489E-8B69-8FBF49C95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Маркером низких образовательных результатов была успеваемость в 2018-2019 учебном году обучающихся в 6 классе. В данном классе учатся 3 учащихся (2 мальчика и 1 девочка), из них 1 ученик с ОВЗ. </a:t>
            </a:r>
          </a:p>
        </p:txBody>
      </p:sp>
    </p:spTree>
    <p:extLst>
      <p:ext uri="{BB962C8B-B14F-4D97-AF65-F5344CB8AC3E}">
        <p14:creationId xmlns:p14="http://schemas.microsoft.com/office/powerpoint/2010/main" val="44381897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5DC52-7043-4B02-B235-7AAE08075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D933194-E12A-4B9D-BD77-92BA94C579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4077181"/>
              </p:ext>
            </p:extLst>
          </p:nvPr>
        </p:nvGraphicFramePr>
        <p:xfrm>
          <a:off x="323528" y="549004"/>
          <a:ext cx="8075239" cy="60562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6368">
                  <a:extLst>
                    <a:ext uri="{9D8B030D-6E8A-4147-A177-3AD203B41FA5}">
                      <a16:colId xmlns:a16="http://schemas.microsoft.com/office/drawing/2014/main" val="1496918112"/>
                    </a:ext>
                  </a:extLst>
                </a:gridCol>
                <a:gridCol w="652267">
                  <a:extLst>
                    <a:ext uri="{9D8B030D-6E8A-4147-A177-3AD203B41FA5}">
                      <a16:colId xmlns:a16="http://schemas.microsoft.com/office/drawing/2014/main" val="2035521159"/>
                    </a:ext>
                  </a:extLst>
                </a:gridCol>
                <a:gridCol w="839003">
                  <a:extLst>
                    <a:ext uri="{9D8B030D-6E8A-4147-A177-3AD203B41FA5}">
                      <a16:colId xmlns:a16="http://schemas.microsoft.com/office/drawing/2014/main" val="867874572"/>
                    </a:ext>
                  </a:extLst>
                </a:gridCol>
                <a:gridCol w="839003">
                  <a:extLst>
                    <a:ext uri="{9D8B030D-6E8A-4147-A177-3AD203B41FA5}">
                      <a16:colId xmlns:a16="http://schemas.microsoft.com/office/drawing/2014/main" val="3517208823"/>
                    </a:ext>
                  </a:extLst>
                </a:gridCol>
                <a:gridCol w="932373">
                  <a:extLst>
                    <a:ext uri="{9D8B030D-6E8A-4147-A177-3AD203B41FA5}">
                      <a16:colId xmlns:a16="http://schemas.microsoft.com/office/drawing/2014/main" val="1260536840"/>
                    </a:ext>
                  </a:extLst>
                </a:gridCol>
                <a:gridCol w="932373">
                  <a:extLst>
                    <a:ext uri="{9D8B030D-6E8A-4147-A177-3AD203B41FA5}">
                      <a16:colId xmlns:a16="http://schemas.microsoft.com/office/drawing/2014/main" val="3650714206"/>
                    </a:ext>
                  </a:extLst>
                </a:gridCol>
                <a:gridCol w="1317325">
                  <a:extLst>
                    <a:ext uri="{9D8B030D-6E8A-4147-A177-3AD203B41FA5}">
                      <a16:colId xmlns:a16="http://schemas.microsoft.com/office/drawing/2014/main" val="3319885366"/>
                    </a:ext>
                  </a:extLst>
                </a:gridCol>
                <a:gridCol w="1666527">
                  <a:extLst>
                    <a:ext uri="{9D8B030D-6E8A-4147-A177-3AD203B41FA5}">
                      <a16:colId xmlns:a16="http://schemas.microsoft.com/office/drawing/2014/main" val="3224350279"/>
                    </a:ext>
                  </a:extLst>
                </a:gridCol>
              </a:tblGrid>
              <a:tr h="30919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 (по предварительным итогам)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/>
                </a:tc>
                <a:extLst>
                  <a:ext uri="{0D108BD9-81ED-4DB2-BD59-A6C34878D82A}">
                    <a16:rowId xmlns:a16="http://schemas.microsoft.com/office/drawing/2014/main" val="3545579076"/>
                  </a:ext>
                </a:extLst>
              </a:tr>
              <a:tr h="5339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 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 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 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/>
                </a:tc>
                <a:extLst>
                  <a:ext uri="{0D108BD9-81ED-4DB2-BD59-A6C34878D82A}">
                    <a16:rowId xmlns:a16="http://schemas.microsoft.com/office/drawing/2014/main" val="2110490982"/>
                  </a:ext>
                </a:extLst>
              </a:tr>
              <a:tr h="251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extLst>
                  <a:ext uri="{0D108BD9-81ED-4DB2-BD59-A6C34878D82A}">
                    <a16:rowId xmlns:a16="http://schemas.microsoft.com/office/drawing/2014/main" val="393274970"/>
                  </a:ext>
                </a:extLst>
              </a:tr>
              <a:tr h="251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extLst>
                  <a:ext uri="{0D108BD9-81ED-4DB2-BD59-A6C34878D82A}">
                    <a16:rowId xmlns:a16="http://schemas.microsoft.com/office/drawing/2014/main" val="3845429071"/>
                  </a:ext>
                </a:extLst>
              </a:tr>
              <a:tr h="378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extLst>
                  <a:ext uri="{0D108BD9-81ED-4DB2-BD59-A6C34878D82A}">
                    <a16:rowId xmlns:a16="http://schemas.microsoft.com/office/drawing/2014/main" val="2532391985"/>
                  </a:ext>
                </a:extLst>
              </a:tr>
              <a:tr h="647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А. академическая задолженность математика 6кл. (Ликвидирована)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Геометрия 7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(Ликвидирована)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extLst>
                  <a:ext uri="{0D108BD9-81ED-4DB2-BD59-A6C34878D82A}">
                    <a16:rowId xmlns:a16="http://schemas.microsoft.com/office/drawing/2014/main" val="988901577"/>
                  </a:ext>
                </a:extLst>
              </a:tr>
              <a:tr h="360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extLst>
                  <a:ext uri="{0D108BD9-81ED-4DB2-BD59-A6C34878D82A}">
                    <a16:rowId xmlns:a16="http://schemas.microsoft.com/office/drawing/2014/main" val="3677046317"/>
                  </a:ext>
                </a:extLst>
              </a:tr>
              <a:tr h="378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extLst>
                  <a:ext uri="{0D108BD9-81ED-4DB2-BD59-A6C34878D82A}">
                    <a16:rowId xmlns:a16="http://schemas.microsoft.com/office/drawing/2014/main" val="1194475515"/>
                  </a:ext>
                </a:extLst>
              </a:tr>
              <a:tr h="251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extLst>
                  <a:ext uri="{0D108BD9-81ED-4DB2-BD59-A6C34878D82A}">
                    <a16:rowId xmlns:a16="http://schemas.microsoft.com/office/drawing/2014/main" val="1703600779"/>
                  </a:ext>
                </a:extLst>
              </a:tr>
              <a:tr h="249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extLst>
                  <a:ext uri="{0D108BD9-81ED-4DB2-BD59-A6C34878D82A}">
                    <a16:rowId xmlns:a16="http://schemas.microsoft.com/office/drawing/2014/main" val="941987486"/>
                  </a:ext>
                </a:extLst>
              </a:tr>
              <a:tr h="1221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extLst>
                  <a:ext uri="{0D108BD9-81ED-4DB2-BD59-A6C34878D82A}">
                    <a16:rowId xmlns:a16="http://schemas.microsoft.com/office/drawing/2014/main" val="296715778"/>
                  </a:ext>
                </a:extLst>
              </a:tr>
              <a:tr h="1221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extLst>
                  <a:ext uri="{0D108BD9-81ED-4DB2-BD59-A6C34878D82A}">
                    <a16:rowId xmlns:a16="http://schemas.microsoft.com/office/drawing/2014/main" val="1685247280"/>
                  </a:ext>
                </a:extLst>
              </a:tr>
              <a:tr h="251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extLst>
                  <a:ext uri="{0D108BD9-81ED-4DB2-BD59-A6C34878D82A}">
                    <a16:rowId xmlns:a16="http://schemas.microsoft.com/office/drawing/2014/main" val="2401086538"/>
                  </a:ext>
                </a:extLst>
              </a:tr>
              <a:tr h="507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extLst>
                  <a:ext uri="{0D108BD9-81ED-4DB2-BD59-A6C34878D82A}">
                    <a16:rowId xmlns:a16="http://schemas.microsoft.com/office/drawing/2014/main" val="844323066"/>
                  </a:ext>
                </a:extLst>
              </a:tr>
              <a:tr h="176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2" marR="37732" marT="0" marB="0" anchor="b"/>
                </a:tc>
                <a:extLst>
                  <a:ext uri="{0D108BD9-81ED-4DB2-BD59-A6C34878D82A}">
                    <a16:rowId xmlns:a16="http://schemas.microsoft.com/office/drawing/2014/main" val="1701490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92472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5F555-CC8C-4E80-B2FB-DFBB5FBC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8803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нализ рискового профиля в проекте «500+»</a:t>
            </a:r>
            <a:endParaRPr lang="ru-RU" sz="32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6DEB3A4-DAB2-4B78-907A-02285C46B2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876002"/>
              </p:ext>
            </p:extLst>
          </p:nvPr>
        </p:nvGraphicFramePr>
        <p:xfrm>
          <a:off x="827584" y="764704"/>
          <a:ext cx="7859216" cy="6006276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2890664">
                  <a:extLst>
                    <a:ext uri="{9D8B030D-6E8A-4147-A177-3AD203B41FA5}">
                      <a16:colId xmlns:a16="http://schemas.microsoft.com/office/drawing/2014/main" val="2551890124"/>
                    </a:ext>
                  </a:extLst>
                </a:gridCol>
                <a:gridCol w="4968552">
                  <a:extLst>
                    <a:ext uri="{9D8B030D-6E8A-4147-A177-3AD203B41FA5}">
                      <a16:colId xmlns:a16="http://schemas.microsoft.com/office/drawing/2014/main" val="1517470076"/>
                    </a:ext>
                  </a:extLst>
                </a:gridCol>
              </a:tblGrid>
              <a:tr h="12991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Факторы риска (только актуальные для ОО)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15" marR="2351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Краткое описание мер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15" marR="23515" marT="0" marB="0"/>
                </a:tc>
                <a:extLst>
                  <a:ext uri="{0D108BD9-81ED-4DB2-BD59-A6C34878D82A}">
                    <a16:rowId xmlns:a16="http://schemas.microsoft.com/office/drawing/2014/main" val="2656359695"/>
                  </a:ext>
                </a:extLst>
              </a:tr>
              <a:tr h="197915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Низкий уровень оснащения школы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15" marR="23515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Данный рисковый профиль не выбран для работы, т.к в каждом учебном кабинете есть необходимое оборудование: компьютер, мультимедиапроектор. с каждого учебного кабинета есть выход в сеть интернет (скорость 20мб/с, с 01.05.2021 года будет 50мб/с). В 2018 году проведен ремонт спортивного зала и закуплено новое оборудование для занятий физической культурой. Наша малокомплектная школа в 2024 году поставлена в очередь на капитальный ремонт по программе «Развитие сельских территорий»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15" marR="23515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825252"/>
                  </a:ext>
                </a:extLst>
              </a:tr>
              <a:tr h="55601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Дефицит педагогических кадров 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15" marR="23515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Данный рисковый профиль не выбран для работы, т.к. на 01.01.2021 в школе ведется преподавание всех предметов, вакансий нет. 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15" marR="23515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831934"/>
                  </a:ext>
                </a:extLst>
              </a:tr>
              <a:tr h="171529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Недостаточная предметная и методическая компетентность педагогических работников 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15" marR="23515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 профессиональных дефицитов педагогов.</a:t>
                      </a:r>
                    </a:p>
                    <a:p>
                      <a:pPr algn="just"/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тематики КПК в соответствии с выявленными дефицитами. </a:t>
                      </a:r>
                    </a:p>
                    <a:p>
                      <a:pPr algn="just"/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Сетевое взаимодействие между школами.</a:t>
                      </a:r>
                    </a:p>
                    <a:p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«наставничества» (для учителя географии, истории, обществознания, математики). </a:t>
                      </a:r>
                    </a:p>
                    <a:p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рабочих совещаний.</a:t>
                      </a:r>
                    </a:p>
                    <a:p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Педагогических советов Консультационных часов,</a:t>
                      </a:r>
                    </a:p>
                    <a:p>
                      <a:pPr algn="just"/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 с психологами. Открытых уроков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15" marR="23515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37441"/>
                  </a:ext>
                </a:extLst>
              </a:tr>
              <a:tr h="834027">
                <a:tc>
                  <a:txBody>
                    <a:bodyPr/>
                    <a:lstStyle/>
                    <a:p>
                      <a:r>
                        <a:rPr lang="ru-RU" sz="1200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Высокая доля обучающихся с ОВЗ</a:t>
                      </a:r>
                      <a:endParaRPr lang="ru-RU" sz="1200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15" marR="23515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Данный рисковый профиль не выбран т.к в нашей школе из 48 человек всего 3 человека ОВЗ (6%), кроме того один обучающийся с ОВЗ в 2021 году заканчивает школу</a:t>
                      </a:r>
                      <a:endParaRPr lang="ru-RU" sz="1200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15" marR="23515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150868"/>
                  </a:ext>
                </a:extLst>
              </a:tr>
              <a:tr h="55601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Низкое качество преодоления языковых и культурных барьеров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15" marR="2351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Данный рисковый профиль не актуален для школы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15" marR="23515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767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0688938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4406</TotalTime>
  <Words>1924</Words>
  <Application>Microsoft Office PowerPoint</Application>
  <PresentationFormat>Экран (4:3)</PresentationFormat>
  <Paragraphs>463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Constantia</vt:lpstr>
      <vt:lpstr>Times New Roman</vt:lpstr>
      <vt:lpstr>Wingdings 2</vt:lpstr>
      <vt:lpstr>Поток</vt:lpstr>
      <vt:lpstr>МУНИЦИПАЛЬНОЕ ОБЩЕОБРАЗОВАТЕЛЬНОЕ БЮДЖЕТНОЕ УЧРЕЖДЕНИЕ  «ПОТАНИНСКАЯ ОСНОВНАЯ ОБЩЕОБРАЗОВАТЕЛЬНАЯ ШКОЛА»</vt:lpstr>
      <vt:lpstr>Презентация PowerPoint</vt:lpstr>
      <vt:lpstr>Педагогический коллектив</vt:lpstr>
      <vt:lpstr>Педагогический коллектив  </vt:lpstr>
      <vt:lpstr> Социальный паспорт </vt:lpstr>
      <vt:lpstr>       Материально-техническое обеспечение Школы позволяет реализовывать в полной мере образовательные программы. В Школе оборудованы 8 учебных кабинетов, все 8 оснащены современной мультимедийной техникой, в том числе: −− кабинет химии, физики, математики, русского языка, английского языка, начальных классов 1, начальных классов 2, ОБЖ. В кабинет информатики 6 компьютерв для работы учеников и рабочий компьютер учителя. В здании оборудован спортивный зал. На первом этаже оборудованы столовая и пищеблок. </vt:lpstr>
      <vt:lpstr>Маркеры низких результатов, выявленные в результате внутришкольного контроля до вхождения в проект «500+»</vt:lpstr>
      <vt:lpstr>Презентация PowerPoint</vt:lpstr>
      <vt:lpstr>Анализ рискового профиля в проекте «500+»</vt:lpstr>
      <vt:lpstr>Презентация PowerPoint</vt:lpstr>
      <vt:lpstr>Повышение предметной и методической компетентности педагогических работников</vt:lpstr>
      <vt:lpstr>Презентация PowerPoint</vt:lpstr>
      <vt:lpstr>Презентация PowerPoint</vt:lpstr>
      <vt:lpstr>. Повышение учебной мотивации обучающихся</vt:lpstr>
      <vt:lpstr>  Преодоления школьной неуспешности обучающихся   </vt:lpstr>
      <vt:lpstr>Презентация PowerPoint</vt:lpstr>
    </vt:vector>
  </TitlesOfParts>
  <Company>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эльдорадо</cp:lastModifiedBy>
  <cp:revision>330</cp:revision>
  <dcterms:created xsi:type="dcterms:W3CDTF">2007-03-18T11:08:10Z</dcterms:created>
  <dcterms:modified xsi:type="dcterms:W3CDTF">2021-05-25T07:29:59Z</dcterms:modified>
</cp:coreProperties>
</file>