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57" r:id="rId6"/>
    <p:sldId id="259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11E6-3B6B-40D3-AFEA-93E79F7F23C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F1D0-C2A3-4FFF-9A77-F559F5BDF43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04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11E6-3B6B-40D3-AFEA-93E79F7F23C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F1D0-C2A3-4FFF-9A77-F559F5BDF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5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11E6-3B6B-40D3-AFEA-93E79F7F23C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F1D0-C2A3-4FFF-9A77-F559F5BDF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5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11E6-3B6B-40D3-AFEA-93E79F7F23C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F1D0-C2A3-4FFF-9A77-F559F5BDF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6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11E6-3B6B-40D3-AFEA-93E79F7F23C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F1D0-C2A3-4FFF-9A77-F559F5BDF43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6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11E6-3B6B-40D3-AFEA-93E79F7F23C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F1D0-C2A3-4FFF-9A77-F559F5BDF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88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11E6-3B6B-40D3-AFEA-93E79F7F23C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F1D0-C2A3-4FFF-9A77-F559F5BDF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45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11E6-3B6B-40D3-AFEA-93E79F7F23C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F1D0-C2A3-4FFF-9A77-F559F5BDF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4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11E6-3B6B-40D3-AFEA-93E79F7F23C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F1D0-C2A3-4FFF-9A77-F559F5BDF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9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52311E6-3B6B-40D3-AFEA-93E79F7F23C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47F1D0-C2A3-4FFF-9A77-F559F5BDF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3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11E6-3B6B-40D3-AFEA-93E79F7F23C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F1D0-C2A3-4FFF-9A77-F559F5BDF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8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2311E6-3B6B-40D3-AFEA-93E79F7F23C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347F1D0-C2A3-4FFF-9A77-F559F5BDF43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74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MQ26OHT7Rd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1-29.userapi.com/c851128/v851128520/1d3990/ZmvxkVyy-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" y="70069"/>
            <a:ext cx="1512779" cy="69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305" y="100862"/>
            <a:ext cx="614655" cy="6146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129" y="134380"/>
            <a:ext cx="2647307" cy="369135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198469" y="853456"/>
            <a:ext cx="7498079" cy="12879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работы муниципального координатора в проекте 500+ 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a.d-cd.net/56fc905s-96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1463"/>
            <a:ext cx="998538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11"/>
          <p:cNvSpPr>
            <a:spLocks noGrp="1"/>
          </p:cNvSpPr>
          <p:nvPr>
            <p:ph sz="half" idx="4294967295"/>
          </p:nvPr>
        </p:nvSpPr>
        <p:spPr>
          <a:xfrm>
            <a:off x="681644" y="1990523"/>
            <a:ext cx="6309896" cy="4033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 А.К., директор МБОУ «Рощинский ЦО»;</a:t>
            </a:r>
            <a:endParaRPr lang="ru-RU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 И.В.,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PT Sans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педагогики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 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ЛОИРО,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куратор; 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Атанова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А.В., заведующий отделом оценки качества </a:t>
            </a:r>
            <a:r>
              <a:rPr lang="ru-RU" dirty="0" smtClean="0">
                <a:solidFill>
                  <a:srgbClr val="BD582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</a:t>
            </a:r>
            <a:r>
              <a:rPr lang="ru-RU" dirty="0">
                <a:solidFill>
                  <a:srgbClr val="BD582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«ВРМЦ</a:t>
            </a:r>
            <a:r>
              <a:rPr lang="ru-RU" dirty="0" smtClean="0">
                <a:solidFill>
                  <a:srgbClr val="BD582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муниципальный куратор;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Гельд Л.С.,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ВРИМЦ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координатор.  </a:t>
            </a:r>
          </a:p>
        </p:txBody>
      </p:sp>
      <p:pic>
        <p:nvPicPr>
          <p:cNvPr id="1036" name="Picture 12" descr="https://obrlp.ru/upload2/medialibrary/084/LOIR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22" y="125113"/>
            <a:ext cx="2807497" cy="55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gdenahoditsya.ru/wp-content/uploads/2019/07/lg_kyyyttfd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24" y="3487925"/>
            <a:ext cx="4406112" cy="2754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7240" y="641454"/>
            <a:ext cx="4267196" cy="284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s://romn.vsevobr.ru/img/%D0%9A%D0%9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23" y="125113"/>
            <a:ext cx="2623242" cy="3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2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8887" y="1557541"/>
            <a:ext cx="111390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«Взаимообучение школ».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(Представление успешных педагогических практик для педагогов и руководителей).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КПК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профессиональное конкурсное движение.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«День открытого урока»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родителей и педагогов).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уроков председателями районных методических объединений учителей предметников, наставниками.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«Суббота Выборгского школьника»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обучающихся 10 –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классов):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https://youtu.be/MQ26OHT7Rds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школьников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BD582C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Муниципальный проект</a:t>
            </a:r>
            <a:br>
              <a:rPr lang="ru-RU" sz="2000" dirty="0">
                <a:solidFill>
                  <a:srgbClr val="BD582C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BD582C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BD582C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наставничество </a:t>
            </a:r>
            <a:r>
              <a:rPr lang="ru-RU" sz="2000" dirty="0">
                <a:solidFill>
                  <a:srgbClr val="BD582C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 взаимодействии школ, показавших высокие и низкие образовательные результаты по итогам оценочных процедур: организационные механизмы</a:t>
            </a:r>
            <a:r>
              <a:rPr lang="ru-RU" sz="2000" dirty="0" smtClean="0">
                <a:solidFill>
                  <a:srgbClr val="BD582C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5451" y="347891"/>
            <a:ext cx="11845925" cy="10048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проекты, в которых участвуют педагоги и дети Рощинского ЦО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693" y="0"/>
            <a:ext cx="2647307" cy="36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38230"/>
              </p:ext>
            </p:extLst>
          </p:nvPr>
        </p:nvGraphicFramePr>
        <p:xfrm>
          <a:off x="1197034" y="1633637"/>
          <a:ext cx="9659388" cy="4098680"/>
        </p:xfrm>
        <a:graphic>
          <a:graphicData uri="http://schemas.openxmlformats.org/drawingml/2006/table">
            <a:tbl>
              <a:tblPr/>
              <a:tblGrid>
                <a:gridCol w="3692767">
                  <a:extLst>
                    <a:ext uri="{9D8B030D-6E8A-4147-A177-3AD203B41FA5}">
                      <a16:colId xmlns:a16="http://schemas.microsoft.com/office/drawing/2014/main" val="1437600944"/>
                    </a:ext>
                  </a:extLst>
                </a:gridCol>
                <a:gridCol w="2040494">
                  <a:extLst>
                    <a:ext uri="{9D8B030D-6E8A-4147-A177-3AD203B41FA5}">
                      <a16:colId xmlns:a16="http://schemas.microsoft.com/office/drawing/2014/main" val="2268650842"/>
                    </a:ext>
                  </a:extLst>
                </a:gridCol>
                <a:gridCol w="3926127">
                  <a:extLst>
                    <a:ext uri="{9D8B030D-6E8A-4147-A177-3AD203B41FA5}">
                      <a16:colId xmlns:a16="http://schemas.microsoft.com/office/drawing/2014/main" val="1880198477"/>
                    </a:ext>
                  </a:extLst>
                </a:gridCol>
              </a:tblGrid>
              <a:tr h="756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endParaRPr lang="ru-RU" sz="1400" b="1" i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b"/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проведения)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Гости (Ф.И.О.,МБОУ)</a:t>
                      </a: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696429"/>
                  </a:ext>
                </a:extLst>
              </a:tr>
              <a:tr h="92938">
                <a:tc rowSpan="19">
                  <a:txBody>
                    <a:bodyPr/>
                    <a:lstStyle/>
                    <a:p>
                      <a:pPr algn="l" rtl="0" fontAlgn="t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1.Эффективные методы подготовки к ЕГЭ по русскому языку.</a:t>
                      </a:r>
                      <a:b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2."Соединим свои сердца"-представление программы работы с детьми -инвалидами и детьми с ОВЗ.</a:t>
                      </a:r>
                      <a:b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41" marR="16541" marT="11027" marB="110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l" rtl="0" fontAlgn="t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29.03.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 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Рощинская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</a:t>
                      </a:r>
                    </a:p>
                  </a:txBody>
                  <a:tcPr marL="16541" marR="16541" marT="11027" marB="1102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педагогов МБОУ «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Рощинская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« и МБОУ «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Каменногорский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ЦО»</a:t>
                      </a: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700914"/>
                  </a:ext>
                </a:extLst>
              </a:tr>
              <a:tr h="92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Цвелодубовская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ООШ" 4 человека</a:t>
                      </a: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662348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755593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>
                        <a:effectLst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16546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>
                        <a:effectLst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90510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>
                        <a:effectLst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47331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>
                        <a:effectLst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536583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>
                        <a:effectLst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375184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 dirty="0">
                        <a:effectLst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509073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 dirty="0">
                        <a:effectLst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225709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>
                        <a:effectLst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043482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>
                        <a:effectLst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09435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>
                        <a:effectLst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682549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>
                        <a:effectLst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488779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>
                        <a:effectLst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785991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>
                        <a:effectLst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11107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>
                        <a:effectLst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737850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>
                        <a:effectLst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692035"/>
                  </a:ext>
                </a:extLst>
              </a:tr>
              <a:tr h="4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000" dirty="0">
                        <a:effectLst/>
                      </a:endParaRPr>
                    </a:p>
                  </a:txBody>
                  <a:tcPr marL="16541" marR="16541" marT="11027" marB="1102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0711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311899"/>
              </p:ext>
            </p:extLst>
          </p:nvPr>
        </p:nvGraphicFramePr>
        <p:xfrm>
          <a:off x="1197031" y="3499657"/>
          <a:ext cx="9692642" cy="2232660"/>
        </p:xfrm>
        <a:graphic>
          <a:graphicData uri="http://schemas.openxmlformats.org/drawingml/2006/table">
            <a:tbl>
              <a:tblPr/>
              <a:tblGrid>
                <a:gridCol w="1596957">
                  <a:extLst>
                    <a:ext uri="{9D8B030D-6E8A-4147-A177-3AD203B41FA5}">
                      <a16:colId xmlns:a16="http://schemas.microsoft.com/office/drawing/2014/main" val="338791512"/>
                    </a:ext>
                  </a:extLst>
                </a:gridCol>
                <a:gridCol w="2506335">
                  <a:extLst>
                    <a:ext uri="{9D8B030D-6E8A-4147-A177-3AD203B41FA5}">
                      <a16:colId xmlns:a16="http://schemas.microsoft.com/office/drawing/2014/main" val="2248638003"/>
                    </a:ext>
                  </a:extLst>
                </a:gridCol>
                <a:gridCol w="2151456">
                  <a:extLst>
                    <a:ext uri="{9D8B030D-6E8A-4147-A177-3AD203B41FA5}">
                      <a16:colId xmlns:a16="http://schemas.microsoft.com/office/drawing/2014/main" val="3538563880"/>
                    </a:ext>
                  </a:extLst>
                </a:gridCol>
                <a:gridCol w="1718947">
                  <a:extLst>
                    <a:ext uri="{9D8B030D-6E8A-4147-A177-3AD203B41FA5}">
                      <a16:colId xmlns:a16="http://schemas.microsoft.com/office/drawing/2014/main" val="2094800095"/>
                    </a:ext>
                  </a:extLst>
                </a:gridCol>
                <a:gridCol w="1718947">
                  <a:extLst>
                    <a:ext uri="{9D8B030D-6E8A-4147-A177-3AD203B41FA5}">
                      <a16:colId xmlns:a16="http://schemas.microsoft.com/office/drawing/2014/main" val="2234045573"/>
                    </a:ext>
                  </a:extLst>
                </a:gridCol>
              </a:tblGrid>
              <a:tr h="1634635">
                <a:tc>
                  <a:txBody>
                    <a:bodyPr/>
                    <a:lstStyle/>
                    <a:p>
                      <a:pPr rtl="0" fontAlgn="t"/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</a:t>
                      </a:r>
                      <a:r>
                        <a:rPr lang="ru-RU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Рощинская</a:t>
                      </a:r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Эффективные методы подготовки к ЕГЭ по русскому языку </a:t>
                      </a:r>
                      <a:endParaRPr lang="ru-RU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 fontAlgn="t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."Соединим свои сердца"-представление программы работы с детьми -инвалидами и детьми с ОВЗ.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Федорова Т.И. учитель русского языка 2.Заместитель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диреатора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ДО Королева Г.Н., педагог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доп.обр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Хафизова Л.В.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2. презентация, фильм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29.03.2020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73244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08614"/>
              </p:ext>
            </p:extLst>
          </p:nvPr>
        </p:nvGraphicFramePr>
        <p:xfrm>
          <a:off x="1197031" y="5433331"/>
          <a:ext cx="9692642" cy="952500"/>
        </p:xfrm>
        <a:graphic>
          <a:graphicData uri="http://schemas.openxmlformats.org/drawingml/2006/table">
            <a:tbl>
              <a:tblPr/>
              <a:tblGrid>
                <a:gridCol w="1596958">
                  <a:extLst>
                    <a:ext uri="{9D8B030D-6E8A-4147-A177-3AD203B41FA5}">
                      <a16:colId xmlns:a16="http://schemas.microsoft.com/office/drawing/2014/main" val="1516926600"/>
                    </a:ext>
                  </a:extLst>
                </a:gridCol>
                <a:gridCol w="2506335">
                  <a:extLst>
                    <a:ext uri="{9D8B030D-6E8A-4147-A177-3AD203B41FA5}">
                      <a16:colId xmlns:a16="http://schemas.microsoft.com/office/drawing/2014/main" val="1811372096"/>
                    </a:ext>
                  </a:extLst>
                </a:gridCol>
                <a:gridCol w="2151455">
                  <a:extLst>
                    <a:ext uri="{9D8B030D-6E8A-4147-A177-3AD203B41FA5}">
                      <a16:colId xmlns:a16="http://schemas.microsoft.com/office/drawing/2014/main" val="1102305047"/>
                    </a:ext>
                  </a:extLst>
                </a:gridCol>
                <a:gridCol w="1718947">
                  <a:extLst>
                    <a:ext uri="{9D8B030D-6E8A-4147-A177-3AD203B41FA5}">
                      <a16:colId xmlns:a16="http://schemas.microsoft.com/office/drawing/2014/main" val="2481707140"/>
                    </a:ext>
                  </a:extLst>
                </a:gridCol>
                <a:gridCol w="1718947">
                  <a:extLst>
                    <a:ext uri="{9D8B030D-6E8A-4147-A177-3AD203B41FA5}">
                      <a16:colId xmlns:a16="http://schemas.microsoft.com/office/drawing/2014/main" val="220957183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t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Цвелодубовский</a:t>
                      </a:r>
                      <a:r>
                        <a:rPr lang="ru-RU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мотивации учащихся в сельской школе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Екшибаров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В.А., учитель истории и </a:t>
                      </a:r>
                      <a:r>
                        <a:rPr lang="ru-RU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обществознаия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методический семинар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19.04.2021г</a:t>
                      </a: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12-00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99917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8313" y="453593"/>
            <a:ext cx="11755438" cy="7842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представленные педагогами Рощинского ЦО на проекте «Взаимообучение школ»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010" y="0"/>
            <a:ext cx="265199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79400" y="157163"/>
            <a:ext cx="11912600" cy="957262"/>
          </a:xfrm>
        </p:spPr>
        <p:txBody>
          <a:bodyPr>
            <a:normAutofit/>
          </a:bodyPr>
          <a:lstStyle/>
          <a:p>
            <a:pPr algn="ctr"/>
            <a:r>
              <a:rPr lang="ru-RU" sz="2000" b="1" spc="0" dirty="0">
                <a:solidFill>
                  <a:srgbClr val="BD582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br>
              <a:rPr lang="ru-RU" sz="2000" b="1" spc="0" dirty="0">
                <a:solidFill>
                  <a:srgbClr val="BD582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0" dirty="0">
                <a:solidFill>
                  <a:srgbClr val="BD582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spc="0" dirty="0">
                <a:solidFill>
                  <a:srgbClr val="BD582C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наставничество </a:t>
            </a:r>
            <a:r>
              <a:rPr lang="ru-RU" sz="2000" b="1" spc="0" dirty="0">
                <a:solidFill>
                  <a:srgbClr val="BD582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взаимодействии школ, показавших высокие и низкие образовательные результаты по итогам оценочных процедур: организационные механизмы</a:t>
            </a:r>
            <a:r>
              <a:rPr lang="ru-RU" sz="2000" b="1" spc="0" dirty="0" smtClean="0">
                <a:solidFill>
                  <a:srgbClr val="BD582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25223"/>
              </p:ext>
            </p:extLst>
          </p:nvPr>
        </p:nvGraphicFramePr>
        <p:xfrm>
          <a:off x="279400" y="1114425"/>
          <a:ext cx="11679382" cy="5056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054">
                  <a:extLst>
                    <a:ext uri="{9D8B030D-6E8A-4147-A177-3AD203B41FA5}">
                      <a16:colId xmlns:a16="http://schemas.microsoft.com/office/drawing/2014/main" val="144626958"/>
                    </a:ext>
                  </a:extLst>
                </a:gridCol>
                <a:gridCol w="5287447">
                  <a:extLst>
                    <a:ext uri="{9D8B030D-6E8A-4147-A177-3AD203B41FA5}">
                      <a16:colId xmlns:a16="http://schemas.microsoft.com/office/drawing/2014/main" val="3231844782"/>
                    </a:ext>
                  </a:extLst>
                </a:gridCol>
                <a:gridCol w="5454881">
                  <a:extLst>
                    <a:ext uri="{9D8B030D-6E8A-4147-A177-3AD203B41FA5}">
                      <a16:colId xmlns:a16="http://schemas.microsoft.com/office/drawing/2014/main" val="1108204385"/>
                    </a:ext>
                  </a:extLst>
                </a:gridCol>
              </a:tblGrid>
              <a:tr h="509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 с низкими образовательными результатами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- наставники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385749061"/>
                  </a:ext>
                </a:extLst>
              </a:tr>
              <a:tr h="4086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№1-школа отечественной культуры»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Лобанкова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О.С., директор МБОУ «СОШ №10»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1751775293"/>
                  </a:ext>
                </a:extLst>
              </a:tr>
              <a:tr h="4086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№8»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Митина Л.А.,  директор МБОУ «СОШ №7»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1875419109"/>
                  </a:ext>
                </a:extLst>
              </a:tr>
              <a:tr h="4086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№13»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Моисеева Н.А., директор МБОУ «Гимназия №11»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1037943987"/>
                  </a:ext>
                </a:extLst>
              </a:tr>
              <a:tr h="4086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№14»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Самченко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Л.В., директор МБОУ «СОШ №6»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1024597613"/>
                  </a:ext>
                </a:extLst>
              </a:tr>
              <a:tr h="4086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№37»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Петрова М.В., директор МБОУ «Гимназия»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2668199641"/>
                  </a:ext>
                </a:extLst>
              </a:tr>
              <a:tr h="4086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Рощинский ЦО»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Милютина И.А., директор МБОУ «Приморский ЦО»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2936429532"/>
                  </a:ext>
                </a:extLst>
              </a:tr>
              <a:tr h="4086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«Кирилловская СОШ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Карпова М.В., директор МБОУ «Первомайский ЦО»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4189812481"/>
                  </a:ext>
                </a:extLst>
              </a:tr>
              <a:tr h="4086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Лесогорская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Кокоткина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В.В., директор МБОУ «СОШ г. Светогорска»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3027078693"/>
                  </a:ext>
                </a:extLst>
              </a:tr>
              <a:tr h="4086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«Коробицынская СОШ» 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Милютина И.А., директор МБОУ «Приморский ЦО»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3146609461"/>
                  </a:ext>
                </a:extLst>
              </a:tr>
              <a:tr h="4086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«Полянская СОШ»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Карпова М.В., директор МБОУ «Первомайский ЦО»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102189566"/>
                  </a:ext>
                </a:extLst>
              </a:tr>
              <a:tr h="4086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«Вещевская ООШ»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Зырянова Л.Л., директор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Каменногорский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ЦО»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271988807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010" y="0"/>
            <a:ext cx="265199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56660"/>
              </p:ext>
            </p:extLst>
          </p:nvPr>
        </p:nvGraphicFramePr>
        <p:xfrm>
          <a:off x="145011" y="653166"/>
          <a:ext cx="11950007" cy="604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3611">
                  <a:extLst>
                    <a:ext uri="{9D8B030D-6E8A-4147-A177-3AD203B41FA5}">
                      <a16:colId xmlns:a16="http://schemas.microsoft.com/office/drawing/2014/main" val="1719709380"/>
                    </a:ext>
                  </a:extLst>
                </a:gridCol>
                <a:gridCol w="2861585">
                  <a:extLst>
                    <a:ext uri="{9D8B030D-6E8A-4147-A177-3AD203B41FA5}">
                      <a16:colId xmlns:a16="http://schemas.microsoft.com/office/drawing/2014/main" val="879310643"/>
                    </a:ext>
                  </a:extLst>
                </a:gridCol>
                <a:gridCol w="1184811">
                  <a:extLst>
                    <a:ext uri="{9D8B030D-6E8A-4147-A177-3AD203B41FA5}">
                      <a16:colId xmlns:a16="http://schemas.microsoft.com/office/drawing/2014/main" val="3153792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67121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качества преподавания, освоение новых образовательных, педагогических 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технологий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092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планов на 2020-2021 учебный год совместно с  МБОУ «Приморский ЦО»: 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План работы по подготовке к ВПР в 4 - 8 классах на 2020-2021 учебный год 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План работы МБОУ с детьми с ОВЗ на 2020-2021 учебный год 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План работы с детьми «группы риска» на 2020-2021 учебный год 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План подготовки и проведения ГИА-9 в 2020-2021 учебном году 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Заместители директора МБОУ «Рощинский ЦО»  И МБОУ «Приморский ЦО», директор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Цвелодубовского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филиала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426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совместно с  МБОУ «Приморский ЦО» и 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Плана деятельности ШМО  по повышению качества предметного образования и профилактики школьной неуспеваемости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Заместители директора;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руководители ШМО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 – сентябрь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учебного года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293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Тематический  педсовет по актуальным проблемам повышения качества образования, развития и функционирования ВСОКО (на платформе </a:t>
                      </a: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zoom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Заместители директора; 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Цвелодубовского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филиала; специалисты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 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79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Мастер-класс </a:t>
                      </a:r>
                      <a:r>
                        <a:rPr lang="ru-RU" sz="105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«Система работы учителя по повышению качества образования» (организация профессионального общения, обмена опытом)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  с высокими образовательными результатами; педагоги филиала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9660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заданий и проведение единых проверочных работ по предметам, выносимым на ВПР 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Педагоги, руководители ШМО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учебного года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09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Открытые уроки с эффективными педагогами МБОУ «Приморский ЦО» (в том числе с применением дистанционных технологий и электронного обучения)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 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учебного года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31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планов на 2020-2021 учебный год совместно с  МБОУ «Приморский ЦО»: 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План работы по подготовке к ВПР в 4 - 8 классах на 2020-2021 учебный год 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План работы МБОУ с детьми с ОВЗ на 2020-2021 учебный год 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План работы с детьми «группы риска» на 2020-2021 учебный год 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План подготовки и проведения ГИА-9 в 2020-2021 учебном году 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Заместители директора МБОУ «Рощинский ЦО»  И МБОУ «Приморский ЦО», директор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Цвелодубовского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филиала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18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Взаимопосещение уроков 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Педагоги, руководители ШМО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учебного года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44594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5010" y="0"/>
            <a:ext cx="11950007" cy="14131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 </a:t>
            </a:r>
            <a:b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СЕТЕВОГО ВЗАИМОДЕЙСТВИЯ С МБОУ «ПРИМОРСКИЙ ЦО» </a:t>
            </a:r>
            <a:b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ПЕРЕХОДУ ШКОЛЫ В ЭФФКТИВНЫЙ РЕЖИМ РАБОТЫ НА ПЕРИОД ДО СЕНТЯБРЯ  2022  ГОДА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010" y="0"/>
            <a:ext cx="265199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600"/>
              </p:ext>
            </p:extLst>
          </p:nvPr>
        </p:nvGraphicFramePr>
        <p:xfrm>
          <a:off x="136697" y="739837"/>
          <a:ext cx="11950007" cy="559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3611">
                  <a:extLst>
                    <a:ext uri="{9D8B030D-6E8A-4147-A177-3AD203B41FA5}">
                      <a16:colId xmlns:a16="http://schemas.microsoft.com/office/drawing/2014/main" val="1719709380"/>
                    </a:ext>
                  </a:extLst>
                </a:gridCol>
                <a:gridCol w="2861585">
                  <a:extLst>
                    <a:ext uri="{9D8B030D-6E8A-4147-A177-3AD203B41FA5}">
                      <a16:colId xmlns:a16="http://schemas.microsoft.com/office/drawing/2014/main" val="879310643"/>
                    </a:ext>
                  </a:extLst>
                </a:gridCol>
                <a:gridCol w="1184811">
                  <a:extLst>
                    <a:ext uri="{9D8B030D-6E8A-4147-A177-3AD203B41FA5}">
                      <a16:colId xmlns:a16="http://schemas.microsoft.com/office/drawing/2014/main" val="3153792639"/>
                    </a:ext>
                  </a:extLst>
                </a:gridCol>
              </a:tblGrid>
              <a:tr h="465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671216"/>
                  </a:ext>
                </a:extLst>
              </a:tr>
              <a:tr h="410118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785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Методическое 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сопровождение педагогов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092394"/>
                  </a:ext>
                </a:extLst>
              </a:tr>
              <a:tr h="697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Подбор и систематизация необходимого дидактического материала для проведения педагогических советов, методических семинаров.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выставок методической литературы (в том числе виртуальных), консультаций по заявкам педагогов.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Заместители директора, методисты, руководители ШМО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учебного года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4266673"/>
                  </a:ext>
                </a:extLst>
              </a:tr>
              <a:tr h="46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Zoom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 конференция «Сопровождение педагогов в аспекте персонализированного повышения квалификации»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Заместители директора, методисты, руководители ШМО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2937330"/>
                  </a:ext>
                </a:extLst>
              </a:tr>
              <a:tr h="46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Мастер-класс «Наставничество как эффективный метод профессионального становления личности молодого педагога» 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Опытные педагоги – наставники МБОУ «Приморский ЦО»  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792434"/>
                  </a:ext>
                </a:extLst>
              </a:tr>
              <a:tr h="465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Педагогический совет «Досье достижений педагогов за 2020 – 2021 учебный год. Анализ командного взаимодействия»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Заместители директора, методисты, педагоги 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Цвелодубовского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филиала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9660708"/>
                  </a:ext>
                </a:extLst>
              </a:tr>
              <a:tr h="41011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Реализация системы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096516"/>
                  </a:ext>
                </a:extLst>
              </a:tr>
              <a:tr h="46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 классных руководителей «Организация сотрудничества семьи и школы»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руководители, заместители директора, специалисты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312140"/>
                  </a:ext>
                </a:extLst>
              </a:tr>
              <a:tr h="46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Zoom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 конференция педагогов, педагогов-психологов, социальных педагогов  «Организация профориентационной работы как способ повышения учебной мотивации обучающихся»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руководители, педагоги, заместители директора, специалисты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188581"/>
                  </a:ext>
                </a:extLst>
              </a:tr>
              <a:tr h="41011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Развитие  механизмов управления качеством образования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445947"/>
                  </a:ext>
                </a:extLst>
              </a:tr>
              <a:tr h="46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Zoom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конференция «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Внутришкольный контроль  как система оценивания состояния учебно-воспитательного процесса в школе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Заместители директора, специалисты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2017442"/>
                  </a:ext>
                </a:extLst>
              </a:tr>
              <a:tr h="410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 «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Проектное управление как механизм перевода школы в эффективный режим функционирования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Заместители директора, специалисты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511017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948" y="324197"/>
            <a:ext cx="11950007" cy="113884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 </a:t>
            </a:r>
            <a:b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СЕТЕВОГО ВЗАИМОДЕЙСТВИЯ С МБОУ «ПРИМОРСКИЙ ЦО» </a:t>
            </a:r>
            <a:b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ПЕРЕХОДУ ШКОЛЫ В ЭФФКТИВНЫЙ РЕЖИМ РАБОТЫ НА ПЕРИОД ДО СЕНТЯБРЯ  2022  ГОДА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010" y="0"/>
            <a:ext cx="265199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3084" y="330603"/>
            <a:ext cx="10848109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результативности школ с НОР по итогам внешнего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оценивания в 2019-2020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073742"/>
              </p:ext>
            </p:extLst>
          </p:nvPr>
        </p:nvGraphicFramePr>
        <p:xfrm>
          <a:off x="83129" y="735970"/>
          <a:ext cx="12011888" cy="5622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63">
                  <a:extLst>
                    <a:ext uri="{9D8B030D-6E8A-4147-A177-3AD203B41FA5}">
                      <a16:colId xmlns:a16="http://schemas.microsoft.com/office/drawing/2014/main" val="3544567516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699994526"/>
                    </a:ext>
                  </a:extLst>
                </a:gridCol>
                <a:gridCol w="3299691">
                  <a:extLst>
                    <a:ext uri="{9D8B030D-6E8A-4147-A177-3AD203B41FA5}">
                      <a16:colId xmlns:a16="http://schemas.microsoft.com/office/drawing/2014/main" val="4021296345"/>
                    </a:ext>
                  </a:extLst>
                </a:gridCol>
                <a:gridCol w="1904076">
                  <a:extLst>
                    <a:ext uri="{9D8B030D-6E8A-4147-A177-3AD203B41FA5}">
                      <a16:colId xmlns:a16="http://schemas.microsoft.com/office/drawing/2014/main" val="257442648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4912797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842918658"/>
                    </a:ext>
                  </a:extLst>
                </a:gridCol>
                <a:gridCol w="1172092">
                  <a:extLst>
                    <a:ext uri="{9D8B030D-6E8A-4147-A177-3AD203B41FA5}">
                      <a16:colId xmlns:a16="http://schemas.microsoft.com/office/drawing/2014/main" val="2504519820"/>
                    </a:ext>
                  </a:extLst>
                </a:gridCol>
              </a:tblGrid>
              <a:tr h="1277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ВПР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(качество/успеваемость)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диагностических работ в 10 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(средний балл, средняя отметка)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(средний балл)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второгодников по итогам 2019-2020 уч.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региональном этапе ВСОШ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20/21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157905"/>
                  </a:ext>
                </a:extLst>
              </a:tr>
              <a:tr h="51659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МБОУ 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Рощинский ЦО»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математика  5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язык; средняя отметка  математика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669139"/>
                  </a:ext>
                </a:extLst>
              </a:tr>
              <a:tr h="7384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«СОШ № 37»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5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русский язык 6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успеваемость русский язык 7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успеваемость математика 6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математика 7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и математика 8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18/23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9001630"/>
                  </a:ext>
                </a:extLst>
              </a:tr>
              <a:tr h="7204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СОШ №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успеваемость русский язык 6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математика 6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качество математика 7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.; русский язык 8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.; качество математика 8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0627415"/>
                  </a:ext>
                </a:extLst>
              </a:tr>
              <a:tr h="87721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«СОШ № 8 г. Выборга»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успеваемость математика 5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6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русский язык 7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успеваемость математика 7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русский язык 8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качество математика 8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8869519"/>
                  </a:ext>
                </a:extLst>
              </a:tr>
              <a:tr h="134022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«СОШ № 13 с углубленным изучением отдельных предметов»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7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качество математика 7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качество русский язык 8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качество математика 8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135729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010" y="0"/>
            <a:ext cx="265199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336693"/>
              </p:ext>
            </p:extLst>
          </p:nvPr>
        </p:nvGraphicFramePr>
        <p:xfrm>
          <a:off x="59267" y="1286934"/>
          <a:ext cx="12039599" cy="5042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913">
                  <a:extLst>
                    <a:ext uri="{9D8B030D-6E8A-4147-A177-3AD203B41FA5}">
                      <a16:colId xmlns:a16="http://schemas.microsoft.com/office/drawing/2014/main" val="3855917286"/>
                    </a:ext>
                  </a:extLst>
                </a:gridCol>
                <a:gridCol w="1583062">
                  <a:extLst>
                    <a:ext uri="{9D8B030D-6E8A-4147-A177-3AD203B41FA5}">
                      <a16:colId xmlns:a16="http://schemas.microsoft.com/office/drawing/2014/main" val="361257217"/>
                    </a:ext>
                  </a:extLst>
                </a:gridCol>
                <a:gridCol w="3271816">
                  <a:extLst>
                    <a:ext uri="{9D8B030D-6E8A-4147-A177-3AD203B41FA5}">
                      <a16:colId xmlns:a16="http://schemas.microsoft.com/office/drawing/2014/main" val="338597566"/>
                    </a:ext>
                  </a:extLst>
                </a:gridCol>
                <a:gridCol w="1943956">
                  <a:extLst>
                    <a:ext uri="{9D8B030D-6E8A-4147-A177-3AD203B41FA5}">
                      <a16:colId xmlns:a16="http://schemas.microsoft.com/office/drawing/2014/main" val="3482904678"/>
                    </a:ext>
                  </a:extLst>
                </a:gridCol>
                <a:gridCol w="2107972">
                  <a:extLst>
                    <a:ext uri="{9D8B030D-6E8A-4147-A177-3AD203B41FA5}">
                      <a16:colId xmlns:a16="http://schemas.microsoft.com/office/drawing/2014/main" val="520696112"/>
                    </a:ext>
                  </a:extLst>
                </a:gridCol>
                <a:gridCol w="1458085">
                  <a:extLst>
                    <a:ext uri="{9D8B030D-6E8A-4147-A177-3AD203B41FA5}">
                      <a16:colId xmlns:a16="http://schemas.microsoft.com/office/drawing/2014/main" val="2062312266"/>
                    </a:ext>
                  </a:extLst>
                </a:gridCol>
                <a:gridCol w="1174795">
                  <a:extLst>
                    <a:ext uri="{9D8B030D-6E8A-4147-A177-3AD203B41FA5}">
                      <a16:colId xmlns:a16="http://schemas.microsoft.com/office/drawing/2014/main" val="739225567"/>
                    </a:ext>
                  </a:extLst>
                </a:gridCol>
              </a:tblGrid>
              <a:tr h="11362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ВПР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(качество/успеваемость)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диагностических работ в 10 класс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(средний балл, средняя отметка)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(средний балл)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второгодников по итогам 2019-2020 уч.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региональном этапе ВСОШ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20/21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581894"/>
                  </a:ext>
                </a:extLst>
              </a:tr>
              <a:tr h="54204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«СОШ № 14»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6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русский язык 7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математика 7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русский язык 8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.; математика 8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6430318"/>
                  </a:ext>
                </a:extLst>
              </a:tr>
              <a:tr h="4728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«Лесогорская СОШ»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5 кл; успеваемость математика 5 кл; русский язык 6 кл.; математика 6 кл;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10 класса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было 11 класса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6763153"/>
                  </a:ext>
                </a:extLst>
              </a:tr>
              <a:tr h="83772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«Кирилловская СОШ»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русский язык 5 кл.; качество математика 5 кл.; качество русский язык 6 кл.; качество русский язык 7 кл.;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русский язык 8 кл.;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920764"/>
                  </a:ext>
                </a:extLst>
              </a:tr>
              <a:tr h="64045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«Коробицынская СОШ»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успеваемость русский язык 7 кл.; математика 7 кл; качество математика 8 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552010"/>
                  </a:ext>
                </a:extLst>
              </a:tr>
              <a:tr h="56217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«Полянская СОШ»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русский язык 8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математика 8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71738"/>
                  </a:ext>
                </a:extLst>
              </a:tr>
              <a:tr h="83772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«Вещевская ООШ»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10 класса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было 11 класса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275564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5466" y="424043"/>
            <a:ext cx="11887200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результативности школ с НОР по итогам внешнего оценивания в 2019-2020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010" y="0"/>
            <a:ext cx="265199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tourister.ru/files/1/4/7/0/7/8/4/0/clones/800_800_fix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1"/>
          <a:stretch/>
        </p:blipFill>
        <p:spPr bwMode="auto">
          <a:xfrm>
            <a:off x="0" y="-21421"/>
            <a:ext cx="12192000" cy="64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73884" y="5228706"/>
            <a:ext cx="4663440" cy="891956"/>
          </a:xfrm>
        </p:spPr>
        <p:txBody>
          <a:bodyPr/>
          <a:lstStyle/>
          <a:p>
            <a:pPr algn="ctr"/>
            <a:r>
              <a:rPr lang="ru-RU" sz="2000" i="1" spc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Гельд Л.С., муниципальный </a:t>
            </a:r>
            <a:r>
              <a:rPr lang="ru-RU" sz="2000" i="1" spc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координатор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spc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заместитель </a:t>
            </a:r>
            <a:r>
              <a:rPr lang="ru-RU" sz="2000" i="1" spc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директора МБУ «ВРИМЦ</a:t>
            </a:r>
            <a:r>
              <a:rPr lang="ru-RU" sz="2000" i="1" spc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8902" y="103270"/>
            <a:ext cx="11851178" cy="1143000"/>
          </a:xfrm>
        </p:spPr>
        <p:txBody>
          <a:bodyPr>
            <a:normAutofit/>
          </a:bodyPr>
          <a:lstStyle/>
          <a:p>
            <a:r>
              <a:rPr lang="ru-RU" sz="1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проект 500+:</a:t>
            </a:r>
          </a:p>
          <a:p>
            <a:r>
              <a:rPr lang="en-US" sz="18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8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8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metod.cit-vbg.ru/index.php/metodicheskij-otdel/rabota-so-shkolami-s-nizkimi-obrazovatelnymi-rezultatami/2850-500</a:t>
            </a:r>
            <a:endParaRPr lang="ru-RU" sz="1800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696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</TotalTime>
  <Words>1443</Words>
  <Application>Microsoft Office PowerPoint</Application>
  <PresentationFormat>Широкоэкранный</PresentationFormat>
  <Paragraphs>269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PT Sans</vt:lpstr>
      <vt:lpstr>Times New Roman</vt:lpstr>
      <vt:lpstr>Ретро</vt:lpstr>
      <vt:lpstr> Представление опыта работы муниципального координатора в проекте 500+  </vt:lpstr>
      <vt:lpstr>Муниципальные проекты, в которых участвуют педагоги и дети Рощинского ЦО</vt:lpstr>
      <vt:lpstr>Мероприятия, представленные педагогами Рощинского ЦО на проекте «Взаимообучение школ»</vt:lpstr>
      <vt:lpstr>Муниципальный проект «Сетевое наставничество во взаимодействии школ, показавших высокие и низкие образовательные результаты по итогам оценочных процедур: организационные механизмы»</vt:lpstr>
      <vt:lpstr>     ПЛАН МЕРОПРИЯТИЙ  СЕТЕВОГО ВЗАИМОДЕЙСТВИЯ С МБОУ «ПРИМОРСКИЙ ЦО»  ПО ПЕРЕХОДУ ШКОЛЫ В ЭФФКТИВНЫЙ РЕЖИМ РАБОТЫ НА ПЕРИОД ДО СЕНТЯБРЯ  2022  ГОДА  </vt:lpstr>
      <vt:lpstr>     ПЛАН МЕРОПРИЯТИЙ  СЕТЕВОГО ВЗАИМОДЕЙСТВИЯ С МБОУ «ПРИМОРСКИЙ ЦО»  ПО ПЕРЕХОДУ ШКОЛЫ В ЭФФКТИВНЫЙ РЕЖИМ РАБОТЫ НА ПЕРИОД ДО СЕНТЯБРЯ  2022  ГОДА  </vt:lpstr>
      <vt:lpstr>Презентация PowerPoint</vt:lpstr>
      <vt:lpstr>Презентация PowerPoint</vt:lpstr>
      <vt:lpstr>Гельд Л.С., муниципальный координатор заместитель директора МБУ «ВРИМЦ»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2021-06-02T08:51:21Z</dcterms:created>
  <dcterms:modified xsi:type="dcterms:W3CDTF">2021-06-03T12:32:13Z</dcterms:modified>
</cp:coreProperties>
</file>