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85" r:id="rId6"/>
    <p:sldId id="277" r:id="rId7"/>
    <p:sldId id="279" r:id="rId8"/>
    <p:sldId id="286" r:id="rId9"/>
    <p:sldId id="287" r:id="rId10"/>
    <p:sldId id="280" r:id="rId11"/>
    <p:sldId id="288" r:id="rId12"/>
    <p:sldId id="289" r:id="rId13"/>
    <p:sldId id="284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EB-4B8C-8B1C-6EE46F411C6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B-4B8C-8B1C-6EE46F411C69}"/>
              </c:ext>
            </c:extLst>
          </c:dPt>
          <c:dLbls>
            <c:dLbl>
              <c:idx val="0"/>
              <c:layout>
                <c:manualLayout>
                  <c:x val="-6.0856513662993945E-3"/>
                  <c:y val="-2.14778122544617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AF79D7-C931-4699-A25C-33DD0FEADC99}" type="CATEGORYNAME">
                      <a:rPr lang="ru-RU" sz="18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 51(81%)</a:t>
                    </a:r>
                  </a:p>
                </c:rich>
              </c:tx>
              <c:spPr>
                <a:xfrm>
                  <a:off x="3877146" y="2949740"/>
                  <a:ext cx="1752239" cy="41323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295"/>
                        <a:gd name="adj2" fmla="val -1944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257563311582064"/>
                      <c:h val="0.111654199940989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EB-4B8C-8B1C-6EE46F411C69}"/>
                </c:ext>
              </c:extLst>
            </c:dLbl>
            <c:dLbl>
              <c:idx val="1"/>
              <c:layout>
                <c:manualLayout>
                  <c:x val="0.10470534802325279"/>
                  <c:y val="-8.23589718500099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F19DA-C341-419A-AFA7-81378FAB547F}" type="CATEGORYNAME">
                      <a:rPr lang="ru-RU" sz="18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 12 (19%)</a:t>
                    </a:r>
                  </a:p>
                </c:rich>
              </c:tx>
              <c:spPr>
                <a:xfrm>
                  <a:off x="606357" y="10275"/>
                  <a:ext cx="4650884" cy="35673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684"/>
                        <a:gd name="adj2" fmla="val 33064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80311170217074013"/>
                      <c:h val="9.6386241193535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EB-4B8C-8B1C-6EE46F411C6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B-4B8C-8B1C-6EE46F411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A0-497A-9881-D6E44C0E929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A0-497A-9881-D6E44C0E929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A0-497A-9881-D6E44C0E9293}"/>
              </c:ext>
            </c:extLst>
          </c:dPt>
          <c:dLbls>
            <c:dLbl>
              <c:idx val="0"/>
              <c:layout>
                <c:manualLayout>
                  <c:x val="-3.0838126867892054E-2"/>
                  <c:y val="-0.1332921453288145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Первая 26 (41%)</a:t>
                    </a:r>
                    <a:endParaRPr lang="ru-RU" sz="18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3922270" y="529584"/>
                  <a:ext cx="2064647" cy="42605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433"/>
                        <a:gd name="adj2" fmla="val 2252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422494819726484"/>
                      <c:h val="0.11673078178660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A0-497A-9881-D6E44C0E9293}"/>
                </c:ext>
              </c:extLst>
            </c:dLbl>
            <c:dLbl>
              <c:idx val="1"/>
              <c:layout>
                <c:manualLayout>
                  <c:x val="-3.6010909320846524E-2"/>
                  <c:y val="-3.82163493546451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aseline="0" dirty="0">
                        <a:solidFill>
                          <a:schemeClr val="tx1"/>
                        </a:solidFill>
                      </a:rPr>
                      <a:t>высшая </a:t>
                    </a:r>
                    <a:r>
                      <a:rPr lang="ru-RU" sz="1800" baseline="0" dirty="0" smtClean="0">
                        <a:solidFill>
                          <a:schemeClr val="tx1"/>
                        </a:solidFill>
                      </a:rPr>
                      <a:t>20 (32%)</a:t>
                    </a:r>
                    <a:endParaRPr lang="ru-RU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17724" y="3076968"/>
                  <a:ext cx="2219871" cy="40065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2626"/>
                        <a:gd name="adj2" fmla="val -1736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935262931938217"/>
                      <c:h val="0.10977169425167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A0-497A-9881-D6E44C0E9293}"/>
                </c:ext>
              </c:extLst>
            </c:dLbl>
            <c:dLbl>
              <c:idx val="2"/>
              <c:layout>
                <c:manualLayout>
                  <c:x val="5.4135805606808564E-2"/>
                  <c:y val="-9.85676437630310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453DE4-9910-4F4A-A094-2F385D1C4E25}" type="CATEGORYNAME">
                      <a:rPr lang="ru-RU" sz="1800">
                        <a:solidFill>
                          <a:schemeClr val="tx1"/>
                        </a:solidFill>
                      </a:rPr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17 (27%)</a:t>
                    </a:r>
                  </a:p>
                </c:rich>
              </c:tx>
              <c:spPr>
                <a:xfrm>
                  <a:off x="0" y="123999"/>
                  <a:ext cx="2603912" cy="375361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5783"/>
                        <a:gd name="adj2" fmla="val 27750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245946769346029"/>
                      <c:h val="9.58815648519286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A0-497A-9881-D6E44C0E929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Лист1!$A$5:$A$7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A0-497A-9881-D6E44C0E9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5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45B7-77D6-4757-B3D2-9491DD9A0D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35C1-44AE-4697-B751-DF0B4BA7D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1389746"/>
            <a:ext cx="1028211" cy="105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5327" y="1647518"/>
            <a:ext cx="45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МОБУ «МУРИНСКАЯ СОШ №3»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" y="229145"/>
            <a:ext cx="1383052" cy="1213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2824" y="451028"/>
            <a:ext cx="468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ФЕДЕРАЛЬНЫЙ ИНСТИТУТ ОЦЕНКИ КАЧЕСТВА ОБРАЗОВАНИЯ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5219" y="2993832"/>
            <a:ext cx="1169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Слушания по представлению опыта работы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МОБУ «Муринская СОШ №3» в рамках проекта «500+»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6455" y="4860994"/>
            <a:ext cx="901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Каменский А.М., региональный куратор (ЛОИРО)</a:t>
            </a:r>
          </a:p>
          <a:p>
            <a:pPr algn="r"/>
            <a:r>
              <a:rPr lang="ru-RU" sz="2400" dirty="0" err="1"/>
              <a:t>Гельд</a:t>
            </a:r>
            <a:r>
              <a:rPr lang="ru-RU" sz="2400" dirty="0"/>
              <a:t> Л.С., </a:t>
            </a:r>
            <a:r>
              <a:rPr lang="ru-RU" sz="2400" dirty="0" smtClean="0"/>
              <a:t>региональный куратор </a:t>
            </a:r>
            <a:r>
              <a:rPr lang="ru-RU" sz="2400" dirty="0"/>
              <a:t>(Выборгский район)</a:t>
            </a:r>
          </a:p>
          <a:p>
            <a:pPr algn="r"/>
            <a:r>
              <a:rPr lang="ru-RU" sz="2400" dirty="0" smtClean="0"/>
              <a:t>Сергеева </a:t>
            </a:r>
            <a:r>
              <a:rPr lang="ru-RU" sz="2400" dirty="0"/>
              <a:t>Е.К., муниципальный координатор (Всеволожский район)</a:t>
            </a:r>
          </a:p>
          <a:p>
            <a:pPr algn="r"/>
            <a:r>
              <a:rPr lang="ru-RU" sz="2400" dirty="0" smtClean="0"/>
              <a:t>Ракитин Н.В., директор (МОБУ «Муринская СОШ №3)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9" y="368176"/>
            <a:ext cx="5828530" cy="8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145" y="769674"/>
            <a:ext cx="111768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Низкая </a:t>
            </a:r>
            <a:r>
              <a:rPr lang="ru-RU" sz="2400" dirty="0"/>
              <a:t>учебная мотивация </a:t>
            </a:r>
            <a:r>
              <a:rPr lang="ru-RU" sz="2400" dirty="0" smtClean="0"/>
              <a:t>обучающихся.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Пониженный уровень школьного благополучия.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sz="2200" u="sng" dirty="0" smtClean="0"/>
          </a:p>
          <a:p>
            <a:pPr algn="just"/>
            <a:r>
              <a:rPr lang="ru-RU" sz="2200" i="1" dirty="0" smtClean="0"/>
              <a:t>Критерии:	количество мероприятий</a:t>
            </a:r>
          </a:p>
          <a:p>
            <a:pPr algn="just"/>
            <a:r>
              <a:rPr lang="ru-RU" sz="2200" i="1" dirty="0"/>
              <a:t>	</a:t>
            </a:r>
            <a:r>
              <a:rPr lang="ru-RU" sz="2200" i="1" dirty="0" smtClean="0"/>
              <a:t>	количество участников</a:t>
            </a:r>
          </a:p>
          <a:p>
            <a:pPr algn="just"/>
            <a:r>
              <a:rPr lang="ru-RU" sz="2200" i="1" dirty="0"/>
              <a:t>	</a:t>
            </a:r>
            <a:r>
              <a:rPr lang="ru-RU" sz="2200" i="1" dirty="0" smtClean="0"/>
              <a:t>	полученные результаты</a:t>
            </a:r>
            <a:endParaRPr lang="ru-RU" sz="2200" i="1" dirty="0"/>
          </a:p>
          <a:p>
            <a:pPr algn="just"/>
            <a:endParaRPr lang="ru-RU" sz="2200" u="sng" dirty="0" smtClean="0"/>
          </a:p>
          <a:p>
            <a:pPr algn="just"/>
            <a:r>
              <a:rPr lang="ru-RU" sz="2200" u="sng" dirty="0" smtClean="0"/>
              <a:t>Проведенные мероприятия: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психологический тренинг «Мотивация к обучению» (март 2022, 86%);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тренинги по сплочению классных коллективов (март 2022, 6 классы);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работа </a:t>
            </a:r>
            <a:r>
              <a:rPr lang="ru-RU" sz="2200" dirty="0"/>
              <a:t>с одаренными детьми, олимпиадное </a:t>
            </a:r>
            <a:r>
              <a:rPr lang="ru-RU" sz="2200" dirty="0" smtClean="0"/>
              <a:t>движение (8 призеров муниципального, 1 призер регионального этапов </a:t>
            </a:r>
            <a:r>
              <a:rPr lang="ru-RU" sz="2200" dirty="0" err="1" smtClean="0"/>
              <a:t>ВсОШ</a:t>
            </a:r>
            <a:r>
              <a:rPr lang="ru-RU" sz="2200" dirty="0" smtClean="0"/>
              <a:t>);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err="1" smtClean="0"/>
              <a:t>профориентационная</a:t>
            </a:r>
            <a:r>
              <a:rPr lang="ru-RU" sz="2200" dirty="0" smtClean="0"/>
              <a:t> работа («Билет в будущее», «</a:t>
            </a:r>
            <a:r>
              <a:rPr lang="ru-RU" sz="2200" dirty="0" err="1" smtClean="0"/>
              <a:t>Профитур</a:t>
            </a:r>
            <a:r>
              <a:rPr lang="ru-RU" sz="2200" dirty="0" smtClean="0"/>
              <a:t>», «Ярмарка учебных мест и профессий», игра «КВИЗ» молодежный </a:t>
            </a:r>
            <a:r>
              <a:rPr lang="ru-RU" sz="2200" dirty="0" err="1" smtClean="0"/>
              <a:t>коворкинг</a:t>
            </a:r>
            <a:r>
              <a:rPr lang="ru-RU" sz="2200" dirty="0" smtClean="0"/>
              <a:t> </a:t>
            </a:r>
            <a:r>
              <a:rPr lang="ru-RU" sz="2200" dirty="0" err="1" smtClean="0"/>
              <a:t>г.Мурино</a:t>
            </a:r>
            <a:r>
              <a:rPr lang="ru-RU" sz="2200" dirty="0" smtClean="0"/>
              <a:t> – 1 место, встречи с представителями ВУЗов, 100% обучающихся);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/>
              <a:t>популяризация волонтерского </a:t>
            </a:r>
            <a:r>
              <a:rPr lang="ru-RU" sz="2200" dirty="0" smtClean="0"/>
              <a:t>движения (встречи, участие в мероприятиях);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186990" y="308009"/>
            <a:ext cx="313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II</a:t>
            </a:r>
            <a:r>
              <a:rPr lang="ru-RU" sz="2400" dirty="0" smtClean="0">
                <a:solidFill>
                  <a:srgbClr val="C00000"/>
                </a:solidFill>
              </a:rPr>
              <a:t>. Обучающиеся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92" y="2092663"/>
            <a:ext cx="1744667" cy="13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85" y="2092663"/>
            <a:ext cx="1744667" cy="13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78" y="2100670"/>
            <a:ext cx="1886268" cy="130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145" y="673422"/>
            <a:ext cx="111768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dirty="0" smtClean="0"/>
              <a:t>Текущие мероприятия:</a:t>
            </a:r>
          </a:p>
          <a:p>
            <a:pPr marL="808038" lvl="1" indent="-3556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информационно-практические </a:t>
            </a:r>
            <a:r>
              <a:rPr lang="ru-RU" sz="2200" dirty="0"/>
              <a:t>занятия по профилактике </a:t>
            </a:r>
            <a:r>
              <a:rPr lang="ru-RU" sz="2200" dirty="0" err="1"/>
              <a:t>буллинга</a:t>
            </a:r>
            <a:r>
              <a:rPr lang="ru-RU" sz="2200" dirty="0"/>
              <a:t>, агрессивного и </a:t>
            </a:r>
            <a:r>
              <a:rPr lang="ru-RU" sz="2200" dirty="0" err="1"/>
              <a:t>аутоагрессивного</a:t>
            </a:r>
            <a:r>
              <a:rPr lang="ru-RU" sz="2200" dirty="0"/>
              <a:t> </a:t>
            </a:r>
            <a:r>
              <a:rPr lang="ru-RU" sz="2200" dirty="0" smtClean="0"/>
              <a:t>поведения ;</a:t>
            </a:r>
          </a:p>
          <a:p>
            <a:pPr marL="808038" lvl="1" indent="-355600" algn="just">
              <a:buFont typeface="Arial" panose="020B0604020202020204" pitchFamily="34" charset="0"/>
              <a:buChar char="•"/>
            </a:pPr>
            <a:r>
              <a:rPr lang="ru-RU" sz="2200" dirty="0"/>
              <a:t>диагностика «Определение мотивов учебной </a:t>
            </a:r>
            <a:r>
              <a:rPr lang="ru-RU" sz="2200" dirty="0" smtClean="0"/>
              <a:t>деятельности»;</a:t>
            </a:r>
            <a:endParaRPr lang="ru-RU" sz="2200" dirty="0"/>
          </a:p>
          <a:p>
            <a:pPr marL="808038" lvl="1" indent="-3556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переформирование </a:t>
            </a:r>
            <a:r>
              <a:rPr lang="ru-RU" sz="2200" dirty="0" smtClean="0"/>
              <a:t> 5-8 классов </a:t>
            </a:r>
            <a:r>
              <a:rPr lang="ru-RU" sz="2200" dirty="0"/>
              <a:t>математической </a:t>
            </a:r>
            <a:r>
              <a:rPr lang="ru-RU" sz="2200" dirty="0" smtClean="0"/>
              <a:t>направленности по результатам обучения в 2021-2022 учебном году;</a:t>
            </a:r>
            <a:endParaRPr lang="ru-RU" sz="2200" dirty="0"/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реализация </a:t>
            </a:r>
            <a:r>
              <a:rPr lang="ru-RU" sz="2200" dirty="0"/>
              <a:t>проектов </a:t>
            </a:r>
            <a:r>
              <a:rPr lang="ru-RU" sz="2200" dirty="0" smtClean="0"/>
              <a:t>в урочной </a:t>
            </a:r>
            <a:r>
              <a:rPr lang="ru-RU" sz="2200" dirty="0"/>
              <a:t>и внеурочной деятельности;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индивидуальная работа </a:t>
            </a:r>
            <a:r>
              <a:rPr lang="ru-RU" sz="2200" dirty="0" smtClean="0"/>
              <a:t>с обучающимися </a:t>
            </a:r>
            <a:r>
              <a:rPr lang="ru-RU" sz="2200" dirty="0"/>
              <a:t>«группы риска</a:t>
            </a:r>
            <a:r>
              <a:rPr lang="ru-RU" sz="2200" dirty="0" smtClean="0"/>
              <a:t>» и одаренными, мотивированными </a:t>
            </a:r>
            <a:r>
              <a:rPr lang="ru-RU" sz="2200" dirty="0" smtClean="0"/>
              <a:t>детьми;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воспитательная работа, система </a:t>
            </a:r>
            <a:r>
              <a:rPr lang="ru-RU" sz="2200" dirty="0"/>
              <a:t>традиционных мероприятий и праздников;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/>
              <a:t>работа Совета профилактики, службы психолого-педагогического сопровождения;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/>
              <a:t>освещение достижений обучающихся на официальном сайте, в группе школы, на общешкольных торжественных </a:t>
            </a:r>
            <a:r>
              <a:rPr lang="ru-RU" sz="2200" dirty="0" smtClean="0"/>
              <a:t>линейках, традиционный «Парад звезд»;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/>
              <a:t>система поощрений за успехи во всех направлениях школьной жизни;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lvl="1" algn="just"/>
            <a:endParaRPr lang="ru-RU" sz="2200" dirty="0" smtClean="0"/>
          </a:p>
          <a:p>
            <a:pPr marL="0" lvl="1" algn="just"/>
            <a:r>
              <a:rPr lang="ru-RU" sz="2200" dirty="0"/>
              <a:t>		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86990" y="308009"/>
            <a:ext cx="313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II</a:t>
            </a:r>
            <a:r>
              <a:rPr lang="ru-RU" sz="2400" dirty="0" smtClean="0">
                <a:solidFill>
                  <a:srgbClr val="C00000"/>
                </a:solidFill>
              </a:rPr>
              <a:t>. Обучающиеся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" y="5654521"/>
            <a:ext cx="1325145" cy="103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7" y="5515296"/>
            <a:ext cx="1325145" cy="99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51" y="5689296"/>
            <a:ext cx="1325145" cy="99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7" y="5515296"/>
            <a:ext cx="1327882" cy="99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23" y="5753835"/>
            <a:ext cx="1405998" cy="91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04" y="5515296"/>
            <a:ext cx="1490495" cy="99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49" y="5654521"/>
            <a:ext cx="1371511" cy="10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8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145" y="943273"/>
            <a:ext cx="111768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dirty="0" smtClean="0"/>
              <a:t>Запланированные мероприятия:</a:t>
            </a:r>
          </a:p>
          <a:p>
            <a:pPr marL="808038" lvl="1" indent="-3556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повторная диагностика </a:t>
            </a:r>
            <a:r>
              <a:rPr lang="ru-RU" sz="2200" dirty="0"/>
              <a:t>«Определение мотивов учебной деятельности» </a:t>
            </a:r>
            <a:r>
              <a:rPr lang="ru-RU" sz="2200" dirty="0" smtClean="0"/>
              <a:t>(октябрь 2022);</a:t>
            </a:r>
          </a:p>
          <a:p>
            <a:pPr marL="808038" lvl="1" indent="-3556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внедрение </a:t>
            </a:r>
            <a:r>
              <a:rPr lang="ru-RU" sz="2200" dirty="0"/>
              <a:t>и реализация дополнительной общеразвивающей программы интерактивных занятий для детей, подростков и </a:t>
            </a:r>
            <a:r>
              <a:rPr lang="ru-RU" sz="2200" dirty="0"/>
              <a:t>молодёжи по вопросам ненасильственных методов решения споров и конфликтов «Курс юного переговорщика» </a:t>
            </a:r>
            <a:r>
              <a:rPr lang="ru-RU" sz="2200" dirty="0"/>
              <a:t>(сентябрь 2022</a:t>
            </a:r>
            <a:r>
              <a:rPr lang="ru-RU" sz="2200" dirty="0" smtClean="0"/>
              <a:t>);</a:t>
            </a:r>
            <a:endParaRPr lang="ru-RU" sz="2200" dirty="0"/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занятость детей «группы риска» в трудовой бригаде, летнем пришкольном лагере (июнь 2022);</a:t>
            </a:r>
          </a:p>
          <a:p>
            <a:pPr marL="808038" lvl="1" indent="-350838" algn="just">
              <a:buFont typeface="Arial" panose="020B0604020202020204" pitchFamily="34" charset="0"/>
              <a:buChar char="•"/>
            </a:pPr>
            <a:r>
              <a:rPr lang="ru-RU" sz="2200" dirty="0"/>
              <a:t>с</a:t>
            </a:r>
            <a:r>
              <a:rPr lang="ru-RU" sz="2200" dirty="0" smtClean="0"/>
              <a:t>портивные соревнования с участием обучающихся, родителей и учителей (май 2022).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86990" y="308009"/>
            <a:ext cx="313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II</a:t>
            </a:r>
            <a:r>
              <a:rPr lang="ru-RU" sz="2400" dirty="0" smtClean="0">
                <a:solidFill>
                  <a:srgbClr val="C00000"/>
                </a:solidFill>
              </a:rPr>
              <a:t>. Обучающиеся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56" y="4759701"/>
            <a:ext cx="2585119" cy="19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" y="4759701"/>
            <a:ext cx="2585118" cy="19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7" y="4759701"/>
            <a:ext cx="2585118" cy="193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67" y="1620097"/>
            <a:ext cx="111768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Работа по указанным направлениям позволит достичь следующих результатов: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endParaRPr lang="ru-RU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квалификации педагогического состава школы за счет </a:t>
            </a:r>
            <a:r>
              <a:rPr lang="ru-RU" sz="2400" dirty="0" smtClean="0"/>
              <a:t>освоения </a:t>
            </a:r>
            <a:r>
              <a:rPr lang="ru-RU" sz="2400" dirty="0"/>
              <a:t>новых подходов, методов, приемов обучения и оценивания обучающихся.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уровня функциональной грамотности </a:t>
            </a:r>
            <a:r>
              <a:rPr lang="ru-RU" sz="2400" dirty="0" smtClean="0"/>
              <a:t>обучающихся и </a:t>
            </a:r>
            <a:r>
              <a:rPr lang="ru-RU" sz="2400" dirty="0"/>
              <a:t>развитие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обучающихся.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</a:t>
            </a:r>
            <a:r>
              <a:rPr lang="ru-RU" sz="2400" dirty="0"/>
              <a:t>учебной мотивации обучающихся</a:t>
            </a:r>
            <a:r>
              <a:rPr lang="ru-RU" sz="2400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Повышение уровня школьного благополучия.</a:t>
            </a:r>
            <a:endParaRPr lang="ru-RU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Снижение </a:t>
            </a:r>
            <a:r>
              <a:rPr lang="ru-RU" sz="2400" dirty="0"/>
              <a:t>уровня детей с рисками школьной </a:t>
            </a:r>
            <a:r>
              <a:rPr lang="ru-RU" sz="2400" dirty="0" err="1"/>
              <a:t>неуспешности</a:t>
            </a:r>
            <a:r>
              <a:rPr lang="ru-RU" sz="24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Рост степени удовлетворенность родителей процессом обучения и воспитания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42687" y="5698328"/>
            <a:ext cx="826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4774" y="-468486"/>
            <a:ext cx="11864741" cy="1703671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Муниципальное общеобразовательное бюджетное учреждение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«Муринская средняя общеобразовательная школа №3»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1575416"/>
            <a:ext cx="6989814" cy="3217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33345" y="1276001"/>
            <a:ext cx="3696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Адрес:</a:t>
            </a:r>
          </a:p>
          <a:p>
            <a:r>
              <a:rPr lang="ru-RU" sz="2400" dirty="0" smtClean="0"/>
              <a:t>Ленинградская область,</a:t>
            </a:r>
          </a:p>
          <a:p>
            <a:r>
              <a:rPr lang="ru-RU" sz="2400" dirty="0" smtClean="0"/>
              <a:t>Всеволожский район,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. </a:t>
            </a:r>
            <a:r>
              <a:rPr lang="ru-RU" sz="2400" dirty="0" err="1" smtClean="0"/>
              <a:t>Мурино</a:t>
            </a:r>
            <a:r>
              <a:rPr lang="ru-RU" sz="2400" dirty="0" smtClean="0"/>
              <a:t>, ул. Новая, д.9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54774" y="5416182"/>
            <a:ext cx="1066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Начало образовательного процесса 01.09.2018 г.</a:t>
            </a:r>
          </a:p>
          <a:p>
            <a:pPr algn="ctr"/>
            <a:r>
              <a:rPr lang="ru-RU" sz="2400" dirty="0" smtClean="0"/>
              <a:t>Проектная мощность 700 обучающихся</a:t>
            </a:r>
          </a:p>
          <a:p>
            <a:pPr algn="ctr"/>
            <a:r>
              <a:rPr lang="ru-RU" sz="2400" dirty="0" smtClean="0"/>
              <a:t>На 13.04.2022 года в школе обучается 1234 ребенка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3346" y="2886477"/>
            <a:ext cx="3696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Реализуемые программы:</a:t>
            </a:r>
          </a:p>
          <a:p>
            <a:r>
              <a:rPr lang="ru-RU" sz="2400" dirty="0" smtClean="0"/>
              <a:t>ООП НОО</a:t>
            </a:r>
          </a:p>
          <a:p>
            <a:r>
              <a:rPr lang="ru-RU" sz="2400" dirty="0" smtClean="0"/>
              <a:t>ООП ООО</a:t>
            </a:r>
          </a:p>
          <a:p>
            <a:r>
              <a:rPr lang="ru-RU" sz="2400" dirty="0" smtClean="0"/>
              <a:t>ООП СОО</a:t>
            </a:r>
          </a:p>
          <a:p>
            <a:r>
              <a:rPr lang="ru-RU" sz="2400" dirty="0" smtClean="0"/>
              <a:t>АОП НОО 5.2, 7.2</a:t>
            </a:r>
          </a:p>
          <a:p>
            <a:r>
              <a:rPr lang="ru-RU" sz="2400" dirty="0" smtClean="0"/>
              <a:t>АОП ООО 7.2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91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096" y="192812"/>
            <a:ext cx="111768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Особенности функционирования:</a:t>
            </a:r>
          </a:p>
          <a:p>
            <a:endParaRPr lang="ru-RU" sz="2400" dirty="0"/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/>
              <a:t>Значительное превышение </a:t>
            </a:r>
            <a:r>
              <a:rPr lang="ru-RU" sz="2400" dirty="0"/>
              <a:t>проектной </a:t>
            </a:r>
            <a:r>
              <a:rPr lang="ru-RU" sz="2400" dirty="0" smtClean="0"/>
              <a:t>мощности.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/>
              <a:t>Высокая </a:t>
            </a:r>
            <a:r>
              <a:rPr lang="ru-RU" sz="2400" dirty="0"/>
              <a:t>динамика изменения контингента обучающихся в сторону </a:t>
            </a:r>
            <a:r>
              <a:rPr lang="ru-RU" sz="2400" dirty="0" smtClean="0"/>
              <a:t>увеличения.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/>
              <a:t>Большое количество детей мигрантов, детей-</a:t>
            </a:r>
            <a:r>
              <a:rPr lang="ru-RU" sz="2400" dirty="0" err="1" smtClean="0"/>
              <a:t>инофонов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Высокая динамика изменения педагогического коллектива.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Низкая конкурентная способность по уровню заработной платы в сравнении со школами Санкт-Петербурга.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Большая финансовая нагрузка на учителей и</a:t>
            </a:r>
            <a:r>
              <a:rPr lang="ru-RU" sz="2400" dirty="0"/>
              <a:t>,</a:t>
            </a:r>
            <a:r>
              <a:rPr lang="ru-RU" sz="2400" dirty="0" smtClean="0"/>
              <a:t> как следствие, высокая учебная нагрузка.</a:t>
            </a:r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018871" y="6172589"/>
            <a:ext cx="3173130" cy="646331"/>
            <a:chOff x="9018871" y="6172589"/>
            <a:chExt cx="3173130" cy="64633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871" y="6230715"/>
              <a:ext cx="515930" cy="5300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55757" y="6172589"/>
              <a:ext cx="283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МОБУ </a:t>
              </a:r>
            </a:p>
            <a:p>
              <a:pPr algn="ctr"/>
              <a:r>
                <a:rPr lang="ru-RU" sz="1200" dirty="0" smtClean="0"/>
                <a:t>«Муринская средняя общеобразовательная школа №3»</a:t>
              </a:r>
              <a:endParaRPr lang="ru-RU" sz="12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99" y="3933939"/>
            <a:ext cx="3565746" cy="189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1" y="4409351"/>
            <a:ext cx="3565746" cy="189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0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6174" y="362484"/>
            <a:ext cx="11176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Управленческая команда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</a:rPr>
              <a:t>МОБУ «Муринская СОШ №3»: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018871" y="6172589"/>
            <a:ext cx="3173130" cy="646331"/>
            <a:chOff x="9018871" y="6172589"/>
            <a:chExt cx="3173130" cy="64633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871" y="6230715"/>
              <a:ext cx="515930" cy="5300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55757" y="6172589"/>
              <a:ext cx="283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МОБУ </a:t>
              </a:r>
            </a:p>
            <a:p>
              <a:pPr algn="ctr"/>
              <a:r>
                <a:rPr lang="ru-RU" sz="1200" dirty="0" smtClean="0"/>
                <a:t>«Муринская средняя общеобразовательная школа №3»</a:t>
              </a:r>
              <a:endParaRPr lang="ru-RU" sz="1200" dirty="0"/>
            </a:p>
          </p:txBody>
        </p:sp>
      </p:grpSp>
      <p:pic>
        <p:nvPicPr>
          <p:cNvPr id="1026" name="Picture 2" descr="https://murino3.ru/wa-data/public/photos/84/01/184.b0301ca20825408ba458afc7b643e70b/184.3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9" y="869047"/>
            <a:ext cx="2010684" cy="3029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d image 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06" y="1112278"/>
            <a:ext cx="1986394" cy="2992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d image c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57" y="990389"/>
            <a:ext cx="1986394" cy="2992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d image 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01" y="2602869"/>
            <a:ext cx="1986393" cy="2992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d image c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4" y="2602869"/>
            <a:ext cx="1994127" cy="3004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d image c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63" y="2602869"/>
            <a:ext cx="2003741" cy="3018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8568" y="3789188"/>
            <a:ext cx="19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директор Ракитин Н.В.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283254" y="5631989"/>
            <a:ext cx="19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 по УВР Лесиков Д.Г.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25650" y="3964798"/>
            <a:ext cx="19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 по ВР </a:t>
            </a:r>
            <a:r>
              <a:rPr lang="ru-RU" dirty="0" err="1" smtClean="0"/>
              <a:t>Кулякова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818794" y="5621839"/>
            <a:ext cx="224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 по УВР </a:t>
            </a:r>
            <a:r>
              <a:rPr lang="ru-RU" dirty="0" err="1" smtClean="0"/>
              <a:t>Крестьянникова</a:t>
            </a:r>
            <a:r>
              <a:rPr lang="ru-RU" dirty="0" smtClean="0"/>
              <a:t> Е.С.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907235" y="4140291"/>
            <a:ext cx="19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 по УВР Захарова Л.И.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913963" y="5512280"/>
            <a:ext cx="19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онтр. </a:t>
            </a:r>
            <a:r>
              <a:rPr lang="ru-RU" dirty="0" err="1"/>
              <a:t>у</a:t>
            </a:r>
            <a:r>
              <a:rPr lang="ru-RU" dirty="0" err="1" smtClean="0"/>
              <a:t>правл</a:t>
            </a:r>
            <a:r>
              <a:rPr lang="ru-RU" dirty="0" smtClean="0"/>
              <a:t>. Олейник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7278" y="612855"/>
            <a:ext cx="11176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Педагогический коллектив (63 человека):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34733918"/>
              </p:ext>
            </p:extLst>
          </p:nvPr>
        </p:nvGraphicFramePr>
        <p:xfrm>
          <a:off x="10885" y="1874739"/>
          <a:ext cx="5791081" cy="370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03826411"/>
              </p:ext>
            </p:extLst>
          </p:nvPr>
        </p:nvGraphicFramePr>
        <p:xfrm>
          <a:off x="5874672" y="1790061"/>
          <a:ext cx="6177418" cy="364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6018" y="1256726"/>
            <a:ext cx="43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12973" y="1243797"/>
            <a:ext cx="43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Квалификационная категория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018871" y="6172589"/>
            <a:ext cx="3173130" cy="646331"/>
            <a:chOff x="9018871" y="6172589"/>
            <a:chExt cx="3173130" cy="64633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871" y="6230715"/>
              <a:ext cx="515930" cy="5300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55757" y="6172589"/>
              <a:ext cx="283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МОБУ </a:t>
              </a:r>
            </a:p>
            <a:p>
              <a:pPr algn="ctr"/>
              <a:r>
                <a:rPr lang="ru-RU" sz="1200" dirty="0" smtClean="0"/>
                <a:t>«Муринская средняя общеобразовательная школа №3»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57" y="239380"/>
            <a:ext cx="111768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Стартовая диагностика (второй год участия)</a:t>
            </a:r>
          </a:p>
          <a:p>
            <a:pPr algn="just"/>
            <a:r>
              <a:rPr lang="ru-RU" sz="2400" u="sng" dirty="0" smtClean="0"/>
              <a:t>Основание: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200" dirty="0" smtClean="0"/>
              <a:t>распоряжение комитета по образованию администрации МО «Всеволожский муниципальный район» Ленинградской области от 24.01.2022г. №45 «</a:t>
            </a:r>
            <a:r>
              <a:rPr lang="ru-RU" sz="2200" dirty="0"/>
              <a:t>Об организации участия общеобразовательных учреждений Всеволожского района в проекте адресной методической помощи «500+» в 2022 </a:t>
            </a:r>
            <a:r>
              <a:rPr lang="ru-RU" sz="2200" dirty="0" smtClean="0"/>
              <a:t>году»</a:t>
            </a:r>
            <a:endParaRPr lang="ru-RU" sz="22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u="sng" dirty="0" smtClean="0"/>
              <a:t>Рисковые направления, по которым достигнуты </a:t>
            </a:r>
            <a:r>
              <a:rPr lang="ru-RU" sz="2400" u="sng" dirty="0" smtClean="0"/>
              <a:t>значительные улучшения в 2021:</a:t>
            </a:r>
            <a:endParaRPr lang="ru-RU" sz="2400" u="sng" dirty="0" smtClean="0"/>
          </a:p>
          <a:p>
            <a:pPr marL="457200" indent="-457200" algn="just">
              <a:buAutoNum type="arabicPeriod"/>
            </a:pPr>
            <a:r>
              <a:rPr lang="ru-RU" sz="2200" dirty="0" smtClean="0"/>
              <a:t>Низкий уровень дисциплины в классе.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Низкий уровень вовлеченности родителей.</a:t>
            </a:r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r>
              <a:rPr lang="ru-RU" sz="2400" u="sng" dirty="0" smtClean="0"/>
              <a:t>Наиболее актуальные рисковые направления, сохранившиеся в 2022: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Недостаточная предметная и методическая компетентность педагогических работников.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Низкая учебная мотивация обучающихся.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Пониженный уровень школьного благополучия.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Высокая доля обучающихся с рисками учебной </a:t>
            </a:r>
            <a:r>
              <a:rPr lang="ru-RU" sz="2200" dirty="0" err="1" smtClean="0"/>
              <a:t>неуспешности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9018871" y="6172589"/>
            <a:ext cx="3173130" cy="646331"/>
            <a:chOff x="9018871" y="6172589"/>
            <a:chExt cx="3173130" cy="64633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871" y="6230715"/>
              <a:ext cx="515930" cy="5300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55757" y="6172589"/>
              <a:ext cx="283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МОБУ </a:t>
              </a:r>
            </a:p>
            <a:p>
              <a:pPr algn="ctr"/>
              <a:r>
                <a:rPr lang="ru-RU" sz="1200" dirty="0" smtClean="0"/>
                <a:t>«Муринская средняя общеобразовательная школа №3»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8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115" y="279610"/>
            <a:ext cx="11176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I</a:t>
            </a:r>
            <a:r>
              <a:rPr lang="ru-RU" sz="2800" u="sng" dirty="0" smtClean="0">
                <a:solidFill>
                  <a:srgbClr val="C00000"/>
                </a:solidFill>
              </a:rPr>
              <a:t>. </a:t>
            </a:r>
            <a:r>
              <a:rPr lang="ru-RU" sz="2800" u="sng" dirty="0" smtClean="0">
                <a:solidFill>
                  <a:srgbClr val="C00000"/>
                </a:solidFill>
              </a:rPr>
              <a:t>Педагогические работники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1. </a:t>
            </a:r>
            <a:r>
              <a:rPr lang="ru-RU" sz="2400" dirty="0" smtClean="0"/>
              <a:t>Недостаточная </a:t>
            </a:r>
            <a:r>
              <a:rPr lang="ru-RU" sz="2400" dirty="0" smtClean="0"/>
              <a:t>предметная и методическая компетентность педагогических </a:t>
            </a:r>
            <a:r>
              <a:rPr lang="ru-RU" sz="2400" dirty="0" smtClean="0"/>
              <a:t>работников.</a:t>
            </a:r>
          </a:p>
          <a:p>
            <a:pPr algn="just"/>
            <a:endParaRPr lang="ru-RU" sz="2200" u="sng" dirty="0" smtClean="0"/>
          </a:p>
          <a:p>
            <a:pPr algn="just"/>
            <a:r>
              <a:rPr lang="ru-RU" sz="2200" u="sng" dirty="0" smtClean="0"/>
              <a:t>Проведенные мероприятия: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200" dirty="0"/>
              <a:t>п</a:t>
            </a:r>
            <a:r>
              <a:rPr lang="ru-RU" sz="2200" dirty="0" smtClean="0"/>
              <a:t>едагогический совет «Введение обновленных ФГОС. Формирование функциональной грамотности обучающихся» (29.03.2022г.)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200" dirty="0"/>
              <a:t>п</a:t>
            </a:r>
            <a:r>
              <a:rPr lang="ru-RU" sz="2200" dirty="0" smtClean="0"/>
              <a:t>сихологический тренинг на сплочение педагогического коллектива и формирование устойчивых профессиональных связей (30.03.2022г.)</a:t>
            </a:r>
          </a:p>
          <a:p>
            <a:pPr marL="0" lvl="1" algn="just"/>
            <a:r>
              <a:rPr lang="ru-RU" sz="2200" dirty="0" smtClean="0"/>
              <a:t>Критерий:	количество педагогических работников, принявших участие</a:t>
            </a:r>
          </a:p>
          <a:p>
            <a:pPr marL="0" lvl="1" algn="just"/>
            <a:r>
              <a:rPr lang="ru-RU" sz="2200" dirty="0" smtClean="0"/>
              <a:t>Показатель:	63 (100%)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19" y="4591084"/>
            <a:ext cx="2893996" cy="217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4623570"/>
            <a:ext cx="2807368" cy="210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55" y="4623570"/>
            <a:ext cx="2893996" cy="217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115" y="279610"/>
            <a:ext cx="111768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I. </a:t>
            </a:r>
            <a:r>
              <a:rPr lang="ru-RU" sz="2800" u="sng" dirty="0" smtClean="0">
                <a:solidFill>
                  <a:srgbClr val="C00000"/>
                </a:solidFill>
              </a:rPr>
              <a:t>П</a:t>
            </a:r>
            <a:r>
              <a:rPr lang="ru-RU" sz="2800" u="sng" dirty="0" smtClean="0">
                <a:solidFill>
                  <a:srgbClr val="C00000"/>
                </a:solidFill>
              </a:rPr>
              <a:t>едагогические работники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200" u="sng" dirty="0" smtClean="0"/>
              <a:t>Текущие мероприятия: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реализация </a:t>
            </a:r>
            <a:r>
              <a:rPr lang="ru-RU" sz="2200" dirty="0" err="1"/>
              <a:t>внутришкольного</a:t>
            </a:r>
            <a:r>
              <a:rPr lang="ru-RU" sz="2200" dirty="0"/>
              <a:t> курса повышения </a:t>
            </a:r>
            <a:r>
              <a:rPr lang="ru-RU" sz="2200" dirty="0" smtClean="0"/>
              <a:t>квалификации по тематике «Использование открытого банка заданий РЭШ для формирования функциональной грамотности обучающихся» (апрель 2022);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200" dirty="0"/>
              <a:t>с</a:t>
            </a:r>
            <a:r>
              <a:rPr lang="ru-RU" sz="2200" dirty="0" smtClean="0"/>
              <a:t>ерия открытых уроков в рамках декады педагогического мастерства (13.04.2022 – 22.04.2022);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200" dirty="0"/>
              <a:t>пополнение методической копилки видео уроков по результатам декады педагогического мастерства (апрель 2022);</a:t>
            </a:r>
          </a:p>
          <a:p>
            <a:pPr marL="0" lvl="1" algn="just"/>
            <a:endParaRPr lang="ru-RU" sz="2200" dirty="0" smtClean="0"/>
          </a:p>
          <a:p>
            <a:pPr marL="0" lvl="1" algn="just"/>
            <a:r>
              <a:rPr lang="ru-RU" sz="2200" dirty="0" smtClean="0"/>
              <a:t>Критерий</a:t>
            </a:r>
            <a:r>
              <a:rPr lang="ru-RU" sz="2200" dirty="0"/>
              <a:t>:	 </a:t>
            </a:r>
            <a:r>
              <a:rPr lang="ru-RU" sz="2200" dirty="0" smtClean="0"/>
              <a:t>количество</a:t>
            </a:r>
            <a:r>
              <a:rPr lang="en-US" sz="2200" dirty="0" smtClean="0"/>
              <a:t> </a:t>
            </a:r>
            <a:r>
              <a:rPr lang="ru-RU" sz="2200" dirty="0" smtClean="0"/>
              <a:t>участников</a:t>
            </a:r>
            <a:endParaRPr lang="ru-RU" sz="2200" dirty="0"/>
          </a:p>
          <a:p>
            <a:pPr marL="0" lvl="1" algn="just"/>
            <a:r>
              <a:rPr lang="ru-RU" sz="2200" dirty="0"/>
              <a:t>Показатель:	63 (100</a:t>
            </a:r>
            <a:r>
              <a:rPr lang="ru-RU" sz="2200" dirty="0" smtClean="0"/>
              <a:t>%)</a:t>
            </a:r>
          </a:p>
          <a:p>
            <a:pPr marL="0" lvl="1" algn="just"/>
            <a:r>
              <a:rPr lang="ru-RU" sz="2200" dirty="0"/>
              <a:t>Критерий:	 количество </a:t>
            </a:r>
            <a:r>
              <a:rPr lang="ru-RU" sz="2200" dirty="0" smtClean="0"/>
              <a:t>открытых уроков</a:t>
            </a:r>
            <a:endParaRPr lang="ru-RU" sz="2200" dirty="0"/>
          </a:p>
          <a:p>
            <a:pPr marL="0" lvl="1" algn="just"/>
            <a:r>
              <a:rPr lang="ru-RU" sz="2200" dirty="0"/>
              <a:t>Показатель:	</a:t>
            </a:r>
            <a:r>
              <a:rPr lang="ru-RU" sz="2200" dirty="0" smtClean="0"/>
              <a:t>13</a:t>
            </a:r>
            <a:endParaRPr lang="ru-RU" sz="2200" dirty="0"/>
          </a:p>
          <a:p>
            <a:pPr marL="0" lvl="1" algn="just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84" y="4070602"/>
            <a:ext cx="2445584" cy="13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80" y="4959413"/>
            <a:ext cx="2387442" cy="13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115" y="279610"/>
            <a:ext cx="111768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I. </a:t>
            </a:r>
            <a:r>
              <a:rPr lang="ru-RU" sz="2800" u="sng" dirty="0" smtClean="0">
                <a:solidFill>
                  <a:srgbClr val="C00000"/>
                </a:solidFill>
              </a:rPr>
              <a:t>П</a:t>
            </a:r>
            <a:r>
              <a:rPr lang="ru-RU" sz="2800" u="sng" dirty="0" smtClean="0">
                <a:solidFill>
                  <a:srgbClr val="C00000"/>
                </a:solidFill>
              </a:rPr>
              <a:t>едагогические работники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200" u="sng" dirty="0" smtClean="0"/>
              <a:t>Запланированные мероприятия: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прохождение </a:t>
            </a:r>
            <a:r>
              <a:rPr lang="ru-RU" sz="2200" dirty="0" smtClean="0"/>
              <a:t>учителями 1, 5 классов КПК </a:t>
            </a:r>
            <a:r>
              <a:rPr lang="ru-RU" sz="2200" dirty="0"/>
              <a:t>по тематике «Введение обновленных </a:t>
            </a:r>
            <a:r>
              <a:rPr lang="ru-RU" sz="2200" dirty="0" smtClean="0"/>
              <a:t>ФГОС НОО и ООО </a:t>
            </a:r>
            <a:r>
              <a:rPr lang="ru-RU" sz="2200" dirty="0"/>
              <a:t>с 01.09.2022» </a:t>
            </a:r>
            <a:r>
              <a:rPr lang="ru-RU" sz="2200" dirty="0" smtClean="0"/>
              <a:t>(май-август 2022);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200" dirty="0" err="1"/>
              <a:t>в</a:t>
            </a:r>
            <a:r>
              <a:rPr lang="ru-RU" sz="2200" dirty="0" err="1" smtClean="0"/>
              <a:t>нутришкольный</a:t>
            </a:r>
            <a:r>
              <a:rPr lang="ru-RU" sz="2200" dirty="0" smtClean="0"/>
              <a:t> курс повышения квалификации по тематике «Обновленные ФГОС НОО и ООО» (октябрь-ноябрь 2022);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психологический тренинг на построение эффективного командного взаимодействия (октябрь-ноябрь 2022);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проведение предметных недель, открытые уроки (по плану работы ШМО);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мероприятия системы наставничества (по плану работы методической службы).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0" lvl="1" algn="just"/>
            <a:r>
              <a:rPr lang="ru-RU" sz="2200" dirty="0" smtClean="0"/>
              <a:t>Критерии:	количество </a:t>
            </a:r>
            <a:r>
              <a:rPr lang="ru-RU" sz="2200" dirty="0"/>
              <a:t>педагогических работников, принявших </a:t>
            </a:r>
            <a:r>
              <a:rPr lang="ru-RU" sz="2200" dirty="0" smtClean="0"/>
              <a:t>участие;</a:t>
            </a:r>
          </a:p>
          <a:p>
            <a:pPr marL="0" lvl="1" algn="just"/>
            <a:r>
              <a:rPr lang="ru-RU" sz="2200" dirty="0"/>
              <a:t>	</a:t>
            </a:r>
            <a:r>
              <a:rPr lang="ru-RU" sz="2200" dirty="0" smtClean="0"/>
              <a:t>	количество открытых уроков;</a:t>
            </a:r>
          </a:p>
          <a:p>
            <a:pPr marL="0" lvl="1" algn="just"/>
            <a:r>
              <a:rPr lang="ru-RU" sz="2200" dirty="0"/>
              <a:t>	</a:t>
            </a:r>
            <a:r>
              <a:rPr lang="ru-RU" sz="2200" dirty="0" smtClean="0"/>
              <a:t>	количество учителей, посетивших открытые уроки.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180" y="4851407"/>
            <a:ext cx="2530739" cy="179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1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871</Words>
  <Application>Microsoft Office PowerPoint</Application>
  <PresentationFormat>Широкоэкранный</PresentationFormat>
  <Paragraphs>144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Муниципальное общеобразовательное бюджетное учреждение  «Муринская средняя общеобразовательная школа №3»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общеобразовательное бюджетное учреждение  «Муринская средняя общеобразовательная школа №3»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«Муринская СОШ №3»           Педагогический совет 2020-2021 учебный год</dc:title>
  <dc:creator>НВ</dc:creator>
  <cp:lastModifiedBy>НВ</cp:lastModifiedBy>
  <cp:revision>180</cp:revision>
  <cp:lastPrinted>2021-05-26T12:15:49Z</cp:lastPrinted>
  <dcterms:created xsi:type="dcterms:W3CDTF">2020-08-27T21:36:53Z</dcterms:created>
  <dcterms:modified xsi:type="dcterms:W3CDTF">2022-04-14T15:41:20Z</dcterms:modified>
</cp:coreProperties>
</file>