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80" r:id="rId3"/>
    <p:sldId id="279" r:id="rId4"/>
    <p:sldId id="281" r:id="rId5"/>
    <p:sldId id="493" r:id="rId6"/>
    <p:sldId id="256" r:id="rId7"/>
    <p:sldId id="489" r:id="rId8"/>
    <p:sldId id="282" r:id="rId9"/>
    <p:sldId id="490" r:id="rId10"/>
    <p:sldId id="491" r:id="rId11"/>
    <p:sldId id="492" r:id="rId12"/>
    <p:sldId id="28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A7"/>
    <a:srgbClr val="009ED6"/>
    <a:srgbClr val="E9710D"/>
    <a:srgbClr val="FD8D11"/>
    <a:srgbClr val="FBB013"/>
    <a:srgbClr val="FFFFFF"/>
    <a:srgbClr val="D79003"/>
    <a:srgbClr val="56A705"/>
    <a:srgbClr val="65C306"/>
    <a:srgbClr val="E9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573" autoAdjust="0"/>
  </p:normalViewPr>
  <p:slideViewPr>
    <p:cSldViewPr>
      <p:cViewPr varScale="1">
        <p:scale>
          <a:sx n="114" d="100"/>
          <a:sy n="114" d="100"/>
        </p:scale>
        <p:origin x="150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C51700AC-7E73-45C5-BAC7-0D5F9E1B86F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CEF050F-C3E1-454F-A7C2-963021FC410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65C367E-A2F3-43A4-AC98-47CF9CBB3A5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BE134220-018F-43B3-B1CB-3883843F54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7AA15A1C-371E-4FA6-810F-F42CB976F4F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27BE02E9-D1BA-4285-9684-E024F11035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EAA37C-9B45-4870-B508-C4A049C86A79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38E8879C-8C97-4B76-9798-0C896AF3DA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45C36CF-C413-40E8-88A3-09B8D407F01F}" type="slidenum">
              <a:rPr lang="en-US" altLang="ru-RU" sz="1200"/>
              <a:pPr eaLnBrk="1" hangingPunct="1"/>
              <a:t>1</a:t>
            </a:fld>
            <a:endParaRPr lang="en-US" altLang="ru-RU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8A9CD0F-A62B-4304-92E0-DDB19D05B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6056DA8B-41C1-4B17-A201-13C55B442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9CB0C8C-AC0C-4872-8307-3D20C06CF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E34866-8AE5-4561-8061-CCA8E8B8A045}" type="slidenum">
              <a:rPr lang="en-US" altLang="ru-RU" sz="1200"/>
              <a:pPr eaLnBrk="1" hangingPunct="1"/>
              <a:t>3</a:t>
            </a:fld>
            <a:endParaRPr lang="en-US" altLang="ru-RU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ADBEB3C-CDE9-4589-8982-1943C555B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AD960F7-367D-42B1-8127-1456B5691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9CB0C8C-AC0C-4872-8307-3D20C06CF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E34866-8AE5-4561-8061-CCA8E8B8A045}" type="slidenum">
              <a:rPr lang="en-US" altLang="ru-RU" sz="1200"/>
              <a:pPr eaLnBrk="1" hangingPunct="1"/>
              <a:t>4</a:t>
            </a:fld>
            <a:endParaRPr lang="en-US" altLang="ru-RU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ADBEB3C-CDE9-4589-8982-1943C555B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AD960F7-367D-42B1-8127-1456B5691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29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9CB0C8C-AC0C-4872-8307-3D20C06CF8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E34866-8AE5-4561-8061-CCA8E8B8A045}" type="slidenum">
              <a:rPr lang="en-US" altLang="ru-RU" sz="1200"/>
              <a:pPr eaLnBrk="1" hangingPunct="1"/>
              <a:t>5</a:t>
            </a:fld>
            <a:endParaRPr lang="en-US" altLang="ru-RU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ADBEB3C-CDE9-4589-8982-1943C555B7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AD960F7-367D-42B1-8127-1456B5691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3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2EE7A-CAE5-4057-A991-7CA0B03DB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A0CF18-F3FB-456E-BCFF-07550DB81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2144A7-DFB0-4774-8F6C-D1F76EB1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E58E3C-780F-48AE-81C5-3CEC3C853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04E04D-5A0E-4F6F-841F-9F9A531B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6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225EE-6F4B-4548-99AF-7484A83E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6AD913-6A43-460A-BF78-7901AE8D1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6AC0F8-1216-4457-99AF-2CB1E183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A2B3A-E3CF-40C0-ABE9-A353311C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47EBA1-61F3-4667-AEAD-6CAA32DBD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99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AFC370A-6AE1-431F-9C6E-A1D2DB59E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D61E10-C8A7-46DA-B14F-55CF612F5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E1CE1-A756-4CB0-9E41-3C03E05B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8E531D-733A-4E93-81DF-F933F825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329E9-E269-4766-9A88-DD476B633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69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760DA-AB31-432C-910D-375ACC99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45F35E-2F67-4114-8062-2300C9321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AB3091-260B-4E34-A823-4C3AAB20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764869-12BF-4994-81A1-BC2893E2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7CFC8-1BCD-401C-9445-61F5754C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70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7CE2F-822C-4562-8FBF-8C6AF760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81B3E1-E215-4CFE-AB38-A2296444A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F4B84-A1F7-44F8-AEA5-064C5BE8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B0CA60-3846-40F0-8F06-F9178B6B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6E7EDA-6714-4D40-8222-97F8AFB3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51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994B1-CE07-4ECD-B108-D6B9A5FD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0C5D3-5552-496E-AF0D-5EB616FE2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2501DA-41E3-4025-9E90-5BE97B2F8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EDE82C-078C-438F-A93A-C5CF65193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587F94-1373-4884-BF38-CE2283E0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76219D-6C21-4362-BDC7-F685A002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3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05589-227F-4837-9D22-3ECC9E92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039EBA-F25C-4AC3-A232-2B8E295AC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53D840-6755-455E-B4D4-16CAF1C83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2F6CC3-AE01-43E5-A84B-81ECCEF91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AFA1B3-B415-4046-9A47-744527F7F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8F1ACA-9563-40DA-ACE0-C407802C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CD02B-8D6F-4C4B-88E3-A0A9E911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086FD9-1DEA-4B08-99C4-057FDE41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89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A29C1-7A59-4406-9628-5372496C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3AFC822-4A0F-4D02-B8CE-A111BB0E4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B3BF099-BB42-45FC-ADD9-C05EEBA1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2DB60A-57C7-44DA-8811-08F57DFA4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56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D142E1-A9CD-4C98-BDEB-D18B4612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13F8BB-7BB7-40D4-9AC3-55DAA5D67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915B39-C1BE-42A1-9660-8CEA20DD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2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13F92B-0D46-43D2-A136-0AA158B2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85514-824A-4A68-B203-57993BBB2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AB68CC-6250-4D6E-9D94-DF0962589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626734-2BAC-401F-A77D-A605215B2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F230B7-8B2E-4B76-80DA-AFA0A90B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DE82D6-0782-493B-B4EB-7A8BA1A8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6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82A7A-44F1-4BC2-B866-A2E79D7A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2331A2-58FB-4A51-B5E8-F070475D1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63E07C-E158-4B8D-87EF-AEFE78F41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5F30F0-40CA-4DA4-AACD-C24170DB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5AC429-6F4C-48AA-A17B-777615A3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EDB4BE-5EF0-403C-B47E-A264427C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87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F2BBC-FAC7-4FC1-8C90-2FA982585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157E0-B76C-4BA6-9593-E93A811CF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07348-4735-433C-99A8-6279023CA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D7A0-4ED1-4F1E-B35E-508D904D911C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66C2B4-7C55-4322-BE79-D114D41A5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6FAD5C-4550-45FE-8515-C7376C126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B9DC7-E4CD-4AA0-A524-99A3292A5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41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fc47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41D3CB-5858-44A5-AF34-394FC4918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9144396" cy="685829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4BFD9F-26BB-4C70-A3ED-57A5CAC56933}"/>
              </a:ext>
            </a:extLst>
          </p:cNvPr>
          <p:cNvSpPr txBox="1"/>
          <p:nvPr/>
        </p:nvSpPr>
        <p:spPr>
          <a:xfrm>
            <a:off x="2112194" y="99990"/>
            <a:ext cx="4919611" cy="523220"/>
          </a:xfrm>
          <a:prstGeom prst="rect">
            <a:avLst/>
          </a:prstGeom>
          <a:noFill/>
          <a:effectLst>
            <a:glow rad="17272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n w="6350">
                  <a:solidFill>
                    <a:srgbClr val="0070C0">
                      <a:alpha val="40000"/>
                    </a:srgbClr>
                  </a:solidFill>
                </a:ln>
                <a:solidFill>
                  <a:srgbClr val="0A5498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Комитет общего и профессионального образования </a:t>
            </a:r>
            <a:br>
              <a:rPr lang="ru-RU" altLang="ru-RU" sz="1400" b="1" dirty="0">
                <a:ln w="6350">
                  <a:solidFill>
                    <a:srgbClr val="0070C0">
                      <a:alpha val="40000"/>
                    </a:srgbClr>
                  </a:solidFill>
                </a:ln>
                <a:solidFill>
                  <a:srgbClr val="0A5498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n w="6350">
                  <a:solidFill>
                    <a:srgbClr val="0070C0">
                      <a:alpha val="40000"/>
                    </a:srgbClr>
                  </a:solidFill>
                </a:ln>
                <a:solidFill>
                  <a:srgbClr val="0A5498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Ленинградской области</a:t>
            </a:r>
            <a:endParaRPr lang="ru-RU" sz="1400" dirty="0">
              <a:ln w="6350">
                <a:solidFill>
                  <a:srgbClr val="0070C0">
                    <a:alpha val="40000"/>
                  </a:srgbClr>
                </a:solidFill>
              </a:ln>
              <a:solidFill>
                <a:srgbClr val="0A5498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34DAD1-CEEE-4B8A-99E1-3DB8624E7F38}"/>
              </a:ext>
            </a:extLst>
          </p:cNvPr>
          <p:cNvSpPr txBox="1"/>
          <p:nvPr/>
        </p:nvSpPr>
        <p:spPr>
          <a:xfrm>
            <a:off x="1023121" y="949063"/>
            <a:ext cx="7097755" cy="2339102"/>
          </a:xfrm>
          <a:prstGeom prst="rect">
            <a:avLst/>
          </a:prstGeom>
          <a:noFill/>
          <a:effectLst>
            <a:glow rad="1905000">
              <a:schemeClr val="accent1"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0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 ПОЛУЧЕНИЯ  </a:t>
            </a:r>
            <a:r>
              <a:rPr lang="ru-RU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 ТЕРРИТОРИИ</a:t>
            </a:r>
            <a:br>
              <a:rPr lang="ru-RU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ОБЛАСТИ ПОЛНОЙ (ЧАСТИЧНОЙ) КОМПЕНСАЦИИ  СТОИМОСТИ  ПУТЕВОК РАБОТАЮЩИМ  </a:t>
            </a:r>
            <a:r>
              <a:rPr lang="ru-RU" dirty="0">
                <a:ln w="9525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</a:t>
            </a:r>
            <a:r>
              <a:rPr lang="ru-RU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В  ОРГАНИЗАЦИИ ОТДЫХА  ДЕТЕЙ  И  ИХ  ОЗДОРОВЛЕНИЯ  СЕЗОННОГО ДЕЙСТВИЯ  И  КРУГЛОГОДИЧНОГО  ДЕЙСТВИЯ, САНАТОРНО-ОЗДОРОВИТЕЛЬНЫЕ  ЛАГЕРЯ КРУГЛОГОДИЧНОГО  ДЕЙСТВИЯ  И  САНАТОРИИ  ДЛЯ ДЕТЕЙ </a:t>
            </a:r>
            <a:r>
              <a:rPr lang="ru-RU" altLang="ru-RU" b="0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b="0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rgbClr val="0A5498"/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rgbClr val="0A5498"/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2000" b="1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rgbClr val="0A5498"/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000" b="0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rgbClr val="0A5498"/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0" dirty="0">
                <a:ln w="6350">
                  <a:solidFill>
                    <a:schemeClr val="bg2">
                      <a:lumMod val="50000"/>
                      <a:alpha val="31000"/>
                    </a:schemeClr>
                  </a:solidFill>
                </a:ln>
                <a:solidFill>
                  <a:schemeClr val="accent5">
                    <a:lumMod val="10000"/>
                  </a:schemeClr>
                </a:solidFill>
                <a:effectLst>
                  <a:glow rad="12700">
                    <a:schemeClr val="accent1">
                      <a:alpha val="1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altLang="ru-RU" dirty="0">
              <a:ln w="6350">
                <a:solidFill>
                  <a:schemeClr val="bg2">
                    <a:lumMod val="50000"/>
                    <a:alpha val="31000"/>
                  </a:schemeClr>
                </a:solidFill>
              </a:ln>
              <a:solidFill>
                <a:schemeClr val="accent5">
                  <a:lumMod val="10000"/>
                </a:schemeClr>
              </a:solidFill>
              <a:effectLst>
                <a:glow rad="12700">
                  <a:schemeClr val="accent1">
                    <a:alpha val="1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55548-9235-4212-8353-9A96D4B6BB33}"/>
              </a:ext>
            </a:extLst>
          </p:cNvPr>
          <p:cNvSpPr txBox="1"/>
          <p:nvPr/>
        </p:nvSpPr>
        <p:spPr>
          <a:xfrm>
            <a:off x="3674392" y="3321630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F06433-9F78-F937-EEC5-179630E1B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95" y="3789040"/>
            <a:ext cx="3833010" cy="2804662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ADFB04-750E-EB01-B735-40FDF6249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127628"/>
            <a:ext cx="2101610" cy="2219793"/>
          </a:xfrm>
          <a:prstGeom prst="ellipse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D4FA3DD-FA51-1BAA-6494-1A5134388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858" y="3127628"/>
            <a:ext cx="2101610" cy="2192668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AB541-A444-4C10-82DF-DF4DBAD22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4331" cy="6873248"/>
          </a:xfrm>
          <a:prstGeom prst="rect">
            <a:avLst/>
          </a:prstGeom>
        </p:spPr>
      </p:pic>
      <p:sp>
        <p:nvSpPr>
          <p:cNvPr id="31" name="Rectangle 44">
            <a:extLst>
              <a:ext uri="{FF2B5EF4-FFF2-40B4-BE49-F238E27FC236}">
                <a16:creationId xmlns:a16="http://schemas.microsoft.com/office/drawing/2014/main" id="{518718DE-0B42-479D-A60B-A2B1633E84A3}"/>
              </a:ext>
            </a:extLst>
          </p:cNvPr>
          <p:cNvSpPr txBox="1">
            <a:spLocks noChangeArrowheads="1"/>
          </p:cNvSpPr>
          <p:nvPr/>
        </p:nvSpPr>
        <p:spPr>
          <a:xfrm>
            <a:off x="1767733" y="1878269"/>
            <a:ext cx="7052739" cy="79292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рождении ребенка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паспорт гражданина РФ (для детей, достигших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 лет).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B9EEDDF9-70E8-499F-B291-429E46858448}"/>
              </a:ext>
            </a:extLst>
          </p:cNvPr>
          <p:cNvSpPr txBox="1">
            <a:spLocks noChangeArrowheads="1"/>
          </p:cNvSpPr>
          <p:nvPr/>
        </p:nvSpPr>
        <p:spPr>
          <a:xfrm>
            <a:off x="1788034" y="2543242"/>
            <a:ext cx="7052739" cy="715315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родителя (законного представителя) гражданина РФ.</a:t>
            </a:r>
          </a:p>
        </p:txBody>
      </p:sp>
      <p:sp>
        <p:nvSpPr>
          <p:cNvPr id="13" name="Rectangle 44">
            <a:extLst>
              <a:ext uri="{FF2B5EF4-FFF2-40B4-BE49-F238E27FC236}">
                <a16:creationId xmlns:a16="http://schemas.microsoft.com/office/drawing/2014/main" id="{FE9F014B-3ADD-48B6-BC4E-404D25C848EC}"/>
              </a:ext>
            </a:extLst>
          </p:cNvPr>
          <p:cNvSpPr txBox="1">
            <a:spLocks noChangeArrowheads="1"/>
          </p:cNvSpPr>
          <p:nvPr/>
        </p:nvSpPr>
        <p:spPr>
          <a:xfrm>
            <a:off x="1840874" y="4601694"/>
            <a:ext cx="7043007" cy="12961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с места работы заявителя, указанного  в обратном (отрывном) талоне к путевке,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полученная после окончания отдыха ребенка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подтверждающая факт трудоустройства в период отдыха ребенка и на момент обращения за предоставлением компенсации,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оригинале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44">
            <a:extLst>
              <a:ext uri="{FF2B5EF4-FFF2-40B4-BE49-F238E27FC236}">
                <a16:creationId xmlns:a16="http://schemas.microsoft.com/office/drawing/2014/main" id="{B7E4B8C1-32A7-4137-BABF-39ED17FDA84A}"/>
              </a:ext>
            </a:extLst>
          </p:cNvPr>
          <p:cNvSpPr txBox="1">
            <a:spLocks noChangeArrowheads="1"/>
          </p:cNvSpPr>
          <p:nvPr/>
        </p:nvSpPr>
        <p:spPr>
          <a:xfrm>
            <a:off x="1826934" y="3209511"/>
            <a:ext cx="7052738" cy="12961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изменение фамилии заявителя (свидетельство о браке, свидетельство о расторжении брака или иная справка) (в случае если фамилия родителя, указанная в свидетельстве о рождении ребенка,  либо самого ребенка, впоследствии изменилась).</a:t>
            </a:r>
          </a:p>
        </p:txBody>
      </p:sp>
      <p:sp>
        <p:nvSpPr>
          <p:cNvPr id="17" name="Rectangle 44">
            <a:extLst>
              <a:ext uri="{FF2B5EF4-FFF2-40B4-BE49-F238E27FC236}">
                <a16:creationId xmlns:a16="http://schemas.microsoft.com/office/drawing/2014/main" id="{9CF66EE3-5E2F-4809-AAED-C5F850DADCFD}"/>
              </a:ext>
            </a:extLst>
          </p:cNvPr>
          <p:cNvSpPr txBox="1">
            <a:spLocks noChangeArrowheads="1"/>
          </p:cNvSpPr>
          <p:nvPr/>
        </p:nvSpPr>
        <p:spPr>
          <a:xfrm>
            <a:off x="1777465" y="666269"/>
            <a:ext cx="7052739" cy="12961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Платежный документ, подтверждающий оплату путевки заявителем либо услуг по организации отдыха и оздоровления детей (кассовый чек или квитанция к приходному ордеру). </a:t>
            </a:r>
          </a:p>
          <a:p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Копия принимается при предъявлении оригинала.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827A48-FCB5-4D67-AA2D-A8A52FF45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3" y="0"/>
            <a:ext cx="183595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A7E113-8C11-4939-BFBF-A6F8ABED9C63}"/>
              </a:ext>
            </a:extLst>
          </p:cNvPr>
          <p:cNvSpPr txBox="1"/>
          <p:nvPr/>
        </p:nvSpPr>
        <p:spPr>
          <a:xfrm>
            <a:off x="7460220" y="6381328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86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4">
            <a:extLst>
              <a:ext uri="{FF2B5EF4-FFF2-40B4-BE49-F238E27FC236}">
                <a16:creationId xmlns:a16="http://schemas.microsoft.com/office/drawing/2014/main" id="{518718DE-0B42-479D-A60B-A2B1633E84A3}"/>
              </a:ext>
            </a:extLst>
          </p:cNvPr>
          <p:cNvSpPr txBox="1">
            <a:spLocks noChangeArrowheads="1"/>
          </p:cNvSpPr>
          <p:nvPr/>
        </p:nvSpPr>
        <p:spPr>
          <a:xfrm>
            <a:off x="1832337" y="4221088"/>
            <a:ext cx="5314500" cy="108012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законный представитель является 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опекуном или приемным родителем, представляется 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копия акта органа опеки и попечительства 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назначении опекуна или попечителя, 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договора о приемной семье </a:t>
            </a:r>
          </a:p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(для приемных родителей).</a:t>
            </a:r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F43BB865-E01C-4560-877A-A16CDFC87AF1}"/>
              </a:ext>
            </a:extLst>
          </p:cNvPr>
          <p:cNvSpPr txBox="1">
            <a:spLocks noChangeArrowheads="1"/>
          </p:cNvSpPr>
          <p:nvPr/>
        </p:nvSpPr>
        <p:spPr>
          <a:xfrm>
            <a:off x="1841427" y="3044921"/>
            <a:ext cx="7222505" cy="964465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наличие у заявителя банковского счета, с указанием реквизитов этого счета.</a:t>
            </a:r>
          </a:p>
        </p:txBody>
      </p:sp>
      <p:sp>
        <p:nvSpPr>
          <p:cNvPr id="10" name="Rectangle 44">
            <a:extLst>
              <a:ext uri="{FF2B5EF4-FFF2-40B4-BE49-F238E27FC236}">
                <a16:creationId xmlns:a16="http://schemas.microsoft.com/office/drawing/2014/main" id="{183BA133-5A90-4B3F-A497-1565C6F8B221}"/>
              </a:ext>
            </a:extLst>
          </p:cNvPr>
          <p:cNvSpPr txBox="1">
            <a:spLocks noChangeArrowheads="1"/>
          </p:cNvSpPr>
          <p:nvPr/>
        </p:nvSpPr>
        <p:spPr>
          <a:xfrm>
            <a:off x="1841427" y="1691747"/>
            <a:ext cx="7222505" cy="12961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проживание ребенка на территории Ленинградской области, </a:t>
            </a:r>
            <a:r>
              <a:rPr lang="ru-RU" sz="1800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на период пребывания ребенка в лагере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(справка Ф-9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полученная после окончания отдыха ребенка в оригинале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или Ф-3/Ф-8 копия с предъявлением оригинала, или копия страницы паспорта с местом регистрации (для детей в возрасте от 14 лет).</a:t>
            </a:r>
          </a:p>
        </p:txBody>
      </p:sp>
      <p:sp>
        <p:nvSpPr>
          <p:cNvPr id="11" name="Rectangle 44">
            <a:extLst>
              <a:ext uri="{FF2B5EF4-FFF2-40B4-BE49-F238E27FC236}">
                <a16:creationId xmlns:a16="http://schemas.microsoft.com/office/drawing/2014/main" id="{9DF2F00B-9D7F-4DCD-9325-159ED90E57EC}"/>
              </a:ext>
            </a:extLst>
          </p:cNvPr>
          <p:cNvSpPr txBox="1">
            <a:spLocks noChangeArrowheads="1"/>
          </p:cNvSpPr>
          <p:nvPr/>
        </p:nvSpPr>
        <p:spPr>
          <a:xfrm>
            <a:off x="1838636" y="238728"/>
            <a:ext cx="7228088" cy="129614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если родитель (законный представитель) является индивидуальным предпринимателем, представляется выписка из Единого государственного реестра индивидуальных предпринимателей (ЕГРИП) за текущий год.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0AC3AB-ED9D-406E-AEB9-4C0BA817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3" y="0"/>
            <a:ext cx="183595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5EC66-1F54-4CC7-9FF8-3B7FB29FE1E0}"/>
              </a:ext>
            </a:extLst>
          </p:cNvPr>
          <p:cNvSpPr txBox="1"/>
          <p:nvPr/>
        </p:nvSpPr>
        <p:spPr>
          <a:xfrm>
            <a:off x="7263805" y="6376851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3F30C-4654-2D8F-B31F-15CD4D74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99" y="3640727"/>
            <a:ext cx="1862788" cy="2299683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8A11C2-D03C-0F87-1189-21C698450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11971"/>
            <a:ext cx="1600927" cy="16264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931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DD28-5451-486D-BEAC-953DCFBF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203E6-DBAA-4CF7-910B-A61D9946A7B5}"/>
              </a:ext>
            </a:extLst>
          </p:cNvPr>
          <p:cNvSpPr txBox="1"/>
          <p:nvPr/>
        </p:nvSpPr>
        <p:spPr>
          <a:xfrm>
            <a:off x="5874374" y="300304"/>
            <a:ext cx="31166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Комитет общего и профессионального образования Ленинградской области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B9E710-57DC-4752-B577-FD67475C2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746" y="332656"/>
            <a:ext cx="2771509" cy="1578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4A5C81-FF98-4824-9D76-E6A7AA25E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2770763" y="332656"/>
            <a:ext cx="2771510" cy="157870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12D186-E388-4BFD-A7C9-B8230A6A3A3C}"/>
              </a:ext>
            </a:extLst>
          </p:cNvPr>
          <p:cNvSpPr/>
          <p:nvPr/>
        </p:nvSpPr>
        <p:spPr>
          <a:xfrm>
            <a:off x="3167586" y="1646971"/>
            <a:ext cx="225117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191124, СПб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Растрелли д. 2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общего и профессионального образования Ленинградской области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8(812) 539 44 73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2730772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горячей линии по вопросам отдыха и оздоровления детей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8 800 500 70 90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документов в комитете временно не осуществляется!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F477AC-EFC9-40CA-A47E-BB8A70927523}"/>
              </a:ext>
            </a:extLst>
          </p:cNvPr>
          <p:cNvSpPr/>
          <p:nvPr/>
        </p:nvSpPr>
        <p:spPr>
          <a:xfrm>
            <a:off x="552068" y="638859"/>
            <a:ext cx="208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A4D98ED-D4B5-4493-88CC-01B6DE62F795}"/>
              </a:ext>
            </a:extLst>
          </p:cNvPr>
          <p:cNvSpPr/>
          <p:nvPr/>
        </p:nvSpPr>
        <p:spPr>
          <a:xfrm>
            <a:off x="348832" y="1646971"/>
            <a:ext cx="208983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Многофункциональные центры (МФЦ) Ленинградской области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ts val="1200"/>
              </a:spcBef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Актуальная информация о справочных телефонах и режимах работы филиалов МФЦ содержится на сайте МФЦ Ленинградской области: </a:t>
            </a: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www.mfc47.ru</a:t>
            </a:r>
            <a:endParaRPr lang="ru-RU" sz="14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телефон для МФЦ </a:t>
            </a: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8 800 500 00 47 </a:t>
            </a:r>
          </a:p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звонок по России бесплатный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D29A98-CEA5-4341-99B5-7D7BFA7AF87B}"/>
              </a:ext>
            </a:extLst>
          </p:cNvPr>
          <p:cNvSpPr/>
          <p:nvPr/>
        </p:nvSpPr>
        <p:spPr>
          <a:xfrm>
            <a:off x="3328934" y="638859"/>
            <a:ext cx="208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7E8E955-3BC1-4CDC-AEC3-00331EDC5A13}"/>
              </a:ext>
            </a:extLst>
          </p:cNvPr>
          <p:cNvSpPr/>
          <p:nvPr/>
        </p:nvSpPr>
        <p:spPr>
          <a:xfrm>
            <a:off x="6387805" y="1700808"/>
            <a:ext cx="20898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Часы работы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Понедельник-четверг                 09.00 до 18.00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  </a:t>
            </a:r>
          </a:p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09.00 до 17.00</a:t>
            </a:r>
          </a:p>
          <a:p>
            <a:pPr lvl="0"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ПЕРЕРЫВ                           12.30 - 13.18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выходной:  суббота и воскресенье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A5E1E-C72D-4856-B641-6BE081C18EFF}"/>
              </a:ext>
            </a:extLst>
          </p:cNvPr>
          <p:cNvSpPr txBox="1"/>
          <p:nvPr/>
        </p:nvSpPr>
        <p:spPr>
          <a:xfrm>
            <a:off x="6505493" y="4578639"/>
            <a:ext cx="18544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2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2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91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19DEB4-B2C4-486B-9635-08847B49C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898" y="322366"/>
            <a:ext cx="6670197" cy="848891"/>
          </a:xfrm>
          <a:effectLst>
            <a:outerShdw blurRad="50800" dist="50800" dir="5400000" sx="1000" sy="1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algn="ctr"/>
            <a:r>
              <a:rPr lang="ru-RU" altLang="ru-RU" sz="4400" dirty="0">
                <a:solidFill>
                  <a:srgbClr val="C17263"/>
                </a:solidFill>
              </a:rPr>
              <a:t> </a:t>
            </a:r>
            <a:r>
              <a:rPr lang="ru-RU" altLang="ru-RU" sz="4400" b="1" dirty="0">
                <a:solidFill>
                  <a:srgbClr val="C00000"/>
                </a:solidFill>
                <a:effectLst>
                  <a:outerShdw blurRad="50800" dist="50800" dir="5400000" sx="99000" sy="99000" algn="ctr" rotWithShape="0">
                    <a:srgbClr val="000000">
                      <a:alpha val="49000"/>
                    </a:srgbClr>
                  </a:outerShdw>
                </a:effectLst>
              </a:rPr>
              <a:t>Обратите внимание!</a:t>
            </a:r>
            <a:endParaRPr lang="en-US" b="1" dirty="0">
              <a:solidFill>
                <a:srgbClr val="C00000"/>
              </a:solidFill>
              <a:effectLst>
                <a:outerShdw blurRad="50800" dist="50800" dir="5400000" sx="99000" sy="99000" algn="ctr" rotWithShape="0">
                  <a:srgbClr val="000000">
                    <a:alpha val="49000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BCC9E2-FD4D-4E49-B305-1FDA9BA18039}"/>
              </a:ext>
            </a:extLst>
          </p:cNvPr>
          <p:cNvSpPr txBox="1"/>
          <p:nvPr/>
        </p:nvSpPr>
        <p:spPr>
          <a:xfrm>
            <a:off x="503548" y="1339013"/>
            <a:ext cx="813690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ko-KR" sz="2600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Прием документов на выплату компенсации стоимости путевок на текущий год  осуществляется ТОЛЬКО </a:t>
            </a:r>
          </a:p>
          <a:p>
            <a:pPr algn="ctr"/>
            <a:r>
              <a:rPr lang="ru-RU" altLang="ko-KR" sz="2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до 15 декабря 202</a:t>
            </a:r>
            <a:r>
              <a:rPr lang="en-US" altLang="ko-KR" sz="2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3</a:t>
            </a:r>
            <a:r>
              <a:rPr lang="ru-RU" altLang="ko-KR" sz="2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года!</a:t>
            </a:r>
            <a:endParaRPr lang="en-US" altLang="ko-KR" sz="2600" dirty="0">
              <a:solidFill>
                <a:srgbClr val="C00000"/>
              </a:solidFill>
              <a:latin typeface="Times New Roman" panose="02020603050405020304" pitchFamily="18" charset="0"/>
              <a:ea typeface="굴림" panose="020B0600000101010101" pitchFamily="34" charset="-12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01F6C-E0DA-4EF6-A018-9EF222771E4F}"/>
              </a:ext>
            </a:extLst>
          </p:cNvPr>
          <p:cNvSpPr txBox="1"/>
          <p:nvPr/>
        </p:nvSpPr>
        <p:spPr>
          <a:xfrm>
            <a:off x="503548" y="6299990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1B8B27-14CF-4471-A1D4-7662DF8577D6}"/>
              </a:ext>
            </a:extLst>
          </p:cNvPr>
          <p:cNvSpPr txBox="1"/>
          <p:nvPr/>
        </p:nvSpPr>
        <p:spPr>
          <a:xfrm>
            <a:off x="3835100" y="2981759"/>
            <a:ext cx="498787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16000" algn="just" eaLnBrk="1" hangingPunct="1"/>
            <a:r>
              <a:rPr lang="ru-RU" altLang="ko-KR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Компенсация предоставляется </a:t>
            </a:r>
            <a:r>
              <a:rPr lang="ru-RU" altLang="ko-KR" b="1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работающим </a:t>
            </a:r>
            <a:r>
              <a:rPr lang="ru-RU" altLang="ko-KR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гражданам</a:t>
            </a:r>
            <a:r>
              <a:rPr lang="ru-RU" altLang="ko-KR" b="1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altLang="ko-KR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РФ</a:t>
            </a:r>
            <a:r>
              <a:rPr lang="ru-RU" altLang="ko-KR" b="1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 </a:t>
            </a:r>
            <a:r>
              <a:rPr lang="ru-RU" altLang="ko-KR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(а также индивидуальным предпринимателям), чьи дети зарегистрированы на территории Ленинградской области.</a:t>
            </a:r>
          </a:p>
          <a:p>
            <a:pPr indent="216000" algn="just" eaLnBrk="1" hangingPunct="1"/>
            <a:endParaRPr lang="ru-RU" altLang="ko-KR" dirty="0">
              <a:latin typeface="Times New Roman" panose="02020603050405020304" pitchFamily="18" charset="0"/>
              <a:ea typeface="굴림" panose="020B0600000101010101" pitchFamily="34" charset="-127"/>
              <a:cs typeface="Times New Roman" panose="02020603050405020304" pitchFamily="18" charset="0"/>
            </a:endParaRPr>
          </a:p>
          <a:p>
            <a:pPr indent="216000" algn="just" eaLnBrk="1" hangingPunct="1"/>
            <a:r>
              <a:rPr lang="ru-RU" altLang="ko-KR" dirty="0">
                <a:latin typeface="Times New Roman" panose="02020603050405020304" pitchFamily="18" charset="0"/>
                <a:ea typeface="굴림" panose="020B0600000101010101" pitchFamily="34" charset="-127"/>
                <a:cs typeface="Times New Roman" panose="02020603050405020304" pitchFamily="18" charset="0"/>
              </a:rPr>
              <a:t>Для получения компенсации все документы должны быть оформлены на работающего родителя (законного представителя).</a:t>
            </a:r>
          </a:p>
          <a:p>
            <a:pPr algn="just" eaLnBrk="1" hangingPunct="1"/>
            <a:endParaRPr lang="en-US" altLang="ko-KR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굴림" panose="020B0600000101010101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E7FC7D-2ECA-29DD-3B28-8AE9CC954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0" y="2955930"/>
            <a:ext cx="3313480" cy="25407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6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A8450B-7071-4896-B286-3989C1AF91F9}"/>
              </a:ext>
            </a:extLst>
          </p:cNvPr>
          <p:cNvSpPr txBox="1"/>
          <p:nvPr/>
        </p:nvSpPr>
        <p:spPr>
          <a:xfrm>
            <a:off x="1763688" y="260648"/>
            <a:ext cx="730830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F4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выплаты компенсации:</a:t>
            </a:r>
          </a:p>
          <a:p>
            <a:pPr algn="just"/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частичную компенсацию стоимости путевок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организации отдыха детей и их оздоровления сезонного действия и круглогодичного действия, санаторно-оздоровительные лагеря круглогодичного действия и санатории для детей, расположенные на территории Российской Федерации,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sz="20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работающие родители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(законные представители) детей, зарегистрированных на территории Ленинградской области (в том числе детей, находящихся под опекой (попечительством), в приемных семьях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детей в возрасте от 6 до 17 лет (включительно)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отдыхающих в организациях отдыха детей и их оздоровления сезонного действия и круглогодичного действия, со сроком пребывания до 21 дня;</a:t>
            </a:r>
          </a:p>
          <a:p>
            <a:pPr algn="just"/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от 4 до 17 лет (включительно),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отдыхающих в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санаторно- оздоровительных лагерях круглогодичного действия  и детских санаториях со сроком  пребывания  24 дня, в период с февраля по май и с сентября по декабрь.</a:t>
            </a:r>
          </a:p>
          <a:p>
            <a:pPr algn="ctr"/>
            <a:r>
              <a:rPr lang="ru-RU" sz="2000" u="sng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родителей не ограничены в количестве приобретенных    путевок.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320E55-54A4-4C2B-BF30-F7F1A9EA6667}"/>
              </a:ext>
            </a:extLst>
          </p:cNvPr>
          <p:cNvSpPr txBox="1"/>
          <p:nvPr/>
        </p:nvSpPr>
        <p:spPr>
          <a:xfrm>
            <a:off x="0" y="129843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A8450B-7071-4896-B286-3989C1AF91F9}"/>
              </a:ext>
            </a:extLst>
          </p:cNvPr>
          <p:cNvSpPr txBox="1"/>
          <p:nvPr/>
        </p:nvSpPr>
        <p:spPr>
          <a:xfrm>
            <a:off x="2051720" y="540132"/>
            <a:ext cx="6912768" cy="5971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Расчетная стоимость </a:t>
            </a: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путевки в организации отдыха детей и их оздоровления сезонного действия и круглогодичного действия составляет</a:t>
            </a:r>
          </a:p>
          <a:p>
            <a:pPr algn="ctr">
              <a:lnSpc>
                <a:spcPct val="90000"/>
              </a:lnSpc>
            </a:pPr>
            <a:r>
              <a:rPr lang="ru-RU" sz="1650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24 570,00 руб. за 21 день.</a:t>
            </a:r>
          </a:p>
          <a:p>
            <a:pPr algn="ctr">
              <a:lnSpc>
                <a:spcPct val="90000"/>
              </a:lnSpc>
            </a:pPr>
            <a:endParaRPr lang="ru-RU" sz="165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50000"/>
              </a:lnSpc>
            </a:pPr>
            <a:endParaRPr lang="ru-RU" sz="165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Частичная оплата стоимости путевки в организации отдыха детей и их оздоровления за счет средств областного бюджета </a:t>
            </a:r>
            <a:r>
              <a:rPr lang="ru-RU" sz="1650" u="sng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работающих граждан </a:t>
            </a: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 </a:t>
            </a:r>
            <a:r>
              <a:rPr lang="ru-RU" sz="165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r>
              <a:rPr lang="ru-RU" sz="165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  расчетной  стоимости  путевки</a:t>
            </a:r>
            <a:r>
              <a:rPr lang="ru-RU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</a:pPr>
            <a:endParaRPr lang="ru-RU" sz="165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24 570,00 руб.  х 70% : 21 день =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819,00 руб. (в сутки)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819,00 х 21(кол-во дней) =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17 199,00 руб. (сумма компенсации за 21 день)</a:t>
            </a:r>
          </a:p>
          <a:p>
            <a:pPr>
              <a:lnSpc>
                <a:spcPct val="50000"/>
              </a:lnSpc>
            </a:pP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90000"/>
              </a:lnSpc>
            </a:pP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Если стоимость путевки </a:t>
            </a:r>
            <a:r>
              <a:rPr lang="ru-RU" sz="165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 расчетной стоимости путевки</a:t>
            </a: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размер компенсации составит </a:t>
            </a:r>
            <a:r>
              <a:rPr lang="ru-RU" sz="1650" b="1" dirty="0">
                <a:solidFill>
                  <a:srgbClr val="1F4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</a:t>
            </a:r>
            <a:r>
              <a:rPr lang="ru-RU" sz="165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фактической стоимости путевки</a:t>
            </a:r>
            <a:r>
              <a:rPr lang="ru-RU" sz="165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90000"/>
              </a:lnSpc>
            </a:pP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15 000,00 руб. (факт. стоимость путевки за 21 день ) 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 70% =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10 500,00 руб. (сумма компенсации)</a:t>
            </a:r>
          </a:p>
          <a:p>
            <a:pPr>
              <a:lnSpc>
                <a:spcPct val="50000"/>
              </a:lnSpc>
            </a:pPr>
            <a:endParaRPr lang="ru-RU" sz="165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1650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165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50" u="sng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санаторно-оздоровительных лагерях круглогодичного действия  и </a:t>
            </a:r>
          </a:p>
          <a:p>
            <a:pPr algn="just">
              <a:lnSpc>
                <a:spcPct val="90000"/>
              </a:lnSpc>
            </a:pPr>
            <a:r>
              <a:rPr lang="ru-RU" sz="1650" u="sng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санаториях</a:t>
            </a:r>
            <a:r>
              <a:rPr lang="ru-RU" sz="1650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сроком пребывания  </a:t>
            </a:r>
            <a:r>
              <a:rPr lang="ru-RU" sz="16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дня, в период с февраля по май и с сентября по декабрь текущего года, </a:t>
            </a:r>
            <a:r>
              <a:rPr lang="ru-RU" sz="165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 компенсация стоимости путевки </a:t>
            </a:r>
            <a:r>
              <a:rPr lang="ru-RU" sz="165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r>
              <a:rPr lang="ru-RU" sz="165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расчетной стоимости 28 080,00 руб.  </a:t>
            </a:r>
          </a:p>
          <a:p>
            <a:pPr algn="just">
              <a:lnSpc>
                <a:spcPct val="90000"/>
              </a:lnSpc>
            </a:pPr>
            <a:endParaRPr lang="ru-RU" sz="165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28 080,00 руб. х 70% =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19 656,00 руб. (сумма компенсации)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13126-88AD-4733-B63C-BF9C1AD9851A}"/>
              </a:ext>
            </a:extLst>
          </p:cNvPr>
          <p:cNvSpPr txBox="1"/>
          <p:nvPr/>
        </p:nvSpPr>
        <p:spPr>
          <a:xfrm>
            <a:off x="0" y="129843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3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A8450B-7071-4896-B286-3989C1AF91F9}"/>
              </a:ext>
            </a:extLst>
          </p:cNvPr>
          <p:cNvSpPr txBox="1"/>
          <p:nvPr/>
        </p:nvSpPr>
        <p:spPr>
          <a:xfrm>
            <a:off x="1952484" y="764704"/>
            <a:ext cx="7016706" cy="368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90000"/>
              </a:lnSpc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стоимости путевки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размере </a:t>
            </a:r>
            <a:r>
              <a:rPr lang="ru-RU" sz="1600" b="1" dirty="0">
                <a:solidFill>
                  <a:srgbClr val="1F49A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расчетной стоимости путевки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(т.е. 24 570,00 руб. за 21 день)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предоставляется:</a:t>
            </a:r>
          </a:p>
          <a:p>
            <a:pPr indent="457200" algn="just">
              <a:lnSpc>
                <a:spcPct val="90000"/>
              </a:lnSpc>
            </a:pP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приемным родителям, опекунам, попечителям;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(законные представители) ребенка принимающим участие в специальной военной операции на территориях Донецкой Народной Республики, Луганской Народной Республики, Запорожской области, Херсонской области и Украины в составе именных подразделений Ленинградской области; родителям (законным представителям) ребенка призванным на военную службу по частичной мобилизации в Вооруженные силы Российской Федерации; родителям (законным представителям) ребенка добровольно поступившим на военную службу в Вооруженные силы Российской Федерации для участия в специальной военной операции</a:t>
            </a:r>
          </a:p>
          <a:p>
            <a:pPr marL="285750" indent="-285750" algn="just">
              <a:lnSpc>
                <a:spcPct val="90000"/>
              </a:lnSpc>
              <a:buFontTx/>
              <a:buChar char="-"/>
            </a:pP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213126-88AD-4733-B63C-BF9C1AD9851A}"/>
              </a:ext>
            </a:extLst>
          </p:cNvPr>
          <p:cNvSpPr txBox="1"/>
          <p:nvPr/>
        </p:nvSpPr>
        <p:spPr>
          <a:xfrm>
            <a:off x="0" y="129843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5535C-A200-A41A-BEF3-4000E0CA06DF}"/>
              </a:ext>
            </a:extLst>
          </p:cNvPr>
          <p:cNvSpPr txBox="1"/>
          <p:nvPr/>
        </p:nvSpPr>
        <p:spPr>
          <a:xfrm>
            <a:off x="2010878" y="5190531"/>
            <a:ext cx="689991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90000"/>
              </a:lnSpc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24 570,00 руб. : 21 (кол-во дней) = 1 170,00 руб. (в сутки)</a:t>
            </a:r>
          </a:p>
          <a:p>
            <a:pPr algn="ctr">
              <a:lnSpc>
                <a:spcPct val="90000"/>
              </a:lnSpc>
            </a:pP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67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6B1B90-D2AC-4289-9CA4-BC024D2A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298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-11430" y="2017714"/>
            <a:ext cx="915543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29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0" y="2532857"/>
            <a:ext cx="23898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33" y="2531388"/>
            <a:ext cx="238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53" y="2531388"/>
            <a:ext cx="2381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02397" y="2795368"/>
            <a:ext cx="2057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82600" algn="l"/>
              </a:tabLst>
            </a:pPr>
            <a:r>
              <a:rPr lang="ru-RU" altLang="ko-KR" sz="1200" b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1</a:t>
            </a: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. Выбор организации </a:t>
            </a:r>
          </a:p>
          <a:p>
            <a:pPr>
              <a:tabLst>
                <a:tab pos="482600" algn="l"/>
              </a:tabLst>
            </a:pP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отдыха детей и их оздоровления (Необходимо проверить состоит ли выбранное учреждение в РЕЕСТРЕ субъекта РФ в котором находится);</a:t>
            </a:r>
          </a:p>
          <a:p>
            <a:pPr>
              <a:tabLst>
                <a:tab pos="482600" algn="l"/>
              </a:tabLst>
            </a:pPr>
            <a:r>
              <a:rPr lang="ru-RU" altLang="ko-KR" sz="1200" b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2</a:t>
            </a: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. Заключение договора между организацией отдыха детей и их оздоровления и родителем (законным представителем);</a:t>
            </a:r>
          </a:p>
          <a:p>
            <a:pPr>
              <a:tabLst>
                <a:tab pos="482600" algn="l"/>
              </a:tabLst>
            </a:pPr>
            <a:r>
              <a:rPr lang="ru-RU" altLang="ko-KR" sz="1200" b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3</a:t>
            </a: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. Оплата полной стоимости путевки родителем (законным представителем).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381000"/>
            <a:ext cx="9144000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eaLnBrk="1" hangingPunct="1"/>
            <a:r>
              <a:rPr lang="ru-RU" altLang="ru-RU" sz="4400" b="1" dirty="0">
                <a:solidFill>
                  <a:srgbClr val="1F49A7"/>
                </a:solidFill>
                <a:latin typeface="Times New Roman" pitchFamily="18" charset="0"/>
                <a:cs typeface="Times New Roman" pitchFamily="18" charset="0"/>
              </a:rPr>
              <a:t>Схема получения частичной компенсации стоимости путевки  </a:t>
            </a:r>
          </a:p>
          <a:p>
            <a:pPr algn="ctr" eaLnBrk="1" hangingPunct="1"/>
            <a:r>
              <a:rPr lang="ru-RU" altLang="ru-RU" sz="4400" b="1" dirty="0">
                <a:solidFill>
                  <a:srgbClr val="1F49A7"/>
                </a:solidFill>
                <a:latin typeface="Times New Roman" pitchFamily="18" charset="0"/>
                <a:cs typeface="Times New Roman" pitchFamily="18" charset="0"/>
              </a:rPr>
              <a:t>в 2023 году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38552" y="2902428"/>
            <a:ext cx="21542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ru-RU" altLang="ko-KR" sz="1200" b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ОТДЫХ в организации отдыха детей и их оздоровления</a:t>
            </a: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 </a:t>
            </a:r>
          </a:p>
          <a:p>
            <a:pPr algn="ctr">
              <a:tabLst>
                <a:tab pos="482600" algn="l"/>
              </a:tabLst>
            </a:pPr>
            <a:endParaRPr lang="ru-RU" altLang="ko-KR" sz="1200" dirty="0">
              <a:latin typeface="Times New Roman" panose="02020603050405020304" pitchFamily="18" charset="0"/>
              <a:ea typeface="돋움" pitchFamily="50" charset="-127"/>
              <a:cs typeface="Times New Roman" panose="02020603050405020304" pitchFamily="18" charset="0"/>
            </a:endParaRPr>
          </a:p>
          <a:p>
            <a:pPr algn="ctr">
              <a:tabLst>
                <a:tab pos="482600" algn="l"/>
              </a:tabLst>
            </a:pPr>
            <a:r>
              <a:rPr lang="ru-RU" altLang="ko-KR" sz="1200" i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Перед отъездом из лагеря не забудьте получить</a:t>
            </a:r>
          </a:p>
          <a:p>
            <a:pPr algn="ctr">
              <a:tabLst>
                <a:tab pos="482600" algn="l"/>
              </a:tabLst>
            </a:pPr>
            <a:endParaRPr lang="ru-RU" altLang="ko-KR" sz="1200" i="1" dirty="0">
              <a:latin typeface="Times New Roman" panose="02020603050405020304" pitchFamily="18" charset="0"/>
              <a:ea typeface="돋움" pitchFamily="50" charset="-127"/>
              <a:cs typeface="Times New Roman" panose="02020603050405020304" pitchFamily="18" charset="0"/>
            </a:endParaRPr>
          </a:p>
          <a:p>
            <a:pPr algn="ctr">
              <a:tabLst>
                <a:tab pos="482600" algn="l"/>
              </a:tabLst>
            </a:pPr>
            <a:r>
              <a:rPr lang="ru-RU" altLang="ko-KR" sz="1200" i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 </a:t>
            </a: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ОБРАТНЫЙ (ОТРЫВНОЙ) ТАЛОН к путевке в оригинале</a:t>
            </a:r>
          </a:p>
          <a:p>
            <a:pPr algn="ctr">
              <a:tabLst>
                <a:tab pos="482600" algn="l"/>
              </a:tabLst>
            </a:pP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и ДОГОВОР об оказании услуг по организации отдыха и оздоровления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80027" y="2902428"/>
            <a:ext cx="205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ru-RU" altLang="ko-KR" sz="1200" b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Подготовка и подача </a:t>
            </a:r>
          </a:p>
          <a:p>
            <a:pPr algn="ctr">
              <a:tabLst>
                <a:tab pos="482600" algn="l"/>
              </a:tabLst>
            </a:pPr>
            <a:r>
              <a:rPr lang="ru-RU" altLang="ko-KR" sz="1200" b="1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документов для получения компенсации</a:t>
            </a:r>
          </a:p>
          <a:p>
            <a:pPr algn="ctr">
              <a:tabLst>
                <a:tab pos="482600" algn="l"/>
              </a:tabLst>
            </a:pPr>
            <a:endParaRPr lang="ru-RU" altLang="ko-KR" sz="1200" b="1" dirty="0">
              <a:latin typeface="Times New Roman" panose="02020603050405020304" pitchFamily="18" charset="0"/>
              <a:ea typeface="돋움" pitchFamily="50" charset="-127"/>
              <a:cs typeface="Times New Roman" panose="02020603050405020304" pitchFamily="18" charset="0"/>
            </a:endParaRPr>
          </a:p>
          <a:p>
            <a:pPr algn="ctr">
              <a:tabLst>
                <a:tab pos="482600" algn="l"/>
              </a:tabLst>
            </a:pP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Документы можно подать  в филиалах, удаленных рабочих местах МФЦ</a:t>
            </a:r>
          </a:p>
          <a:p>
            <a:pPr algn="ctr">
              <a:tabLst>
                <a:tab pos="482600" algn="l"/>
              </a:tabLst>
            </a:pPr>
            <a:r>
              <a:rPr lang="ru-RU" altLang="ko-KR" sz="1200" dirty="0">
                <a:latin typeface="Times New Roman" panose="02020603050405020304" pitchFamily="18" charset="0"/>
                <a:ea typeface="돋움" pitchFamily="50" charset="-127"/>
                <a:cs typeface="Times New Roman" panose="02020603050405020304" pitchFamily="18" charset="0"/>
              </a:rPr>
              <a:t>Ленинградской области</a:t>
            </a:r>
          </a:p>
        </p:txBody>
      </p:sp>
      <p:pic>
        <p:nvPicPr>
          <p:cNvPr id="1032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40"/>
          <a:stretch/>
        </p:blipFill>
        <p:spPr bwMode="auto">
          <a:xfrm>
            <a:off x="477545" y="1310640"/>
            <a:ext cx="226565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2" b="35938"/>
          <a:stretch/>
        </p:blipFill>
        <p:spPr bwMode="auto">
          <a:xfrm>
            <a:off x="3217568" y="1275954"/>
            <a:ext cx="226565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:\Users\pmarkasian\Desktop\Other\Шаблоны\заготовки1\9\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" t="65792" r="504" b="1248"/>
          <a:stretch/>
        </p:blipFill>
        <p:spPr bwMode="auto">
          <a:xfrm>
            <a:off x="5957591" y="1310640"/>
            <a:ext cx="2265655" cy="149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BC8AFA-9893-4070-9CE0-4309A20E0199}"/>
              </a:ext>
            </a:extLst>
          </p:cNvPr>
          <p:cNvSpPr txBox="1"/>
          <p:nvPr/>
        </p:nvSpPr>
        <p:spPr>
          <a:xfrm>
            <a:off x="3560149" y="6531765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0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3D07DC-1B63-4F44-B90C-4CADB33A2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48" b="77744"/>
          <a:stretch/>
        </p:blipFill>
        <p:spPr>
          <a:xfrm rot="16200000">
            <a:off x="-2162053" y="2177042"/>
            <a:ext cx="6841916" cy="2520000"/>
          </a:xfrm>
          <a:prstGeom prst="rect">
            <a:avLst/>
          </a:prstGeom>
        </p:spPr>
      </p:pic>
      <p:sp>
        <p:nvSpPr>
          <p:cNvPr id="47" name="Rectangle 46"/>
          <p:cNvSpPr>
            <a:spLocks noChangeArrowheads="1"/>
          </p:cNvSpPr>
          <p:nvPr/>
        </p:nvSpPr>
        <p:spPr bwMode="gray">
          <a:xfrm>
            <a:off x="-27463" y="2017714"/>
            <a:ext cx="9155430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9490" name="AutoShape 2"/>
          <p:cNvSpPr>
            <a:spLocks noChangeArrowheads="1"/>
          </p:cNvSpPr>
          <p:nvPr/>
        </p:nvSpPr>
        <p:spPr bwMode="ltGray">
          <a:xfrm rot="5400000">
            <a:off x="-2422526" y="1627188"/>
            <a:ext cx="4824413" cy="4770438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rgbClr val="B0BAD8">
                  <a:gamma/>
                  <a:tint val="45490"/>
                  <a:invGamma/>
                </a:srgbClr>
              </a:gs>
              <a:gs pos="100000">
                <a:srgbClr val="B0BAD8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9493" name="AutoShape 5"/>
          <p:cNvSpPr>
            <a:spLocks noChangeArrowheads="1"/>
          </p:cNvSpPr>
          <p:nvPr/>
        </p:nvSpPr>
        <p:spPr bwMode="gray">
          <a:xfrm>
            <a:off x="2170418" y="4728498"/>
            <a:ext cx="5569934" cy="102045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sz="12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оплачивает полную  стоимость  путевки.</a:t>
            </a: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получите на руки платежный документ, подтверждающий </a:t>
            </a:r>
          </a:p>
          <a:p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оплату (квитанция, чек и т.п.)</a:t>
            </a:r>
          </a:p>
        </p:txBody>
      </p:sp>
      <p:sp>
        <p:nvSpPr>
          <p:cNvPr id="319494" name="AutoShape 6"/>
          <p:cNvSpPr>
            <a:spLocks noChangeArrowheads="1"/>
          </p:cNvSpPr>
          <p:nvPr/>
        </p:nvSpPr>
        <p:spPr bwMode="gray">
          <a:xfrm>
            <a:off x="2521055" y="3252209"/>
            <a:ext cx="5725503" cy="11878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B7E7FF">
                  <a:gamma/>
                  <a:tint val="0"/>
                  <a:invGamma/>
                </a:srgbClr>
              </a:gs>
              <a:gs pos="100000">
                <a:srgbClr val="B7E7F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Родителю необходимо ОБЯЗАТЕЛЬНО заключить договор на оказание </a:t>
            </a:r>
          </a:p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по организации отдыха и оздоровления с ДЕТСКИМ ЛАГЕРЕМ </a:t>
            </a:r>
          </a:p>
          <a:p>
            <a:pPr algn="l"/>
            <a:r>
              <a:rPr lang="ru-RU" sz="12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находящимся в Реестре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приобретения путевки через стороннюю организацию </a:t>
            </a:r>
          </a:p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родителю необходимо также заключить договор на приобретение путевки. </a:t>
            </a:r>
          </a:p>
        </p:txBody>
      </p:sp>
      <p:sp>
        <p:nvSpPr>
          <p:cNvPr id="319495" name="AutoShape 7"/>
          <p:cNvSpPr>
            <a:spLocks noChangeArrowheads="1"/>
          </p:cNvSpPr>
          <p:nvPr/>
        </p:nvSpPr>
        <p:spPr bwMode="gray">
          <a:xfrm>
            <a:off x="2017973" y="2011362"/>
            <a:ext cx="6010411" cy="102045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7F5CF">
                  <a:gamma/>
                  <a:tint val="0"/>
                  <a:invGamma/>
                </a:srgbClr>
              </a:gs>
              <a:gs pos="100000">
                <a:srgbClr val="E7F5CF"/>
              </a:gs>
            </a:gsLst>
            <a:lin ang="0" scaled="1"/>
          </a:gradFill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оздоровительный лагерь, расположенный на территории РФ, </a:t>
            </a:r>
          </a:p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включен в Реестр организаций отдыха и оздоровления детей </a:t>
            </a:r>
          </a:p>
          <a:p>
            <a:pPr algn="l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 в котором находится.</a:t>
            </a:r>
          </a:p>
        </p:txBody>
      </p:sp>
      <p:grpSp>
        <p:nvGrpSpPr>
          <p:cNvPr id="319504" name="Group 16"/>
          <p:cNvGrpSpPr>
            <a:grpSpLocks/>
          </p:cNvGrpSpPr>
          <p:nvPr/>
        </p:nvGrpSpPr>
        <p:grpSpPr bwMode="auto">
          <a:xfrm>
            <a:off x="1678285" y="2393926"/>
            <a:ext cx="381000" cy="381000"/>
            <a:chOff x="2078" y="1680"/>
            <a:chExt cx="1615" cy="1615"/>
          </a:xfrm>
        </p:grpSpPr>
        <p:sp>
          <p:nvSpPr>
            <p:cNvPr id="319505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06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07" name="Oval 19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9508" name="Oval 2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9509" name="Oval 21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9510" name="Oval 2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19511" name="Group 23"/>
          <p:cNvGrpSpPr>
            <a:grpSpLocks/>
          </p:cNvGrpSpPr>
          <p:nvPr/>
        </p:nvGrpSpPr>
        <p:grpSpPr bwMode="auto">
          <a:xfrm>
            <a:off x="2199464" y="3655988"/>
            <a:ext cx="381000" cy="381000"/>
            <a:chOff x="2078" y="1680"/>
            <a:chExt cx="1615" cy="1615"/>
          </a:xfrm>
        </p:grpSpPr>
        <p:sp>
          <p:nvSpPr>
            <p:cNvPr id="319512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13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14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9515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9516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9517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21B3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19518" name="Group 30"/>
          <p:cNvGrpSpPr>
            <a:grpSpLocks/>
          </p:cNvGrpSpPr>
          <p:nvPr/>
        </p:nvGrpSpPr>
        <p:grpSpPr bwMode="auto">
          <a:xfrm>
            <a:off x="1893493" y="4951138"/>
            <a:ext cx="381000" cy="424230"/>
            <a:chOff x="2078" y="1680"/>
            <a:chExt cx="1615" cy="1615"/>
          </a:xfrm>
        </p:grpSpPr>
        <p:sp>
          <p:nvSpPr>
            <p:cNvPr id="319519" name="Oval 3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20" name="Oval 3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521" name="Oval 3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9522" name="Oval 3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9523" name="Oval 3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9524" name="Oval 3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9532" name="Rectangle 44"/>
          <p:cNvSpPr>
            <a:spLocks noGrp="1" noChangeArrowheads="1"/>
          </p:cNvSpPr>
          <p:nvPr>
            <p:ph type="title"/>
          </p:nvPr>
        </p:nvSpPr>
        <p:spPr>
          <a:xfrm>
            <a:off x="719572" y="428266"/>
            <a:ext cx="7704855" cy="1318068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56A7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первый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выбор детского </a:t>
            </a:r>
            <a:b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оздоровительного учреждения: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77772C-9EF0-44E7-AB42-7AD2DD6D13D2}"/>
              </a:ext>
            </a:extLst>
          </p:cNvPr>
          <p:cNvSpPr txBox="1"/>
          <p:nvPr/>
        </p:nvSpPr>
        <p:spPr>
          <a:xfrm>
            <a:off x="7386688" y="6424614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8A3A6F-9C5A-4773-A2D7-CC4AE8718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5868" r="-31944" b="-25868"/>
          <a:stretch/>
        </p:blipFill>
        <p:spPr>
          <a:xfrm rot="10800000" flipH="1">
            <a:off x="0" y="-2262604"/>
            <a:ext cx="7569835" cy="903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F1CE92-447A-4E65-8F32-29F9F3D143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25868" r="-31944" b="-25868"/>
          <a:stretch/>
        </p:blipFill>
        <p:spPr>
          <a:xfrm flipH="1">
            <a:off x="1574165" y="165972"/>
            <a:ext cx="7569835" cy="90379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44">
            <a:extLst>
              <a:ext uri="{FF2B5EF4-FFF2-40B4-BE49-F238E27FC236}">
                <a16:creationId xmlns:a16="http://schemas.microsoft.com/office/drawing/2014/main" id="{C542E123-9B99-4A39-A774-32C065963D14}"/>
              </a:ext>
            </a:extLst>
          </p:cNvPr>
          <p:cNvSpPr txBox="1">
            <a:spLocks noChangeArrowheads="1"/>
          </p:cNvSpPr>
          <p:nvPr/>
        </p:nvSpPr>
        <p:spPr>
          <a:xfrm>
            <a:off x="2195831" y="-42773"/>
            <a:ext cx="7704855" cy="623969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второй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отдых!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E8F949-B13B-49A6-8D7C-457545C5F3D0}"/>
              </a:ext>
            </a:extLst>
          </p:cNvPr>
          <p:cNvSpPr txBox="1"/>
          <p:nvPr/>
        </p:nvSpPr>
        <p:spPr>
          <a:xfrm>
            <a:off x="7569835" y="48690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AEBA84-F82D-74B6-2867-D7BE716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6" y="2634962"/>
            <a:ext cx="1674320" cy="1719939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EB49C8-516C-38FE-077D-38E82077E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20" y="254036"/>
            <a:ext cx="1634020" cy="1682229"/>
          </a:xfrm>
          <a:prstGeom prst="ellipse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6DC1C4-64FE-122C-94F3-9711BA7BC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6" y="540089"/>
            <a:ext cx="2492556" cy="1719939"/>
          </a:xfrm>
          <a:prstGeom prst="round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66EE167-BDD7-8BB3-118E-342F3C8E0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65" y="4731113"/>
            <a:ext cx="1807309" cy="1842197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D7F08E-E208-C714-3AB0-9F803CF455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1" y="4459274"/>
            <a:ext cx="3306287" cy="2232754"/>
          </a:xfrm>
          <a:prstGeom prst="round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0A874D7-E78F-5736-6C45-6B94FC9B32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37" y="4731113"/>
            <a:ext cx="2885753" cy="2021572"/>
          </a:xfrm>
          <a:prstGeom prst="round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515A8-DBE9-AB3B-865F-F4171914E7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70" y="2970976"/>
            <a:ext cx="1836185" cy="1776150"/>
          </a:xfrm>
          <a:prstGeom prst="ellipse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72989EA-7944-51A8-B535-7D11082B5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69" y="608303"/>
            <a:ext cx="3583170" cy="2390647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FE2E8D-D058-005A-F89E-6D5F8B7EF3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90" y="1846631"/>
            <a:ext cx="3155338" cy="31384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260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4">
            <a:extLst>
              <a:ext uri="{FF2B5EF4-FFF2-40B4-BE49-F238E27FC236}">
                <a16:creationId xmlns:a16="http://schemas.microsoft.com/office/drawing/2014/main" id="{518718DE-0B42-479D-A60B-A2B1633E84A3}"/>
              </a:ext>
            </a:extLst>
          </p:cNvPr>
          <p:cNvSpPr txBox="1">
            <a:spLocks noChangeArrowheads="1"/>
          </p:cNvSpPr>
          <p:nvPr/>
        </p:nvSpPr>
        <p:spPr>
          <a:xfrm>
            <a:off x="1820425" y="2445413"/>
            <a:ext cx="7049799" cy="1044994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Заявление о предоставлении компенсации стоимости путевки. (подписанное собственноручно родителем (законным представителем), указанным  в обратном (отрывном) талоне  к путевке, договоре и платежном документе).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B9EEDDF9-70E8-499F-B291-429E46858448}"/>
              </a:ext>
            </a:extLst>
          </p:cNvPr>
          <p:cNvSpPr txBox="1">
            <a:spLocks noChangeArrowheads="1"/>
          </p:cNvSpPr>
          <p:nvPr/>
        </p:nvSpPr>
        <p:spPr>
          <a:xfrm>
            <a:off x="1832337" y="3581585"/>
            <a:ext cx="7049799" cy="51272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Обратный (отрывной талон) к путевке в оригинале, выданный детским оздоровительным лагерем.</a:t>
            </a:r>
          </a:p>
        </p:txBody>
      </p:sp>
      <p:sp>
        <p:nvSpPr>
          <p:cNvPr id="8" name="Rectangle 44">
            <a:extLst>
              <a:ext uri="{FF2B5EF4-FFF2-40B4-BE49-F238E27FC236}">
                <a16:creationId xmlns:a16="http://schemas.microsoft.com/office/drawing/2014/main" id="{5C831AFD-8627-413B-8567-3615454DFE6F}"/>
              </a:ext>
            </a:extLst>
          </p:cNvPr>
          <p:cNvSpPr txBox="1">
            <a:spLocks noChangeArrowheads="1"/>
          </p:cNvSpPr>
          <p:nvPr/>
        </p:nvSpPr>
        <p:spPr>
          <a:xfrm>
            <a:off x="1849475" y="4094313"/>
            <a:ext cx="7042813" cy="1266707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(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оригинале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на приобретение путевки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 на оказание услуг по организации отдыха и оздоровления детей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 (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оригинале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 на оказание услуг по организации отдыха и оздоровления детей,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подписанный заявителем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5E87DA-E857-4763-ADC8-87FF8D2B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3" y="0"/>
            <a:ext cx="1835950" cy="6858000"/>
          </a:xfrm>
          <a:prstGeom prst="rect">
            <a:avLst/>
          </a:prstGeom>
        </p:spPr>
      </p:pic>
      <p:sp>
        <p:nvSpPr>
          <p:cNvPr id="319532" name="Rectangle 44"/>
          <p:cNvSpPr>
            <a:spLocks noGrp="1" noChangeArrowheads="1"/>
          </p:cNvSpPr>
          <p:nvPr>
            <p:ph type="title"/>
          </p:nvPr>
        </p:nvSpPr>
        <p:spPr>
          <a:xfrm>
            <a:off x="1259632" y="589182"/>
            <a:ext cx="6624736" cy="628929"/>
          </a:xfrm>
          <a:noFill/>
          <a:ln/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9ED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Шаг третий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подготовка документов:</a:t>
            </a:r>
          </a:p>
        </p:txBody>
      </p:sp>
      <p:sp>
        <p:nvSpPr>
          <p:cNvPr id="30" name="Rectangle 44">
            <a:extLst>
              <a:ext uri="{FF2B5EF4-FFF2-40B4-BE49-F238E27FC236}">
                <a16:creationId xmlns:a16="http://schemas.microsoft.com/office/drawing/2014/main" id="{B0470F78-82DC-4550-B80C-23D4D4EA03E7}"/>
              </a:ext>
            </a:extLst>
          </p:cNvPr>
          <p:cNvSpPr txBox="1">
            <a:spLocks noChangeArrowheads="1"/>
          </p:cNvSpPr>
          <p:nvPr/>
        </p:nvSpPr>
        <p:spPr>
          <a:xfrm>
            <a:off x="863588" y="1124470"/>
            <a:ext cx="7416823" cy="135274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 документов  начинается 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 окончания  отдыха   ребенка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20000"/>
              </a:lnSpc>
            </a:pP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пакет документов  готовится  только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родителя (законного представителя)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указанного  в договоре, обратном (отрывном) талоне к путевке и платежном документе.</a:t>
            </a:r>
          </a:p>
          <a:p>
            <a:pPr algn="ctr"/>
            <a:endParaRPr lang="ru-RU" sz="28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00ADFA-0A52-420E-B2AA-1AD165DE100B}"/>
              </a:ext>
            </a:extLst>
          </p:cNvPr>
          <p:cNvSpPr txBox="1"/>
          <p:nvPr/>
        </p:nvSpPr>
        <p:spPr>
          <a:xfrm>
            <a:off x="7460220" y="6381328"/>
            <a:ext cx="1711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ru-RU" sz="1100" b="1" dirty="0">
                <a:solidFill>
                  <a:srgbClr val="0A54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www.edu.lenobl.ru</a:t>
            </a:r>
            <a:endParaRPr lang="ru-RU" altLang="ru-RU" sz="1100" b="1" dirty="0">
              <a:solidFill>
                <a:srgbClr val="0A54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CEF31-3EDD-6FA0-7390-AD1795BF34C6}"/>
              </a:ext>
            </a:extLst>
          </p:cNvPr>
          <p:cNvSpPr txBox="1"/>
          <p:nvPr/>
        </p:nvSpPr>
        <p:spPr>
          <a:xfrm>
            <a:off x="2193295" y="4994866"/>
            <a:ext cx="67101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путевка приобретается через стороннюю организацию необходимо предоставить </a:t>
            </a:r>
            <a:r>
              <a:rPr 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договора.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лагерем на оказание услуг по отдыху и оздоровлению и на покупку путевки с турфирмой.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EE7949-79CA-D0FC-59C2-6E9935A531A6}"/>
              </a:ext>
            </a:extLst>
          </p:cNvPr>
          <p:cNvSpPr txBox="1"/>
          <p:nvPr/>
        </p:nvSpPr>
        <p:spPr>
          <a:xfrm>
            <a:off x="1849474" y="5438590"/>
            <a:ext cx="3333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944048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1464</Words>
  <Application>Microsoft Office PowerPoint</Application>
  <PresentationFormat>Экран (4:3)</PresentationFormat>
  <Paragraphs>136</Paragraphs>
  <Slides>12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 Обратите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Шаг первый – выбор детского  оздоровительного учреждения:</vt:lpstr>
      <vt:lpstr>Презентация PowerPoint</vt:lpstr>
      <vt:lpstr>Шаг третий – подготовка документов:</vt:lpstr>
      <vt:lpstr>Презентация PowerPoint</vt:lpstr>
      <vt:lpstr>Презентация PowerPoint</vt:lpstr>
      <vt:lpstr>Презентация PowerPoint</vt:lpstr>
    </vt:vector>
  </TitlesOfParts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tamara</dc:creator>
  <cp:lastModifiedBy>tamara</cp:lastModifiedBy>
  <cp:revision>17</cp:revision>
  <dcterms:created xsi:type="dcterms:W3CDTF">2022-01-18T09:23:40Z</dcterms:created>
  <dcterms:modified xsi:type="dcterms:W3CDTF">2023-01-23T10:25:21Z</dcterms:modified>
</cp:coreProperties>
</file>