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79" r:id="rId2"/>
    <p:sldId id="437" r:id="rId3"/>
    <p:sldId id="436" r:id="rId4"/>
    <p:sldId id="285" r:id="rId5"/>
    <p:sldId id="422" r:id="rId6"/>
    <p:sldId id="423" r:id="rId7"/>
    <p:sldId id="426" r:id="rId8"/>
    <p:sldId id="421" r:id="rId9"/>
    <p:sldId id="430" r:id="rId10"/>
    <p:sldId id="499" r:id="rId11"/>
    <p:sldId id="429" r:id="rId12"/>
    <p:sldId id="287" r:id="rId13"/>
    <p:sldId id="496" r:id="rId14"/>
    <p:sldId id="497" r:id="rId15"/>
    <p:sldId id="495" r:id="rId16"/>
    <p:sldId id="286" r:id="rId17"/>
    <p:sldId id="288" r:id="rId18"/>
    <p:sldId id="290" r:id="rId19"/>
    <p:sldId id="291" r:id="rId20"/>
    <p:sldId id="354" r:id="rId21"/>
    <p:sldId id="438" r:id="rId22"/>
    <p:sldId id="442" r:id="rId23"/>
    <p:sldId id="443" r:id="rId24"/>
    <p:sldId id="445" r:id="rId25"/>
    <p:sldId id="446" r:id="rId26"/>
    <p:sldId id="447" r:id="rId27"/>
    <p:sldId id="487" r:id="rId28"/>
    <p:sldId id="488" r:id="rId29"/>
    <p:sldId id="500" r:id="rId30"/>
    <p:sldId id="489" r:id="rId31"/>
    <p:sldId id="491" r:id="rId32"/>
    <p:sldId id="492" r:id="rId33"/>
    <p:sldId id="493" r:id="rId34"/>
    <p:sldId id="494" r:id="rId35"/>
    <p:sldId id="501" r:id="rId36"/>
    <p:sldId id="420" r:id="rId37"/>
    <p:sldId id="538" r:id="rId38"/>
    <p:sldId id="539" r:id="rId39"/>
    <p:sldId id="540" r:id="rId40"/>
    <p:sldId id="541" r:id="rId41"/>
    <p:sldId id="542" r:id="rId42"/>
    <p:sldId id="543" r:id="rId43"/>
    <p:sldId id="544" r:id="rId44"/>
    <p:sldId id="545" r:id="rId45"/>
    <p:sldId id="546" r:id="rId46"/>
    <p:sldId id="547" r:id="rId47"/>
    <p:sldId id="548" r:id="rId48"/>
    <p:sldId id="549" r:id="rId49"/>
    <p:sldId id="550" r:id="rId50"/>
    <p:sldId id="551" r:id="rId51"/>
    <p:sldId id="552" r:id="rId52"/>
    <p:sldId id="553" r:id="rId53"/>
    <p:sldId id="554" r:id="rId54"/>
    <p:sldId id="555" r:id="rId55"/>
    <p:sldId id="556" r:id="rId56"/>
    <p:sldId id="557" r:id="rId57"/>
    <p:sldId id="558" r:id="rId58"/>
    <p:sldId id="559" r:id="rId59"/>
    <p:sldId id="560" r:id="rId60"/>
    <p:sldId id="561" r:id="rId61"/>
    <p:sldId id="562" r:id="rId62"/>
    <p:sldId id="563" r:id="rId63"/>
    <p:sldId id="564" r:id="rId64"/>
    <p:sldId id="565" r:id="rId65"/>
    <p:sldId id="566" r:id="rId66"/>
    <p:sldId id="567" r:id="rId67"/>
    <p:sldId id="568" r:id="rId68"/>
    <p:sldId id="569" r:id="rId69"/>
    <p:sldId id="570" r:id="rId70"/>
    <p:sldId id="571" r:id="rId7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0A5"/>
    <a:srgbClr val="3A72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4660"/>
  </p:normalViewPr>
  <p:slideViewPr>
    <p:cSldViewPr snapToGrid="0">
      <p:cViewPr>
        <p:scale>
          <a:sx n="166" d="100"/>
          <a:sy n="166" d="100"/>
        </p:scale>
        <p:origin x="-64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0E944-9E41-40B6-B51A-FF9F5593DE1C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01D37B8-B4E1-48A1-8DBD-5195BD6E0F5C}">
      <dgm:prSet phldrT="[Текст]" custT="1"/>
      <dgm:spPr/>
      <dgm:t>
        <a:bodyPr tIns="0" bIns="0"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ru-RU" sz="1200" b="1" i="0" dirty="0" smtClean="0">
            <a:solidFill>
              <a:schemeClr val="bg1"/>
            </a:solidFill>
            <a:latin typeface="+mn-lt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200" b="1" i="0" dirty="0" smtClean="0">
            <a:solidFill>
              <a:schemeClr val="bg1"/>
            </a:solidFill>
            <a:latin typeface="+mn-lt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200" b="1" i="0" dirty="0">
            <a:solidFill>
              <a:schemeClr val="bg1"/>
            </a:solidFill>
            <a:latin typeface="+mn-lt"/>
          </a:endParaRPr>
        </a:p>
      </dgm:t>
    </dgm:pt>
    <dgm:pt modelId="{6CD3C6A0-122E-4AE0-8C43-5F55F20DB7AE}" type="parTrans" cxnId="{E9DAB884-197D-4F90-B433-9F0ECE2D11DB}">
      <dgm:prSet/>
      <dgm:spPr/>
      <dgm:t>
        <a:bodyPr/>
        <a:lstStyle/>
        <a:p>
          <a:pPr algn="ctr"/>
          <a:endParaRPr lang="ru-RU" sz="1400"/>
        </a:p>
      </dgm:t>
    </dgm:pt>
    <dgm:pt modelId="{430ED38C-E01B-49C5-B0C8-868B14C58635}" type="sibTrans" cxnId="{E9DAB884-197D-4F90-B433-9F0ECE2D11DB}">
      <dgm:prSet/>
      <dgm:spPr/>
      <dgm:t>
        <a:bodyPr/>
        <a:lstStyle/>
        <a:p>
          <a:pPr algn="ctr"/>
          <a:endParaRPr lang="ru-RU" sz="1400"/>
        </a:p>
      </dgm:t>
    </dgm:pt>
    <dgm:pt modelId="{CB8E7E60-4461-4110-B7F0-E781392C59B6}">
      <dgm:prSet phldrT="[Текст]" custT="1"/>
      <dgm:spPr/>
      <dgm:t>
        <a:bodyPr/>
        <a:lstStyle/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Внутришкольное оценивание</a:t>
          </a:r>
          <a:endParaRPr lang="ru-RU" sz="1200" b="1" i="0" dirty="0">
            <a:solidFill>
              <a:schemeClr val="accent5">
                <a:lumMod val="75000"/>
              </a:schemeClr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E12D3883-3D51-477E-96B7-7D80A1681CFC}" type="parTrans" cxnId="{7EA2CC6C-4F9A-4175-8D7A-8793AA56BE1E}">
      <dgm:prSet/>
      <dgm:spPr/>
      <dgm:t>
        <a:bodyPr/>
        <a:lstStyle/>
        <a:p>
          <a:pPr algn="ctr"/>
          <a:endParaRPr lang="ru-RU" sz="1400"/>
        </a:p>
      </dgm:t>
    </dgm:pt>
    <dgm:pt modelId="{48A912B9-6E16-4704-960B-0117ED7A4A15}" type="sibTrans" cxnId="{7EA2CC6C-4F9A-4175-8D7A-8793AA56BE1E}">
      <dgm:prSet/>
      <dgm:spPr/>
      <dgm:t>
        <a:bodyPr/>
        <a:lstStyle/>
        <a:p>
          <a:pPr algn="ctr"/>
          <a:endParaRPr lang="ru-RU" sz="1400"/>
        </a:p>
      </dgm:t>
    </dgm:pt>
    <dgm:pt modelId="{AB6885EC-D082-4FEC-836E-961005A4C4D7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Внутриклассное оценивание</a:t>
          </a:r>
        </a:p>
      </dgm:t>
    </dgm:pt>
    <dgm:pt modelId="{BD8F8962-C055-4C40-A55B-34A5C36F3A5C}" type="parTrans" cxnId="{C92DBC59-BCBF-4415-821F-407441BA66E8}">
      <dgm:prSet/>
      <dgm:spPr/>
      <dgm:t>
        <a:bodyPr/>
        <a:lstStyle/>
        <a:p>
          <a:pPr algn="ctr"/>
          <a:endParaRPr lang="ru-RU" sz="1400"/>
        </a:p>
      </dgm:t>
    </dgm:pt>
    <dgm:pt modelId="{AA816314-5D8E-4B7E-9E3B-8A91EFCA6124}" type="sibTrans" cxnId="{C92DBC59-BCBF-4415-821F-407441BA66E8}">
      <dgm:prSet/>
      <dgm:spPr/>
      <dgm:t>
        <a:bodyPr/>
        <a:lstStyle/>
        <a:p>
          <a:pPr algn="ctr"/>
          <a:endParaRPr lang="ru-RU" sz="1400"/>
        </a:p>
      </dgm:t>
    </dgm:pt>
    <dgm:pt modelId="{488B5842-9309-4140-9BDA-262F89326BE2}">
      <dgm:prSet custT="1"/>
      <dgm:spPr/>
      <dgm:t>
        <a:bodyPr/>
        <a:lstStyle/>
        <a:p>
          <a:r>
            <a:rPr lang="ru-RU" sz="1200" b="1" i="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Централизованные тестирования (мониторинги)</a:t>
          </a:r>
          <a:endParaRPr lang="ru-RU" sz="1200" b="1" i="0" dirty="0">
            <a:solidFill>
              <a:schemeClr val="bg1"/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2F43807D-E8D8-41DA-8B52-32582470AB2F}" type="parTrans" cxnId="{36F9D332-6CBE-4F89-80FB-307A05F830F4}">
      <dgm:prSet/>
      <dgm:spPr/>
      <dgm:t>
        <a:bodyPr/>
        <a:lstStyle/>
        <a:p>
          <a:endParaRPr lang="ru-RU"/>
        </a:p>
      </dgm:t>
    </dgm:pt>
    <dgm:pt modelId="{3685AC25-FD02-4276-8AA1-C02C82D80B05}" type="sibTrans" cxnId="{36F9D332-6CBE-4F89-80FB-307A05F830F4}">
      <dgm:prSet/>
      <dgm:spPr/>
      <dgm:t>
        <a:bodyPr/>
        <a:lstStyle/>
        <a:p>
          <a:endParaRPr lang="ru-RU"/>
        </a:p>
      </dgm:t>
    </dgm:pt>
    <dgm:pt modelId="{9D256564-EAF5-450F-87F8-277C8C374202}">
      <dgm:prSet custT="1"/>
      <dgm:spPr/>
      <dgm:t>
        <a:bodyPr/>
        <a:lstStyle/>
        <a:p>
          <a:r>
            <a:rPr lang="ru-RU" sz="1200" b="1" i="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Оценка индивидуальных </a:t>
          </a:r>
          <a:br>
            <a:rPr lang="ru-RU" sz="1200" b="1" i="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</a:br>
          <a:r>
            <a:rPr lang="ru-RU" sz="1200" b="1" i="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достижений учащихся </a:t>
          </a:r>
          <a:endParaRPr lang="ru-RU" sz="1200" b="1" i="0" dirty="0">
            <a:solidFill>
              <a:schemeClr val="accent5">
                <a:lumMod val="75000"/>
              </a:schemeClr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435C93D6-B130-4B8E-BB94-2E7BD9F41DFA}" type="parTrans" cxnId="{6E1BACB5-5A3D-4DAD-8872-D820A809FA3C}">
      <dgm:prSet/>
      <dgm:spPr/>
      <dgm:t>
        <a:bodyPr/>
        <a:lstStyle/>
        <a:p>
          <a:endParaRPr lang="ru-RU"/>
        </a:p>
      </dgm:t>
    </dgm:pt>
    <dgm:pt modelId="{7CA16513-5D7E-417A-AEAC-A2AAF72614EA}" type="sibTrans" cxnId="{6E1BACB5-5A3D-4DAD-8872-D820A809FA3C}">
      <dgm:prSet/>
      <dgm:spPr/>
      <dgm:t>
        <a:bodyPr/>
        <a:lstStyle/>
        <a:p>
          <a:endParaRPr lang="ru-RU"/>
        </a:p>
      </dgm:t>
    </dgm:pt>
    <dgm:pt modelId="{31A8D143-2389-420D-87B1-26211E0E89D8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Государственные национальные экзамены</a:t>
          </a:r>
          <a:endParaRPr lang="ru-RU" sz="1200" b="1" i="0" dirty="0">
            <a:solidFill>
              <a:schemeClr val="bg1"/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19618C45-75E3-4B3D-96A9-382B7ECDB2B2}" type="sibTrans" cxnId="{2D4AFF2B-B92F-428C-B861-A23D8B6A922C}">
      <dgm:prSet/>
      <dgm:spPr/>
      <dgm:t>
        <a:bodyPr/>
        <a:lstStyle/>
        <a:p>
          <a:pPr algn="ctr"/>
          <a:endParaRPr lang="ru-RU" sz="1400"/>
        </a:p>
      </dgm:t>
    </dgm:pt>
    <dgm:pt modelId="{3B0FC8F7-07B8-4548-8934-6F814D07C593}" type="parTrans" cxnId="{2D4AFF2B-B92F-428C-B861-A23D8B6A922C}">
      <dgm:prSet/>
      <dgm:spPr/>
      <dgm:t>
        <a:bodyPr/>
        <a:lstStyle/>
        <a:p>
          <a:pPr algn="ctr"/>
          <a:endParaRPr lang="ru-RU" sz="1400"/>
        </a:p>
      </dgm:t>
    </dgm:pt>
    <dgm:pt modelId="{8A381CC3-A693-4C98-B4B0-8738CA950278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Междуна-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родные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исследования</a:t>
          </a:r>
          <a:endParaRPr lang="ru-RU" sz="1200" b="1" i="0" dirty="0">
            <a:solidFill>
              <a:schemeClr val="bg1"/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4DB03923-C82C-4028-8E27-6C903139620B}" type="sibTrans" cxnId="{1BCDEAAA-ADB9-464C-BE8F-E082AFBC3C65}">
      <dgm:prSet/>
      <dgm:spPr/>
      <dgm:t>
        <a:bodyPr/>
        <a:lstStyle/>
        <a:p>
          <a:endParaRPr lang="ru-RU"/>
        </a:p>
      </dgm:t>
    </dgm:pt>
    <dgm:pt modelId="{E9D9819B-1BBD-4B01-A6EA-A3ADD8E63862}" type="parTrans" cxnId="{1BCDEAAA-ADB9-464C-BE8F-E082AFBC3C65}">
      <dgm:prSet/>
      <dgm:spPr/>
      <dgm:t>
        <a:bodyPr/>
        <a:lstStyle/>
        <a:p>
          <a:endParaRPr lang="ru-RU"/>
        </a:p>
      </dgm:t>
    </dgm:pt>
    <dgm:pt modelId="{9649E857-713C-4D28-8F2D-337F2017AF9B}" type="pres">
      <dgm:prSet presAssocID="{6B30E944-9E41-40B6-B51A-FF9F5593DE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42BEFA-23B1-47CD-908D-11A4E21E404D}" type="pres">
      <dgm:prSet presAssocID="{001D37B8-B4E1-48A1-8DBD-5195BD6E0F5C}" presName="Name8" presStyleCnt="0"/>
      <dgm:spPr/>
    </dgm:pt>
    <dgm:pt modelId="{EB07318F-2E5F-457C-AD42-1F6E359B61AC}" type="pres">
      <dgm:prSet presAssocID="{001D37B8-B4E1-48A1-8DBD-5195BD6E0F5C}" presName="level" presStyleLbl="node1" presStyleIdx="0" presStyleCnt="7" custScaleX="100000" custScaleY="751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A03E7-714F-44F8-9644-F651419FE78B}" type="pres">
      <dgm:prSet presAssocID="{001D37B8-B4E1-48A1-8DBD-5195BD6E0F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30942-E6AF-489F-ACE2-913BB79A9FEA}" type="pres">
      <dgm:prSet presAssocID="{8A381CC3-A693-4C98-B4B0-8738CA950278}" presName="Name8" presStyleCnt="0"/>
      <dgm:spPr/>
    </dgm:pt>
    <dgm:pt modelId="{AE5A94CB-5251-427D-AFAF-B57865D5E7A6}" type="pres">
      <dgm:prSet presAssocID="{8A381CC3-A693-4C98-B4B0-8738CA950278}" presName="level" presStyleLbl="node1" presStyleIdx="1" presStyleCnt="7" custScaleX="97675" custScaleY="1265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59E5D-7149-44DB-BDEF-9B069C08E785}" type="pres">
      <dgm:prSet presAssocID="{8A381CC3-A693-4C98-B4B0-8738CA95027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5A935-9BEF-4DD3-B1A2-0E5753165A5C}" type="pres">
      <dgm:prSet presAssocID="{31A8D143-2389-420D-87B1-26211E0E89D8}" presName="Name8" presStyleCnt="0"/>
      <dgm:spPr/>
    </dgm:pt>
    <dgm:pt modelId="{255A502F-AD26-4C24-A26D-990BCBAEAD28}" type="pres">
      <dgm:prSet presAssocID="{31A8D143-2389-420D-87B1-26211E0E89D8}" presName="level" presStyleLbl="node1" presStyleIdx="2" presStyleCnt="7" custScaleX="99169" custScaleY="100664" custLinFactNeighborX="11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DAF7C-4B82-4B3B-8241-1014D120B825}" type="pres">
      <dgm:prSet presAssocID="{31A8D143-2389-420D-87B1-26211E0E89D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52BD6-1276-4279-9192-D758D7BAFCB7}" type="pres">
      <dgm:prSet presAssocID="{488B5842-9309-4140-9BDA-262F89326BE2}" presName="Name8" presStyleCnt="0"/>
      <dgm:spPr/>
    </dgm:pt>
    <dgm:pt modelId="{21C68124-FED5-4F70-A5E6-8302F09FEA32}" type="pres">
      <dgm:prSet presAssocID="{488B5842-9309-4140-9BDA-262F89326BE2}" presName="level" presStyleLbl="node1" presStyleIdx="3" presStyleCnt="7" custScaleX="97815" custScaleY="97174" custLinFactNeighborX="632" custLinFactNeighborY="-40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1814A-3173-42A9-97DE-2AF73E40BF34}" type="pres">
      <dgm:prSet presAssocID="{488B5842-9309-4140-9BDA-262F89326B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DB52B-73F3-430E-9038-75E1A47C94C6}" type="pres">
      <dgm:prSet presAssocID="{CB8E7E60-4461-4110-B7F0-E781392C59B6}" presName="Name8" presStyleCnt="0"/>
      <dgm:spPr/>
    </dgm:pt>
    <dgm:pt modelId="{4798B7DD-FEAB-41BE-A7F3-21F3A4215708}" type="pres">
      <dgm:prSet presAssocID="{CB8E7E60-4461-4110-B7F0-E781392C59B6}" presName="level" presStyleLbl="node1" presStyleIdx="4" presStyleCnt="7" custScaleX="97862" custScaleY="107964" custLinFactNeighborX="52" custLinFactNeighborY="-50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734FD0-8FE8-493B-B51E-9E4281B31E02}" type="pres">
      <dgm:prSet presAssocID="{CB8E7E60-4461-4110-B7F0-E781392C59B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5153F-98D0-4382-BE95-9377E52C4843}" type="pres">
      <dgm:prSet presAssocID="{AB6885EC-D082-4FEC-836E-961005A4C4D7}" presName="Name8" presStyleCnt="0"/>
      <dgm:spPr/>
    </dgm:pt>
    <dgm:pt modelId="{005EA2BB-6997-4A28-A569-6221479E7AE7}" type="pres">
      <dgm:prSet presAssocID="{AB6885EC-D082-4FEC-836E-961005A4C4D7}" presName="level" presStyleLbl="node1" presStyleIdx="5" presStyleCnt="7" custScaleX="98543" custScaleY="114347" custLinFactNeighborX="364" custLinFactNeighborY="-82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4C10C-3998-44A2-ADC7-A275ABF4FBDF}" type="pres">
      <dgm:prSet presAssocID="{AB6885EC-D082-4FEC-836E-961005A4C4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AE72E-5B6F-451D-8399-4F2AAD742618}" type="pres">
      <dgm:prSet presAssocID="{9D256564-EAF5-450F-87F8-277C8C374202}" presName="Name8" presStyleCnt="0"/>
      <dgm:spPr/>
    </dgm:pt>
    <dgm:pt modelId="{B106EE2D-DCFB-4340-A4CE-61D4FDFF3B93}" type="pres">
      <dgm:prSet presAssocID="{9D256564-EAF5-450F-87F8-277C8C374202}" presName="level" presStyleLbl="node1" presStyleIdx="6" presStyleCnt="7" custScaleX="98517" custScaleY="126515" custLinFactNeighborX="166" custLinFactNeighborY="-109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41281-FF09-4251-A33D-925170F733FF}" type="pres">
      <dgm:prSet presAssocID="{9D256564-EAF5-450F-87F8-277C8C3742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8E6354-21A0-4CFC-B7B8-AACCE5EC0498}" type="presOf" srcId="{31A8D143-2389-420D-87B1-26211E0E89D8}" destId="{255A502F-AD26-4C24-A26D-990BCBAEAD28}" srcOrd="0" destOrd="0" presId="urn:microsoft.com/office/officeart/2005/8/layout/pyramid1"/>
    <dgm:cxn modelId="{40F17654-A099-4384-9547-A79AB4EBE1B3}" type="presOf" srcId="{488B5842-9309-4140-9BDA-262F89326BE2}" destId="{21C68124-FED5-4F70-A5E6-8302F09FEA32}" srcOrd="0" destOrd="0" presId="urn:microsoft.com/office/officeart/2005/8/layout/pyramid1"/>
    <dgm:cxn modelId="{36F9D332-6CBE-4F89-80FB-307A05F830F4}" srcId="{6B30E944-9E41-40B6-B51A-FF9F5593DE1C}" destId="{488B5842-9309-4140-9BDA-262F89326BE2}" srcOrd="3" destOrd="0" parTransId="{2F43807D-E8D8-41DA-8B52-32582470AB2F}" sibTransId="{3685AC25-FD02-4276-8AA1-C02C82D80B05}"/>
    <dgm:cxn modelId="{E1247660-E958-4F76-970C-D67D1D524650}" type="presOf" srcId="{CB8E7E60-4461-4110-B7F0-E781392C59B6}" destId="{FA734FD0-8FE8-493B-B51E-9E4281B31E02}" srcOrd="1" destOrd="0" presId="urn:microsoft.com/office/officeart/2005/8/layout/pyramid1"/>
    <dgm:cxn modelId="{C92DBC59-BCBF-4415-821F-407441BA66E8}" srcId="{6B30E944-9E41-40B6-B51A-FF9F5593DE1C}" destId="{AB6885EC-D082-4FEC-836E-961005A4C4D7}" srcOrd="5" destOrd="0" parTransId="{BD8F8962-C055-4C40-A55B-34A5C36F3A5C}" sibTransId="{AA816314-5D8E-4B7E-9E3B-8A91EFCA6124}"/>
    <dgm:cxn modelId="{AC10C4F0-69A6-474B-9FE5-C699A96E3255}" type="presOf" srcId="{488B5842-9309-4140-9BDA-262F89326BE2}" destId="{3421814A-3173-42A9-97DE-2AF73E40BF34}" srcOrd="1" destOrd="0" presId="urn:microsoft.com/office/officeart/2005/8/layout/pyramid1"/>
    <dgm:cxn modelId="{22DEE876-1EA6-42B7-B798-B623CF4BF687}" type="presOf" srcId="{CB8E7E60-4461-4110-B7F0-E781392C59B6}" destId="{4798B7DD-FEAB-41BE-A7F3-21F3A4215708}" srcOrd="0" destOrd="0" presId="urn:microsoft.com/office/officeart/2005/8/layout/pyramid1"/>
    <dgm:cxn modelId="{C5BA2A9B-AF17-46A9-827A-E713F0DE2095}" type="presOf" srcId="{6B30E944-9E41-40B6-B51A-FF9F5593DE1C}" destId="{9649E857-713C-4D28-8F2D-337F2017AF9B}" srcOrd="0" destOrd="0" presId="urn:microsoft.com/office/officeart/2005/8/layout/pyramid1"/>
    <dgm:cxn modelId="{A806FDC7-75D0-42E4-8AA2-AD47D72E7C72}" type="presOf" srcId="{8A381CC3-A693-4C98-B4B0-8738CA950278}" destId="{CB159E5D-7149-44DB-BDEF-9B069C08E785}" srcOrd="1" destOrd="0" presId="urn:microsoft.com/office/officeart/2005/8/layout/pyramid1"/>
    <dgm:cxn modelId="{1DA62492-1ECD-41EF-BF56-880A795C43F7}" type="presOf" srcId="{8A381CC3-A693-4C98-B4B0-8738CA950278}" destId="{AE5A94CB-5251-427D-AFAF-B57865D5E7A6}" srcOrd="0" destOrd="0" presId="urn:microsoft.com/office/officeart/2005/8/layout/pyramid1"/>
    <dgm:cxn modelId="{C91892D1-6A05-4996-9D43-EB24FA008AE7}" type="presOf" srcId="{001D37B8-B4E1-48A1-8DBD-5195BD6E0F5C}" destId="{EB07318F-2E5F-457C-AD42-1F6E359B61AC}" srcOrd="0" destOrd="0" presId="urn:microsoft.com/office/officeart/2005/8/layout/pyramid1"/>
    <dgm:cxn modelId="{C049DB4C-3588-4F8A-A2DB-C703BAFC9126}" type="presOf" srcId="{AB6885EC-D082-4FEC-836E-961005A4C4D7}" destId="{005EA2BB-6997-4A28-A569-6221479E7AE7}" srcOrd="0" destOrd="0" presId="urn:microsoft.com/office/officeart/2005/8/layout/pyramid1"/>
    <dgm:cxn modelId="{5E7C8431-8C5F-4218-8737-CB0E34910321}" type="presOf" srcId="{31A8D143-2389-420D-87B1-26211E0E89D8}" destId="{2A7DAF7C-4B82-4B3B-8241-1014D120B825}" srcOrd="1" destOrd="0" presId="urn:microsoft.com/office/officeart/2005/8/layout/pyramid1"/>
    <dgm:cxn modelId="{C9DD1F63-9DD7-4213-908D-DF9C2408C69B}" type="presOf" srcId="{001D37B8-B4E1-48A1-8DBD-5195BD6E0F5C}" destId="{C96A03E7-714F-44F8-9644-F651419FE78B}" srcOrd="1" destOrd="0" presId="urn:microsoft.com/office/officeart/2005/8/layout/pyramid1"/>
    <dgm:cxn modelId="{6E1BACB5-5A3D-4DAD-8872-D820A809FA3C}" srcId="{6B30E944-9E41-40B6-B51A-FF9F5593DE1C}" destId="{9D256564-EAF5-450F-87F8-277C8C374202}" srcOrd="6" destOrd="0" parTransId="{435C93D6-B130-4B8E-BB94-2E7BD9F41DFA}" sibTransId="{7CA16513-5D7E-417A-AEAC-A2AAF72614EA}"/>
    <dgm:cxn modelId="{42803E83-5F48-4306-9B29-FD3B2934FC0B}" type="presOf" srcId="{9D256564-EAF5-450F-87F8-277C8C374202}" destId="{8E741281-FF09-4251-A33D-925170F733FF}" srcOrd="1" destOrd="0" presId="urn:microsoft.com/office/officeart/2005/8/layout/pyramid1"/>
    <dgm:cxn modelId="{6DE9E12A-EEAE-4D14-9352-D48571ACE2C3}" type="presOf" srcId="{AB6885EC-D082-4FEC-836E-961005A4C4D7}" destId="{C394C10C-3998-44A2-ADC7-A275ABF4FBDF}" srcOrd="1" destOrd="0" presId="urn:microsoft.com/office/officeart/2005/8/layout/pyramid1"/>
    <dgm:cxn modelId="{55DD9FC3-D76B-4C56-9826-96C838581608}" type="presOf" srcId="{9D256564-EAF5-450F-87F8-277C8C374202}" destId="{B106EE2D-DCFB-4340-A4CE-61D4FDFF3B93}" srcOrd="0" destOrd="0" presId="urn:microsoft.com/office/officeart/2005/8/layout/pyramid1"/>
    <dgm:cxn modelId="{1BCDEAAA-ADB9-464C-BE8F-E082AFBC3C65}" srcId="{6B30E944-9E41-40B6-B51A-FF9F5593DE1C}" destId="{8A381CC3-A693-4C98-B4B0-8738CA950278}" srcOrd="1" destOrd="0" parTransId="{E9D9819B-1BBD-4B01-A6EA-A3ADD8E63862}" sibTransId="{4DB03923-C82C-4028-8E27-6C903139620B}"/>
    <dgm:cxn modelId="{E9DAB884-197D-4F90-B433-9F0ECE2D11DB}" srcId="{6B30E944-9E41-40B6-B51A-FF9F5593DE1C}" destId="{001D37B8-B4E1-48A1-8DBD-5195BD6E0F5C}" srcOrd="0" destOrd="0" parTransId="{6CD3C6A0-122E-4AE0-8C43-5F55F20DB7AE}" sibTransId="{430ED38C-E01B-49C5-B0C8-868B14C58635}"/>
    <dgm:cxn modelId="{7EA2CC6C-4F9A-4175-8D7A-8793AA56BE1E}" srcId="{6B30E944-9E41-40B6-B51A-FF9F5593DE1C}" destId="{CB8E7E60-4461-4110-B7F0-E781392C59B6}" srcOrd="4" destOrd="0" parTransId="{E12D3883-3D51-477E-96B7-7D80A1681CFC}" sibTransId="{48A912B9-6E16-4704-960B-0117ED7A4A15}"/>
    <dgm:cxn modelId="{2D4AFF2B-B92F-428C-B861-A23D8B6A922C}" srcId="{6B30E944-9E41-40B6-B51A-FF9F5593DE1C}" destId="{31A8D143-2389-420D-87B1-26211E0E89D8}" srcOrd="2" destOrd="0" parTransId="{3B0FC8F7-07B8-4548-8934-6F814D07C593}" sibTransId="{19618C45-75E3-4B3D-96A9-382B7ECDB2B2}"/>
    <dgm:cxn modelId="{5D0D66CF-9924-4E91-A9FA-B2F864048D03}" type="presParOf" srcId="{9649E857-713C-4D28-8F2D-337F2017AF9B}" destId="{9F42BEFA-23B1-47CD-908D-11A4E21E404D}" srcOrd="0" destOrd="0" presId="urn:microsoft.com/office/officeart/2005/8/layout/pyramid1"/>
    <dgm:cxn modelId="{EE3D7637-C7AD-49BA-8A92-1ABABCE76C79}" type="presParOf" srcId="{9F42BEFA-23B1-47CD-908D-11A4E21E404D}" destId="{EB07318F-2E5F-457C-AD42-1F6E359B61AC}" srcOrd="0" destOrd="0" presId="urn:microsoft.com/office/officeart/2005/8/layout/pyramid1"/>
    <dgm:cxn modelId="{04CCBCEC-10E6-467B-B4C0-CB7B167E0524}" type="presParOf" srcId="{9F42BEFA-23B1-47CD-908D-11A4E21E404D}" destId="{C96A03E7-714F-44F8-9644-F651419FE78B}" srcOrd="1" destOrd="0" presId="urn:microsoft.com/office/officeart/2005/8/layout/pyramid1"/>
    <dgm:cxn modelId="{1A70B667-8E09-4051-B4F5-26406768755C}" type="presParOf" srcId="{9649E857-713C-4D28-8F2D-337F2017AF9B}" destId="{E4D30942-E6AF-489F-ACE2-913BB79A9FEA}" srcOrd="1" destOrd="0" presId="urn:microsoft.com/office/officeart/2005/8/layout/pyramid1"/>
    <dgm:cxn modelId="{24F15B80-F285-4AEA-A54C-0A06B04C7FE8}" type="presParOf" srcId="{E4D30942-E6AF-489F-ACE2-913BB79A9FEA}" destId="{AE5A94CB-5251-427D-AFAF-B57865D5E7A6}" srcOrd="0" destOrd="0" presId="urn:microsoft.com/office/officeart/2005/8/layout/pyramid1"/>
    <dgm:cxn modelId="{0FC7C15C-693E-4351-BA70-CE55E3F3A3E8}" type="presParOf" srcId="{E4D30942-E6AF-489F-ACE2-913BB79A9FEA}" destId="{CB159E5D-7149-44DB-BDEF-9B069C08E785}" srcOrd="1" destOrd="0" presId="urn:microsoft.com/office/officeart/2005/8/layout/pyramid1"/>
    <dgm:cxn modelId="{6D817CC0-AACB-4CC9-B3A1-A27B4BC3CCA7}" type="presParOf" srcId="{9649E857-713C-4D28-8F2D-337F2017AF9B}" destId="{B925A935-9BEF-4DD3-B1A2-0E5753165A5C}" srcOrd="2" destOrd="0" presId="urn:microsoft.com/office/officeart/2005/8/layout/pyramid1"/>
    <dgm:cxn modelId="{DA2D659A-DD10-4B95-BEB6-1686D10B92DB}" type="presParOf" srcId="{B925A935-9BEF-4DD3-B1A2-0E5753165A5C}" destId="{255A502F-AD26-4C24-A26D-990BCBAEAD28}" srcOrd="0" destOrd="0" presId="urn:microsoft.com/office/officeart/2005/8/layout/pyramid1"/>
    <dgm:cxn modelId="{92F6C072-9EA4-4223-A0BB-17E3613F9949}" type="presParOf" srcId="{B925A935-9BEF-4DD3-B1A2-0E5753165A5C}" destId="{2A7DAF7C-4B82-4B3B-8241-1014D120B825}" srcOrd="1" destOrd="0" presId="urn:microsoft.com/office/officeart/2005/8/layout/pyramid1"/>
    <dgm:cxn modelId="{D3A1CCB4-DFDC-4CA4-8BB6-8721E883CD5A}" type="presParOf" srcId="{9649E857-713C-4D28-8F2D-337F2017AF9B}" destId="{99152BD6-1276-4279-9192-D758D7BAFCB7}" srcOrd="3" destOrd="0" presId="urn:microsoft.com/office/officeart/2005/8/layout/pyramid1"/>
    <dgm:cxn modelId="{D37E2BE6-7699-47FB-97FB-FFE77C33746E}" type="presParOf" srcId="{99152BD6-1276-4279-9192-D758D7BAFCB7}" destId="{21C68124-FED5-4F70-A5E6-8302F09FEA32}" srcOrd="0" destOrd="0" presId="urn:microsoft.com/office/officeart/2005/8/layout/pyramid1"/>
    <dgm:cxn modelId="{04C66A1A-E953-4941-AED8-939B63E5B696}" type="presParOf" srcId="{99152BD6-1276-4279-9192-D758D7BAFCB7}" destId="{3421814A-3173-42A9-97DE-2AF73E40BF34}" srcOrd="1" destOrd="0" presId="urn:microsoft.com/office/officeart/2005/8/layout/pyramid1"/>
    <dgm:cxn modelId="{2DE879BE-6A39-4049-A151-3A5D1423D238}" type="presParOf" srcId="{9649E857-713C-4D28-8F2D-337F2017AF9B}" destId="{C68DB52B-73F3-430E-9038-75E1A47C94C6}" srcOrd="4" destOrd="0" presId="urn:microsoft.com/office/officeart/2005/8/layout/pyramid1"/>
    <dgm:cxn modelId="{2032AE44-6BD1-4F42-9E0D-85F4685B6F3B}" type="presParOf" srcId="{C68DB52B-73F3-430E-9038-75E1A47C94C6}" destId="{4798B7DD-FEAB-41BE-A7F3-21F3A4215708}" srcOrd="0" destOrd="0" presId="urn:microsoft.com/office/officeart/2005/8/layout/pyramid1"/>
    <dgm:cxn modelId="{41479C12-79B8-4C03-8837-77EF5B8ED799}" type="presParOf" srcId="{C68DB52B-73F3-430E-9038-75E1A47C94C6}" destId="{FA734FD0-8FE8-493B-B51E-9E4281B31E02}" srcOrd="1" destOrd="0" presId="urn:microsoft.com/office/officeart/2005/8/layout/pyramid1"/>
    <dgm:cxn modelId="{35DB1B0B-21EF-4C21-AC04-64566861BAA4}" type="presParOf" srcId="{9649E857-713C-4D28-8F2D-337F2017AF9B}" destId="{2625153F-98D0-4382-BE95-9377E52C4843}" srcOrd="5" destOrd="0" presId="urn:microsoft.com/office/officeart/2005/8/layout/pyramid1"/>
    <dgm:cxn modelId="{14471DE0-5031-4D4C-8FFC-7C5165C02FA4}" type="presParOf" srcId="{2625153F-98D0-4382-BE95-9377E52C4843}" destId="{005EA2BB-6997-4A28-A569-6221479E7AE7}" srcOrd="0" destOrd="0" presId="urn:microsoft.com/office/officeart/2005/8/layout/pyramid1"/>
    <dgm:cxn modelId="{B9D484C5-E106-46DE-BCED-04084449B134}" type="presParOf" srcId="{2625153F-98D0-4382-BE95-9377E52C4843}" destId="{C394C10C-3998-44A2-ADC7-A275ABF4FBDF}" srcOrd="1" destOrd="0" presId="urn:microsoft.com/office/officeart/2005/8/layout/pyramid1"/>
    <dgm:cxn modelId="{C66B924F-D373-4A64-99BC-C67EF731EC69}" type="presParOf" srcId="{9649E857-713C-4D28-8F2D-337F2017AF9B}" destId="{31AAE72E-5B6F-451D-8399-4F2AAD742618}" srcOrd="6" destOrd="0" presId="urn:microsoft.com/office/officeart/2005/8/layout/pyramid1"/>
    <dgm:cxn modelId="{3E063F89-8E5E-49F5-B329-F770E4E5012B}" type="presParOf" srcId="{31AAE72E-5B6F-451D-8399-4F2AAD742618}" destId="{B106EE2D-DCFB-4340-A4CE-61D4FDFF3B93}" srcOrd="0" destOrd="0" presId="urn:microsoft.com/office/officeart/2005/8/layout/pyramid1"/>
    <dgm:cxn modelId="{045EBF6B-C536-476B-AB77-8D4AF79F3207}" type="presParOf" srcId="{31AAE72E-5B6F-451D-8399-4F2AAD742618}" destId="{8E741281-FF09-4251-A33D-925170F733F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30E944-9E41-40B6-B51A-FF9F5593DE1C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01D37B8-B4E1-48A1-8DBD-5195BD6E0F5C}">
      <dgm:prSet phldrT="[Текст]" custT="1"/>
      <dgm:spPr/>
      <dgm:t>
        <a:bodyPr tIns="0" bIns="0"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ru-RU" sz="1200" b="1" i="0" dirty="0" smtClean="0">
            <a:solidFill>
              <a:schemeClr val="bg1"/>
            </a:solidFill>
            <a:latin typeface="+mn-lt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200" b="1" i="0" dirty="0" smtClean="0">
            <a:solidFill>
              <a:schemeClr val="bg1"/>
            </a:solidFill>
            <a:latin typeface="+mn-lt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200" b="1" i="0" dirty="0">
            <a:solidFill>
              <a:schemeClr val="bg1"/>
            </a:solidFill>
            <a:latin typeface="+mn-lt"/>
          </a:endParaRPr>
        </a:p>
      </dgm:t>
    </dgm:pt>
    <dgm:pt modelId="{6CD3C6A0-122E-4AE0-8C43-5F55F20DB7AE}" type="parTrans" cxnId="{E9DAB884-197D-4F90-B433-9F0ECE2D11DB}">
      <dgm:prSet/>
      <dgm:spPr/>
      <dgm:t>
        <a:bodyPr/>
        <a:lstStyle/>
        <a:p>
          <a:pPr algn="ctr"/>
          <a:endParaRPr lang="ru-RU" sz="1400"/>
        </a:p>
      </dgm:t>
    </dgm:pt>
    <dgm:pt modelId="{430ED38C-E01B-49C5-B0C8-868B14C58635}" type="sibTrans" cxnId="{E9DAB884-197D-4F90-B433-9F0ECE2D11DB}">
      <dgm:prSet/>
      <dgm:spPr/>
      <dgm:t>
        <a:bodyPr/>
        <a:lstStyle/>
        <a:p>
          <a:pPr algn="ctr"/>
          <a:endParaRPr lang="ru-RU" sz="1400"/>
        </a:p>
      </dgm:t>
    </dgm:pt>
    <dgm:pt modelId="{CB8E7E60-4461-4110-B7F0-E781392C59B6}">
      <dgm:prSet phldrT="[Текст]" custT="1"/>
      <dgm:spPr/>
      <dgm:t>
        <a:bodyPr/>
        <a:lstStyle/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Внутришкольное оценивание</a:t>
          </a:r>
          <a:endParaRPr lang="ru-RU" sz="1200" b="1" i="0" dirty="0">
            <a:solidFill>
              <a:schemeClr val="accent5">
                <a:lumMod val="75000"/>
              </a:schemeClr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E12D3883-3D51-477E-96B7-7D80A1681CFC}" type="parTrans" cxnId="{7EA2CC6C-4F9A-4175-8D7A-8793AA56BE1E}">
      <dgm:prSet/>
      <dgm:spPr/>
      <dgm:t>
        <a:bodyPr/>
        <a:lstStyle/>
        <a:p>
          <a:pPr algn="ctr"/>
          <a:endParaRPr lang="ru-RU" sz="1400"/>
        </a:p>
      </dgm:t>
    </dgm:pt>
    <dgm:pt modelId="{48A912B9-6E16-4704-960B-0117ED7A4A15}" type="sibTrans" cxnId="{7EA2CC6C-4F9A-4175-8D7A-8793AA56BE1E}">
      <dgm:prSet/>
      <dgm:spPr/>
      <dgm:t>
        <a:bodyPr/>
        <a:lstStyle/>
        <a:p>
          <a:pPr algn="ctr"/>
          <a:endParaRPr lang="ru-RU" sz="1400"/>
        </a:p>
      </dgm:t>
    </dgm:pt>
    <dgm:pt modelId="{AB6885EC-D082-4FEC-836E-961005A4C4D7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Внутриклассное оценивание</a:t>
          </a:r>
        </a:p>
      </dgm:t>
    </dgm:pt>
    <dgm:pt modelId="{BD8F8962-C055-4C40-A55B-34A5C36F3A5C}" type="parTrans" cxnId="{C92DBC59-BCBF-4415-821F-407441BA66E8}">
      <dgm:prSet/>
      <dgm:spPr/>
      <dgm:t>
        <a:bodyPr/>
        <a:lstStyle/>
        <a:p>
          <a:pPr algn="ctr"/>
          <a:endParaRPr lang="ru-RU" sz="1400"/>
        </a:p>
      </dgm:t>
    </dgm:pt>
    <dgm:pt modelId="{AA816314-5D8E-4B7E-9E3B-8A91EFCA6124}" type="sibTrans" cxnId="{C92DBC59-BCBF-4415-821F-407441BA66E8}">
      <dgm:prSet/>
      <dgm:spPr/>
      <dgm:t>
        <a:bodyPr/>
        <a:lstStyle/>
        <a:p>
          <a:pPr algn="ctr"/>
          <a:endParaRPr lang="ru-RU" sz="1400"/>
        </a:p>
      </dgm:t>
    </dgm:pt>
    <dgm:pt modelId="{488B5842-9309-4140-9BDA-262F89326BE2}">
      <dgm:prSet custT="1"/>
      <dgm:spPr/>
      <dgm:t>
        <a:bodyPr/>
        <a:lstStyle/>
        <a:p>
          <a:r>
            <a:rPr lang="ru-RU" sz="1200" b="1" i="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Централизованные тестирования (мониторинги)</a:t>
          </a:r>
          <a:endParaRPr lang="ru-RU" sz="1200" b="1" i="0" dirty="0">
            <a:solidFill>
              <a:schemeClr val="bg1"/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2F43807D-E8D8-41DA-8B52-32582470AB2F}" type="parTrans" cxnId="{36F9D332-6CBE-4F89-80FB-307A05F830F4}">
      <dgm:prSet/>
      <dgm:spPr/>
      <dgm:t>
        <a:bodyPr/>
        <a:lstStyle/>
        <a:p>
          <a:endParaRPr lang="ru-RU"/>
        </a:p>
      </dgm:t>
    </dgm:pt>
    <dgm:pt modelId="{3685AC25-FD02-4276-8AA1-C02C82D80B05}" type="sibTrans" cxnId="{36F9D332-6CBE-4F89-80FB-307A05F830F4}">
      <dgm:prSet/>
      <dgm:spPr/>
      <dgm:t>
        <a:bodyPr/>
        <a:lstStyle/>
        <a:p>
          <a:endParaRPr lang="ru-RU"/>
        </a:p>
      </dgm:t>
    </dgm:pt>
    <dgm:pt modelId="{9D256564-EAF5-450F-87F8-277C8C374202}">
      <dgm:prSet custT="1"/>
      <dgm:spPr/>
      <dgm:t>
        <a:bodyPr/>
        <a:lstStyle/>
        <a:p>
          <a:r>
            <a:rPr lang="ru-RU" sz="1200" b="1" i="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Оценка индивидуальных </a:t>
          </a:r>
          <a:br>
            <a:rPr lang="ru-RU" sz="1200" b="1" i="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</a:br>
          <a:r>
            <a:rPr lang="ru-RU" sz="1200" b="1" i="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достижений учащихся </a:t>
          </a:r>
          <a:endParaRPr lang="ru-RU" sz="1200" b="1" i="0" dirty="0">
            <a:solidFill>
              <a:schemeClr val="accent5">
                <a:lumMod val="75000"/>
              </a:schemeClr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435C93D6-B130-4B8E-BB94-2E7BD9F41DFA}" type="parTrans" cxnId="{6E1BACB5-5A3D-4DAD-8872-D820A809FA3C}">
      <dgm:prSet/>
      <dgm:spPr/>
      <dgm:t>
        <a:bodyPr/>
        <a:lstStyle/>
        <a:p>
          <a:endParaRPr lang="ru-RU"/>
        </a:p>
      </dgm:t>
    </dgm:pt>
    <dgm:pt modelId="{7CA16513-5D7E-417A-AEAC-A2AAF72614EA}" type="sibTrans" cxnId="{6E1BACB5-5A3D-4DAD-8872-D820A809FA3C}">
      <dgm:prSet/>
      <dgm:spPr/>
      <dgm:t>
        <a:bodyPr/>
        <a:lstStyle/>
        <a:p>
          <a:endParaRPr lang="ru-RU"/>
        </a:p>
      </dgm:t>
    </dgm:pt>
    <dgm:pt modelId="{31A8D143-2389-420D-87B1-26211E0E89D8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Государственные национальные экзамены</a:t>
          </a:r>
          <a:endParaRPr lang="ru-RU" sz="1200" b="1" i="0" dirty="0">
            <a:solidFill>
              <a:schemeClr val="bg1"/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19618C45-75E3-4B3D-96A9-382B7ECDB2B2}" type="sibTrans" cxnId="{2D4AFF2B-B92F-428C-B861-A23D8B6A922C}">
      <dgm:prSet/>
      <dgm:spPr/>
      <dgm:t>
        <a:bodyPr/>
        <a:lstStyle/>
        <a:p>
          <a:pPr algn="ctr"/>
          <a:endParaRPr lang="ru-RU" sz="1400"/>
        </a:p>
      </dgm:t>
    </dgm:pt>
    <dgm:pt modelId="{3B0FC8F7-07B8-4548-8934-6F814D07C593}" type="parTrans" cxnId="{2D4AFF2B-B92F-428C-B861-A23D8B6A922C}">
      <dgm:prSet/>
      <dgm:spPr/>
      <dgm:t>
        <a:bodyPr/>
        <a:lstStyle/>
        <a:p>
          <a:pPr algn="ctr"/>
          <a:endParaRPr lang="ru-RU" sz="1400"/>
        </a:p>
      </dgm:t>
    </dgm:pt>
    <dgm:pt modelId="{8A381CC3-A693-4C98-B4B0-8738CA950278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Междуна-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родные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исследования</a:t>
          </a:r>
          <a:endParaRPr lang="ru-RU" sz="1200" b="1" i="0" dirty="0">
            <a:solidFill>
              <a:schemeClr val="bg1"/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4DB03923-C82C-4028-8E27-6C903139620B}" type="sibTrans" cxnId="{1BCDEAAA-ADB9-464C-BE8F-E082AFBC3C65}">
      <dgm:prSet/>
      <dgm:spPr/>
      <dgm:t>
        <a:bodyPr/>
        <a:lstStyle/>
        <a:p>
          <a:endParaRPr lang="ru-RU"/>
        </a:p>
      </dgm:t>
    </dgm:pt>
    <dgm:pt modelId="{E9D9819B-1BBD-4B01-A6EA-A3ADD8E63862}" type="parTrans" cxnId="{1BCDEAAA-ADB9-464C-BE8F-E082AFBC3C65}">
      <dgm:prSet/>
      <dgm:spPr/>
      <dgm:t>
        <a:bodyPr/>
        <a:lstStyle/>
        <a:p>
          <a:endParaRPr lang="ru-RU"/>
        </a:p>
      </dgm:t>
    </dgm:pt>
    <dgm:pt modelId="{9649E857-713C-4D28-8F2D-337F2017AF9B}" type="pres">
      <dgm:prSet presAssocID="{6B30E944-9E41-40B6-B51A-FF9F5593DE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42BEFA-23B1-47CD-908D-11A4E21E404D}" type="pres">
      <dgm:prSet presAssocID="{001D37B8-B4E1-48A1-8DBD-5195BD6E0F5C}" presName="Name8" presStyleCnt="0"/>
      <dgm:spPr/>
    </dgm:pt>
    <dgm:pt modelId="{EB07318F-2E5F-457C-AD42-1F6E359B61AC}" type="pres">
      <dgm:prSet presAssocID="{001D37B8-B4E1-48A1-8DBD-5195BD6E0F5C}" presName="level" presStyleLbl="node1" presStyleIdx="0" presStyleCnt="7" custScaleX="100000" custScaleY="751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A03E7-714F-44F8-9644-F651419FE78B}" type="pres">
      <dgm:prSet presAssocID="{001D37B8-B4E1-48A1-8DBD-5195BD6E0F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30942-E6AF-489F-ACE2-913BB79A9FEA}" type="pres">
      <dgm:prSet presAssocID="{8A381CC3-A693-4C98-B4B0-8738CA950278}" presName="Name8" presStyleCnt="0"/>
      <dgm:spPr/>
    </dgm:pt>
    <dgm:pt modelId="{AE5A94CB-5251-427D-AFAF-B57865D5E7A6}" type="pres">
      <dgm:prSet presAssocID="{8A381CC3-A693-4C98-B4B0-8738CA950278}" presName="level" presStyleLbl="node1" presStyleIdx="1" presStyleCnt="7" custScaleX="97675" custScaleY="1265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59E5D-7149-44DB-BDEF-9B069C08E785}" type="pres">
      <dgm:prSet presAssocID="{8A381CC3-A693-4C98-B4B0-8738CA95027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5A935-9BEF-4DD3-B1A2-0E5753165A5C}" type="pres">
      <dgm:prSet presAssocID="{31A8D143-2389-420D-87B1-26211E0E89D8}" presName="Name8" presStyleCnt="0"/>
      <dgm:spPr/>
    </dgm:pt>
    <dgm:pt modelId="{255A502F-AD26-4C24-A26D-990BCBAEAD28}" type="pres">
      <dgm:prSet presAssocID="{31A8D143-2389-420D-87B1-26211E0E89D8}" presName="level" presStyleLbl="node1" presStyleIdx="2" presStyleCnt="7" custScaleX="96562" custScaleY="95150" custLinFactNeighborX="11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DAF7C-4B82-4B3B-8241-1014D120B825}" type="pres">
      <dgm:prSet presAssocID="{31A8D143-2389-420D-87B1-26211E0E89D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52BD6-1276-4279-9192-D758D7BAFCB7}" type="pres">
      <dgm:prSet presAssocID="{488B5842-9309-4140-9BDA-262F89326BE2}" presName="Name8" presStyleCnt="0"/>
      <dgm:spPr/>
    </dgm:pt>
    <dgm:pt modelId="{21C68124-FED5-4F70-A5E6-8302F09FEA32}" type="pres">
      <dgm:prSet presAssocID="{488B5842-9309-4140-9BDA-262F89326BE2}" presName="level" presStyleLbl="node1" presStyleIdx="3" presStyleCnt="7" custScaleX="97815" custScaleY="97174" custLinFactNeighborX="632" custLinFactNeighborY="-40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1814A-3173-42A9-97DE-2AF73E40BF34}" type="pres">
      <dgm:prSet presAssocID="{488B5842-9309-4140-9BDA-262F89326B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DB52B-73F3-430E-9038-75E1A47C94C6}" type="pres">
      <dgm:prSet presAssocID="{CB8E7E60-4461-4110-B7F0-E781392C59B6}" presName="Name8" presStyleCnt="0"/>
      <dgm:spPr/>
    </dgm:pt>
    <dgm:pt modelId="{4798B7DD-FEAB-41BE-A7F3-21F3A4215708}" type="pres">
      <dgm:prSet presAssocID="{CB8E7E60-4461-4110-B7F0-E781392C59B6}" presName="level" presStyleLbl="node1" presStyleIdx="4" presStyleCnt="7" custScaleX="97862" custScaleY="107964" custLinFactNeighborX="52" custLinFactNeighborY="-50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734FD0-8FE8-493B-B51E-9E4281B31E02}" type="pres">
      <dgm:prSet presAssocID="{CB8E7E60-4461-4110-B7F0-E781392C59B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5153F-98D0-4382-BE95-9377E52C4843}" type="pres">
      <dgm:prSet presAssocID="{AB6885EC-D082-4FEC-836E-961005A4C4D7}" presName="Name8" presStyleCnt="0"/>
      <dgm:spPr/>
    </dgm:pt>
    <dgm:pt modelId="{005EA2BB-6997-4A28-A569-6221479E7AE7}" type="pres">
      <dgm:prSet presAssocID="{AB6885EC-D082-4FEC-836E-961005A4C4D7}" presName="level" presStyleLbl="node1" presStyleIdx="5" presStyleCnt="7" custScaleX="98543" custScaleY="114347" custLinFactNeighborX="364" custLinFactNeighborY="-82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4C10C-3998-44A2-ADC7-A275ABF4FBDF}" type="pres">
      <dgm:prSet presAssocID="{AB6885EC-D082-4FEC-836E-961005A4C4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AE72E-5B6F-451D-8399-4F2AAD742618}" type="pres">
      <dgm:prSet presAssocID="{9D256564-EAF5-450F-87F8-277C8C374202}" presName="Name8" presStyleCnt="0"/>
      <dgm:spPr/>
    </dgm:pt>
    <dgm:pt modelId="{B106EE2D-DCFB-4340-A4CE-61D4FDFF3B93}" type="pres">
      <dgm:prSet presAssocID="{9D256564-EAF5-450F-87F8-277C8C374202}" presName="level" presStyleLbl="node1" presStyleIdx="6" presStyleCnt="7" custScaleX="98517" custScaleY="126515" custLinFactNeighborX="166" custLinFactNeighborY="-109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41281-FF09-4251-A33D-925170F733FF}" type="pres">
      <dgm:prSet presAssocID="{9D256564-EAF5-450F-87F8-277C8C3742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8E6354-21A0-4CFC-B7B8-AACCE5EC0498}" type="presOf" srcId="{31A8D143-2389-420D-87B1-26211E0E89D8}" destId="{255A502F-AD26-4C24-A26D-990BCBAEAD28}" srcOrd="0" destOrd="0" presId="urn:microsoft.com/office/officeart/2005/8/layout/pyramid1"/>
    <dgm:cxn modelId="{40F17654-A099-4384-9547-A79AB4EBE1B3}" type="presOf" srcId="{488B5842-9309-4140-9BDA-262F89326BE2}" destId="{21C68124-FED5-4F70-A5E6-8302F09FEA32}" srcOrd="0" destOrd="0" presId="urn:microsoft.com/office/officeart/2005/8/layout/pyramid1"/>
    <dgm:cxn modelId="{36F9D332-6CBE-4F89-80FB-307A05F830F4}" srcId="{6B30E944-9E41-40B6-B51A-FF9F5593DE1C}" destId="{488B5842-9309-4140-9BDA-262F89326BE2}" srcOrd="3" destOrd="0" parTransId="{2F43807D-E8D8-41DA-8B52-32582470AB2F}" sibTransId="{3685AC25-FD02-4276-8AA1-C02C82D80B05}"/>
    <dgm:cxn modelId="{E1247660-E958-4F76-970C-D67D1D524650}" type="presOf" srcId="{CB8E7E60-4461-4110-B7F0-E781392C59B6}" destId="{FA734FD0-8FE8-493B-B51E-9E4281B31E02}" srcOrd="1" destOrd="0" presId="urn:microsoft.com/office/officeart/2005/8/layout/pyramid1"/>
    <dgm:cxn modelId="{C92DBC59-BCBF-4415-821F-407441BA66E8}" srcId="{6B30E944-9E41-40B6-B51A-FF9F5593DE1C}" destId="{AB6885EC-D082-4FEC-836E-961005A4C4D7}" srcOrd="5" destOrd="0" parTransId="{BD8F8962-C055-4C40-A55B-34A5C36F3A5C}" sibTransId="{AA816314-5D8E-4B7E-9E3B-8A91EFCA6124}"/>
    <dgm:cxn modelId="{AC10C4F0-69A6-474B-9FE5-C699A96E3255}" type="presOf" srcId="{488B5842-9309-4140-9BDA-262F89326BE2}" destId="{3421814A-3173-42A9-97DE-2AF73E40BF34}" srcOrd="1" destOrd="0" presId="urn:microsoft.com/office/officeart/2005/8/layout/pyramid1"/>
    <dgm:cxn modelId="{22DEE876-1EA6-42B7-B798-B623CF4BF687}" type="presOf" srcId="{CB8E7E60-4461-4110-B7F0-E781392C59B6}" destId="{4798B7DD-FEAB-41BE-A7F3-21F3A4215708}" srcOrd="0" destOrd="0" presId="urn:microsoft.com/office/officeart/2005/8/layout/pyramid1"/>
    <dgm:cxn modelId="{C5BA2A9B-AF17-46A9-827A-E713F0DE2095}" type="presOf" srcId="{6B30E944-9E41-40B6-B51A-FF9F5593DE1C}" destId="{9649E857-713C-4D28-8F2D-337F2017AF9B}" srcOrd="0" destOrd="0" presId="urn:microsoft.com/office/officeart/2005/8/layout/pyramid1"/>
    <dgm:cxn modelId="{A806FDC7-75D0-42E4-8AA2-AD47D72E7C72}" type="presOf" srcId="{8A381CC3-A693-4C98-B4B0-8738CA950278}" destId="{CB159E5D-7149-44DB-BDEF-9B069C08E785}" srcOrd="1" destOrd="0" presId="urn:microsoft.com/office/officeart/2005/8/layout/pyramid1"/>
    <dgm:cxn modelId="{1DA62492-1ECD-41EF-BF56-880A795C43F7}" type="presOf" srcId="{8A381CC3-A693-4C98-B4B0-8738CA950278}" destId="{AE5A94CB-5251-427D-AFAF-B57865D5E7A6}" srcOrd="0" destOrd="0" presId="urn:microsoft.com/office/officeart/2005/8/layout/pyramid1"/>
    <dgm:cxn modelId="{C91892D1-6A05-4996-9D43-EB24FA008AE7}" type="presOf" srcId="{001D37B8-B4E1-48A1-8DBD-5195BD6E0F5C}" destId="{EB07318F-2E5F-457C-AD42-1F6E359B61AC}" srcOrd="0" destOrd="0" presId="urn:microsoft.com/office/officeart/2005/8/layout/pyramid1"/>
    <dgm:cxn modelId="{C049DB4C-3588-4F8A-A2DB-C703BAFC9126}" type="presOf" srcId="{AB6885EC-D082-4FEC-836E-961005A4C4D7}" destId="{005EA2BB-6997-4A28-A569-6221479E7AE7}" srcOrd="0" destOrd="0" presId="urn:microsoft.com/office/officeart/2005/8/layout/pyramid1"/>
    <dgm:cxn modelId="{5E7C8431-8C5F-4218-8737-CB0E34910321}" type="presOf" srcId="{31A8D143-2389-420D-87B1-26211E0E89D8}" destId="{2A7DAF7C-4B82-4B3B-8241-1014D120B825}" srcOrd="1" destOrd="0" presId="urn:microsoft.com/office/officeart/2005/8/layout/pyramid1"/>
    <dgm:cxn modelId="{C9DD1F63-9DD7-4213-908D-DF9C2408C69B}" type="presOf" srcId="{001D37B8-B4E1-48A1-8DBD-5195BD6E0F5C}" destId="{C96A03E7-714F-44F8-9644-F651419FE78B}" srcOrd="1" destOrd="0" presId="urn:microsoft.com/office/officeart/2005/8/layout/pyramid1"/>
    <dgm:cxn modelId="{6E1BACB5-5A3D-4DAD-8872-D820A809FA3C}" srcId="{6B30E944-9E41-40B6-B51A-FF9F5593DE1C}" destId="{9D256564-EAF5-450F-87F8-277C8C374202}" srcOrd="6" destOrd="0" parTransId="{435C93D6-B130-4B8E-BB94-2E7BD9F41DFA}" sibTransId="{7CA16513-5D7E-417A-AEAC-A2AAF72614EA}"/>
    <dgm:cxn modelId="{42803E83-5F48-4306-9B29-FD3B2934FC0B}" type="presOf" srcId="{9D256564-EAF5-450F-87F8-277C8C374202}" destId="{8E741281-FF09-4251-A33D-925170F733FF}" srcOrd="1" destOrd="0" presId="urn:microsoft.com/office/officeart/2005/8/layout/pyramid1"/>
    <dgm:cxn modelId="{6DE9E12A-EEAE-4D14-9352-D48571ACE2C3}" type="presOf" srcId="{AB6885EC-D082-4FEC-836E-961005A4C4D7}" destId="{C394C10C-3998-44A2-ADC7-A275ABF4FBDF}" srcOrd="1" destOrd="0" presId="urn:microsoft.com/office/officeart/2005/8/layout/pyramid1"/>
    <dgm:cxn modelId="{55DD9FC3-D76B-4C56-9826-96C838581608}" type="presOf" srcId="{9D256564-EAF5-450F-87F8-277C8C374202}" destId="{B106EE2D-DCFB-4340-A4CE-61D4FDFF3B93}" srcOrd="0" destOrd="0" presId="urn:microsoft.com/office/officeart/2005/8/layout/pyramid1"/>
    <dgm:cxn modelId="{1BCDEAAA-ADB9-464C-BE8F-E082AFBC3C65}" srcId="{6B30E944-9E41-40B6-B51A-FF9F5593DE1C}" destId="{8A381CC3-A693-4C98-B4B0-8738CA950278}" srcOrd="1" destOrd="0" parTransId="{E9D9819B-1BBD-4B01-A6EA-A3ADD8E63862}" sibTransId="{4DB03923-C82C-4028-8E27-6C903139620B}"/>
    <dgm:cxn modelId="{E9DAB884-197D-4F90-B433-9F0ECE2D11DB}" srcId="{6B30E944-9E41-40B6-B51A-FF9F5593DE1C}" destId="{001D37B8-B4E1-48A1-8DBD-5195BD6E0F5C}" srcOrd="0" destOrd="0" parTransId="{6CD3C6A0-122E-4AE0-8C43-5F55F20DB7AE}" sibTransId="{430ED38C-E01B-49C5-B0C8-868B14C58635}"/>
    <dgm:cxn modelId="{7EA2CC6C-4F9A-4175-8D7A-8793AA56BE1E}" srcId="{6B30E944-9E41-40B6-B51A-FF9F5593DE1C}" destId="{CB8E7E60-4461-4110-B7F0-E781392C59B6}" srcOrd="4" destOrd="0" parTransId="{E12D3883-3D51-477E-96B7-7D80A1681CFC}" sibTransId="{48A912B9-6E16-4704-960B-0117ED7A4A15}"/>
    <dgm:cxn modelId="{2D4AFF2B-B92F-428C-B861-A23D8B6A922C}" srcId="{6B30E944-9E41-40B6-B51A-FF9F5593DE1C}" destId="{31A8D143-2389-420D-87B1-26211E0E89D8}" srcOrd="2" destOrd="0" parTransId="{3B0FC8F7-07B8-4548-8934-6F814D07C593}" sibTransId="{19618C45-75E3-4B3D-96A9-382B7ECDB2B2}"/>
    <dgm:cxn modelId="{5D0D66CF-9924-4E91-A9FA-B2F864048D03}" type="presParOf" srcId="{9649E857-713C-4D28-8F2D-337F2017AF9B}" destId="{9F42BEFA-23B1-47CD-908D-11A4E21E404D}" srcOrd="0" destOrd="0" presId="urn:microsoft.com/office/officeart/2005/8/layout/pyramid1"/>
    <dgm:cxn modelId="{EE3D7637-C7AD-49BA-8A92-1ABABCE76C79}" type="presParOf" srcId="{9F42BEFA-23B1-47CD-908D-11A4E21E404D}" destId="{EB07318F-2E5F-457C-AD42-1F6E359B61AC}" srcOrd="0" destOrd="0" presId="urn:microsoft.com/office/officeart/2005/8/layout/pyramid1"/>
    <dgm:cxn modelId="{04CCBCEC-10E6-467B-B4C0-CB7B167E0524}" type="presParOf" srcId="{9F42BEFA-23B1-47CD-908D-11A4E21E404D}" destId="{C96A03E7-714F-44F8-9644-F651419FE78B}" srcOrd="1" destOrd="0" presId="urn:microsoft.com/office/officeart/2005/8/layout/pyramid1"/>
    <dgm:cxn modelId="{1A70B667-8E09-4051-B4F5-26406768755C}" type="presParOf" srcId="{9649E857-713C-4D28-8F2D-337F2017AF9B}" destId="{E4D30942-E6AF-489F-ACE2-913BB79A9FEA}" srcOrd="1" destOrd="0" presId="urn:microsoft.com/office/officeart/2005/8/layout/pyramid1"/>
    <dgm:cxn modelId="{24F15B80-F285-4AEA-A54C-0A06B04C7FE8}" type="presParOf" srcId="{E4D30942-E6AF-489F-ACE2-913BB79A9FEA}" destId="{AE5A94CB-5251-427D-AFAF-B57865D5E7A6}" srcOrd="0" destOrd="0" presId="urn:microsoft.com/office/officeart/2005/8/layout/pyramid1"/>
    <dgm:cxn modelId="{0FC7C15C-693E-4351-BA70-CE55E3F3A3E8}" type="presParOf" srcId="{E4D30942-E6AF-489F-ACE2-913BB79A9FEA}" destId="{CB159E5D-7149-44DB-BDEF-9B069C08E785}" srcOrd="1" destOrd="0" presId="urn:microsoft.com/office/officeart/2005/8/layout/pyramid1"/>
    <dgm:cxn modelId="{6D817CC0-AACB-4CC9-B3A1-A27B4BC3CCA7}" type="presParOf" srcId="{9649E857-713C-4D28-8F2D-337F2017AF9B}" destId="{B925A935-9BEF-4DD3-B1A2-0E5753165A5C}" srcOrd="2" destOrd="0" presId="urn:microsoft.com/office/officeart/2005/8/layout/pyramid1"/>
    <dgm:cxn modelId="{DA2D659A-DD10-4B95-BEB6-1686D10B92DB}" type="presParOf" srcId="{B925A935-9BEF-4DD3-B1A2-0E5753165A5C}" destId="{255A502F-AD26-4C24-A26D-990BCBAEAD28}" srcOrd="0" destOrd="0" presId="urn:microsoft.com/office/officeart/2005/8/layout/pyramid1"/>
    <dgm:cxn modelId="{92F6C072-9EA4-4223-A0BB-17E3613F9949}" type="presParOf" srcId="{B925A935-9BEF-4DD3-B1A2-0E5753165A5C}" destId="{2A7DAF7C-4B82-4B3B-8241-1014D120B825}" srcOrd="1" destOrd="0" presId="urn:microsoft.com/office/officeart/2005/8/layout/pyramid1"/>
    <dgm:cxn modelId="{D3A1CCB4-DFDC-4CA4-8BB6-8721E883CD5A}" type="presParOf" srcId="{9649E857-713C-4D28-8F2D-337F2017AF9B}" destId="{99152BD6-1276-4279-9192-D758D7BAFCB7}" srcOrd="3" destOrd="0" presId="urn:microsoft.com/office/officeart/2005/8/layout/pyramid1"/>
    <dgm:cxn modelId="{D37E2BE6-7699-47FB-97FB-FFE77C33746E}" type="presParOf" srcId="{99152BD6-1276-4279-9192-D758D7BAFCB7}" destId="{21C68124-FED5-4F70-A5E6-8302F09FEA32}" srcOrd="0" destOrd="0" presId="urn:microsoft.com/office/officeart/2005/8/layout/pyramid1"/>
    <dgm:cxn modelId="{04C66A1A-E953-4941-AED8-939B63E5B696}" type="presParOf" srcId="{99152BD6-1276-4279-9192-D758D7BAFCB7}" destId="{3421814A-3173-42A9-97DE-2AF73E40BF34}" srcOrd="1" destOrd="0" presId="urn:microsoft.com/office/officeart/2005/8/layout/pyramid1"/>
    <dgm:cxn modelId="{2DE879BE-6A39-4049-A151-3A5D1423D238}" type="presParOf" srcId="{9649E857-713C-4D28-8F2D-337F2017AF9B}" destId="{C68DB52B-73F3-430E-9038-75E1A47C94C6}" srcOrd="4" destOrd="0" presId="urn:microsoft.com/office/officeart/2005/8/layout/pyramid1"/>
    <dgm:cxn modelId="{2032AE44-6BD1-4F42-9E0D-85F4685B6F3B}" type="presParOf" srcId="{C68DB52B-73F3-430E-9038-75E1A47C94C6}" destId="{4798B7DD-FEAB-41BE-A7F3-21F3A4215708}" srcOrd="0" destOrd="0" presId="urn:microsoft.com/office/officeart/2005/8/layout/pyramid1"/>
    <dgm:cxn modelId="{41479C12-79B8-4C03-8837-77EF5B8ED799}" type="presParOf" srcId="{C68DB52B-73F3-430E-9038-75E1A47C94C6}" destId="{FA734FD0-8FE8-493B-B51E-9E4281B31E02}" srcOrd="1" destOrd="0" presId="urn:microsoft.com/office/officeart/2005/8/layout/pyramid1"/>
    <dgm:cxn modelId="{35DB1B0B-21EF-4C21-AC04-64566861BAA4}" type="presParOf" srcId="{9649E857-713C-4D28-8F2D-337F2017AF9B}" destId="{2625153F-98D0-4382-BE95-9377E52C4843}" srcOrd="5" destOrd="0" presId="urn:microsoft.com/office/officeart/2005/8/layout/pyramid1"/>
    <dgm:cxn modelId="{14471DE0-5031-4D4C-8FFC-7C5165C02FA4}" type="presParOf" srcId="{2625153F-98D0-4382-BE95-9377E52C4843}" destId="{005EA2BB-6997-4A28-A569-6221479E7AE7}" srcOrd="0" destOrd="0" presId="urn:microsoft.com/office/officeart/2005/8/layout/pyramid1"/>
    <dgm:cxn modelId="{B9D484C5-E106-46DE-BCED-04084449B134}" type="presParOf" srcId="{2625153F-98D0-4382-BE95-9377E52C4843}" destId="{C394C10C-3998-44A2-ADC7-A275ABF4FBDF}" srcOrd="1" destOrd="0" presId="urn:microsoft.com/office/officeart/2005/8/layout/pyramid1"/>
    <dgm:cxn modelId="{C66B924F-D373-4A64-99BC-C67EF731EC69}" type="presParOf" srcId="{9649E857-713C-4D28-8F2D-337F2017AF9B}" destId="{31AAE72E-5B6F-451D-8399-4F2AAD742618}" srcOrd="6" destOrd="0" presId="urn:microsoft.com/office/officeart/2005/8/layout/pyramid1"/>
    <dgm:cxn modelId="{3E063F89-8E5E-49F5-B329-F770E4E5012B}" type="presParOf" srcId="{31AAE72E-5B6F-451D-8399-4F2AAD742618}" destId="{B106EE2D-DCFB-4340-A4CE-61D4FDFF3B93}" srcOrd="0" destOrd="0" presId="urn:microsoft.com/office/officeart/2005/8/layout/pyramid1"/>
    <dgm:cxn modelId="{045EBF6B-C536-476B-AB77-8D4AF79F3207}" type="presParOf" srcId="{31AAE72E-5B6F-451D-8399-4F2AAD742618}" destId="{8E741281-FF09-4251-A33D-925170F733F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7318F-2E5F-457C-AD42-1F6E359B61AC}">
      <dsp:nvSpPr>
        <dsp:cNvPr id="0" name=""/>
        <dsp:cNvSpPr/>
      </dsp:nvSpPr>
      <dsp:spPr>
        <a:xfrm>
          <a:off x="2731493" y="0"/>
          <a:ext cx="609719" cy="501663"/>
        </a:xfrm>
        <a:prstGeom prst="trapezoid">
          <a:avLst>
            <a:gd name="adj" fmla="val 60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0" rIns="15240" bIns="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200" b="1" i="0" kern="1200" dirty="0" smtClean="0">
            <a:solidFill>
              <a:schemeClr val="bg1"/>
            </a:solidFill>
            <a:latin typeface="+mn-lt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200" b="1" i="0" kern="1200" dirty="0" smtClean="0">
            <a:solidFill>
              <a:schemeClr val="bg1"/>
            </a:solidFill>
            <a:latin typeface="+mn-lt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200" b="1" i="0" kern="1200" dirty="0">
            <a:solidFill>
              <a:schemeClr val="bg1"/>
            </a:solidFill>
            <a:latin typeface="+mn-lt"/>
          </a:endParaRPr>
        </a:p>
      </dsp:txBody>
      <dsp:txXfrm>
        <a:off x="2731493" y="0"/>
        <a:ext cx="609719" cy="501663"/>
      </dsp:txXfrm>
    </dsp:sp>
    <dsp:sp modelId="{AE5A94CB-5251-427D-AFAF-B57865D5E7A6}">
      <dsp:nvSpPr>
        <dsp:cNvPr id="0" name=""/>
        <dsp:cNvSpPr/>
      </dsp:nvSpPr>
      <dsp:spPr>
        <a:xfrm>
          <a:off x="2237024" y="501663"/>
          <a:ext cx="1598658" cy="844986"/>
        </a:xfrm>
        <a:prstGeom prst="trapezoid">
          <a:avLst>
            <a:gd name="adj" fmla="val 60770"/>
          </a:avLst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kern="120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Междуна-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kern="120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родные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kern="120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исследования</a:t>
          </a:r>
          <a:endParaRPr lang="ru-RU" sz="1200" b="1" i="0" kern="1200" dirty="0">
            <a:solidFill>
              <a:schemeClr val="bg1"/>
            </a:solidFill>
            <a:latin typeface="+mn-lt"/>
            <a:ea typeface="Tahoma" pitchFamily="34" charset="0"/>
            <a:cs typeface="Tahoma" pitchFamily="34" charset="0"/>
          </a:endParaRPr>
        </a:p>
      </dsp:txBody>
      <dsp:txXfrm>
        <a:off x="2516789" y="501663"/>
        <a:ext cx="1039127" cy="844986"/>
      </dsp:txXfrm>
    </dsp:sp>
    <dsp:sp modelId="{255A502F-AD26-4C24-A26D-990BCBAEAD28}">
      <dsp:nvSpPr>
        <dsp:cNvPr id="0" name=""/>
        <dsp:cNvSpPr/>
      </dsp:nvSpPr>
      <dsp:spPr>
        <a:xfrm>
          <a:off x="1848103" y="1346649"/>
          <a:ext cx="2433177" cy="672089"/>
        </a:xfrm>
        <a:prstGeom prst="trapezoid">
          <a:avLst>
            <a:gd name="adj" fmla="val 6077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kern="120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Государственные национальные экзамены</a:t>
          </a:r>
          <a:endParaRPr lang="ru-RU" sz="1200" b="1" i="0" kern="1200" dirty="0">
            <a:solidFill>
              <a:schemeClr val="bg1"/>
            </a:solidFill>
            <a:latin typeface="+mn-lt"/>
            <a:ea typeface="Tahoma" pitchFamily="34" charset="0"/>
            <a:cs typeface="Tahoma" pitchFamily="34" charset="0"/>
          </a:endParaRPr>
        </a:p>
      </dsp:txBody>
      <dsp:txXfrm>
        <a:off x="2273909" y="1346649"/>
        <a:ext cx="1581565" cy="672089"/>
      </dsp:txXfrm>
    </dsp:sp>
    <dsp:sp modelId="{21C68124-FED5-4F70-A5E6-8302F09FEA32}">
      <dsp:nvSpPr>
        <dsp:cNvPr id="0" name=""/>
        <dsp:cNvSpPr/>
      </dsp:nvSpPr>
      <dsp:spPr>
        <a:xfrm>
          <a:off x="1471213" y="1991632"/>
          <a:ext cx="3171260" cy="648788"/>
        </a:xfrm>
        <a:prstGeom prst="trapezoid">
          <a:avLst>
            <a:gd name="adj" fmla="val 6077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rPr>
            <a:t>Централизованные тестирования (мониторинги)</a:t>
          </a:r>
          <a:endParaRPr lang="ru-RU" sz="1200" b="1" i="0" kern="1200" dirty="0">
            <a:solidFill>
              <a:schemeClr val="bg1"/>
            </a:solidFill>
            <a:latin typeface="+mn-lt"/>
            <a:ea typeface="Tahoma" pitchFamily="34" charset="0"/>
            <a:cs typeface="Tahoma" pitchFamily="34" charset="0"/>
          </a:endParaRPr>
        </a:p>
      </dsp:txBody>
      <dsp:txXfrm>
        <a:off x="2026183" y="1991632"/>
        <a:ext cx="2061319" cy="648788"/>
      </dsp:txXfrm>
    </dsp:sp>
    <dsp:sp modelId="{4798B7DD-FEAB-41BE-A7F3-21F3A4215708}">
      <dsp:nvSpPr>
        <dsp:cNvPr id="0" name=""/>
        <dsp:cNvSpPr/>
      </dsp:nvSpPr>
      <dsp:spPr>
        <a:xfrm>
          <a:off x="1023422" y="2633865"/>
          <a:ext cx="4030145" cy="720828"/>
        </a:xfrm>
        <a:prstGeom prst="trapezoid">
          <a:avLst>
            <a:gd name="adj" fmla="val 6077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Внутришкольное оценивание</a:t>
          </a:r>
          <a:endParaRPr lang="ru-RU" sz="1200" b="1" i="0" kern="1200" dirty="0">
            <a:solidFill>
              <a:schemeClr val="accent5">
                <a:lumMod val="75000"/>
              </a:schemeClr>
            </a:solidFill>
            <a:latin typeface="+mn-lt"/>
            <a:ea typeface="Tahoma" pitchFamily="34" charset="0"/>
            <a:cs typeface="Tahoma" pitchFamily="34" charset="0"/>
          </a:endParaRPr>
        </a:p>
      </dsp:txBody>
      <dsp:txXfrm>
        <a:off x="1728697" y="2633865"/>
        <a:ext cx="2619594" cy="720828"/>
      </dsp:txXfrm>
    </dsp:sp>
    <dsp:sp modelId="{005EA2BB-6997-4A28-A569-6221479E7AE7}">
      <dsp:nvSpPr>
        <dsp:cNvPr id="0" name=""/>
        <dsp:cNvSpPr/>
      </dsp:nvSpPr>
      <dsp:spPr>
        <a:xfrm>
          <a:off x="568441" y="3333041"/>
          <a:ext cx="4972558" cy="763445"/>
        </a:xfrm>
        <a:prstGeom prst="trapezoid">
          <a:avLst>
            <a:gd name="adj" fmla="val 6077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0" kern="120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Внутриклассное оценивание</a:t>
          </a:r>
        </a:p>
      </dsp:txBody>
      <dsp:txXfrm>
        <a:off x="1438639" y="3333041"/>
        <a:ext cx="3232163" cy="763445"/>
      </dsp:txXfrm>
    </dsp:sp>
    <dsp:sp modelId="{B106EE2D-DCFB-4340-A4CE-61D4FDFF3B93}">
      <dsp:nvSpPr>
        <dsp:cNvPr id="0" name=""/>
        <dsp:cNvSpPr/>
      </dsp:nvSpPr>
      <dsp:spPr>
        <a:xfrm>
          <a:off x="55109" y="4078713"/>
          <a:ext cx="5982648" cy="844685"/>
        </a:xfrm>
        <a:prstGeom prst="trapezoid">
          <a:avLst>
            <a:gd name="adj" fmla="val 607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Оценка индивидуальных </a:t>
          </a:r>
          <a:br>
            <a:rPr lang="ru-RU" sz="1200" b="1" i="0" kern="120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</a:br>
          <a:r>
            <a:rPr lang="ru-RU" sz="1200" b="1" i="0" kern="1200" dirty="0" smtClean="0">
              <a:solidFill>
                <a:schemeClr val="accent5">
                  <a:lumMod val="75000"/>
                </a:schemeClr>
              </a:solidFill>
              <a:latin typeface="+mn-lt"/>
              <a:ea typeface="Tahoma" pitchFamily="34" charset="0"/>
              <a:cs typeface="Tahoma" pitchFamily="34" charset="0"/>
            </a:rPr>
            <a:t>достижений учащихся </a:t>
          </a:r>
          <a:endParaRPr lang="ru-RU" sz="1200" b="1" i="0" kern="1200" dirty="0">
            <a:solidFill>
              <a:schemeClr val="accent5">
                <a:lumMod val="75000"/>
              </a:schemeClr>
            </a:solidFill>
            <a:latin typeface="+mn-lt"/>
            <a:ea typeface="Tahoma" pitchFamily="34" charset="0"/>
            <a:cs typeface="Tahoma" pitchFamily="34" charset="0"/>
          </a:endParaRPr>
        </a:p>
      </dsp:txBody>
      <dsp:txXfrm>
        <a:off x="1102073" y="4078713"/>
        <a:ext cx="3888721" cy="8446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E92F8-4285-404D-839E-58E8B9F7383A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81CAB-E514-4551-B7F4-80C40B3523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884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46811472-4757-4AC4-B545-1F91FF23C31D}" type="slidenum">
              <a:rPr lang="ru-RU" altLang="ru-RU">
                <a:solidFill>
                  <a:srgbClr val="000000"/>
                </a:solidFill>
                <a:latin typeface="Tahoma" panose="020B0604030504040204" pitchFamily="34" charset="0"/>
              </a:rPr>
              <a:pPr algn="r">
                <a:spcBef>
                  <a:spcPct val="0"/>
                </a:spcBef>
              </a:pPr>
              <a:t>1</a:t>
            </a:fld>
            <a:endParaRPr lang="ru-RU" altLang="ru-RU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877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94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46811472-4757-4AC4-B545-1F91FF23C31D}" type="slidenum">
              <a:rPr lang="ru-RU" altLang="ru-RU">
                <a:solidFill>
                  <a:srgbClr val="000000"/>
                </a:solidFill>
                <a:latin typeface="Tahoma" panose="020B0604030504040204" pitchFamily="34" charset="0"/>
              </a:rPr>
              <a:pPr algn="r">
                <a:spcBef>
                  <a:spcPct val="0"/>
                </a:spcBef>
              </a:pPr>
              <a:t>37</a:t>
            </a:fld>
            <a:endParaRPr lang="ru-RU" altLang="ru-RU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877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26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81CAB-E514-4551-B7F4-80C40B3523F9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809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7F36E-4704-41C4-ACBB-03E71A086AE7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475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1543F-C453-429B-B977-7F89B80850A4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58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736E4-D84C-4D1E-8E4C-7AE83D1C184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alt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00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C736E4-D84C-4D1E-8E4C-7AE83D1C1841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ru-RU" alt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6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81CAB-E514-4551-B7F4-80C40B3523F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3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81CAB-E514-4551-B7F4-80C40B3523F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67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3E1F6DA-6D13-4E56-97CF-C037D6D8A740}" type="slidenum">
              <a:rPr lang="ru-RU" altLang="ru-RU" smtClean="0"/>
              <a:pPr/>
              <a:t>18</a:t>
            </a:fld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019603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81CAB-E514-4551-B7F4-80C40B3523F9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933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81CAB-E514-4551-B7F4-80C40B3523F9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1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81CAB-E514-4551-B7F4-80C40B3523F9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891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62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17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432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553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EC1365-1E5B-4D82-977B-F547698238E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38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98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479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77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67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18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42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612A5-80D0-4972-8A89-0965C1B28816}" type="datetimeFigureOut">
              <a:rPr lang="ru-RU" smtClean="0"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14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hyperlink" Target="http://www.instrao.ru/primer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ru-vpr.ru/wp-content/uploads/2020/03/Raspisanie-VPR-2020.png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.png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44.png"/><Relationship Id="rId4" Type="http://schemas.openxmlformats.org/officeDocument/2006/relationships/image" Target="../media/image14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5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13" Type="http://schemas.openxmlformats.org/officeDocument/2006/relationships/image" Target="../media/image163.jpeg"/><Relationship Id="rId18" Type="http://schemas.openxmlformats.org/officeDocument/2006/relationships/image" Target="../media/image168.jpe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jpeg"/><Relationship Id="rId17" Type="http://schemas.openxmlformats.org/officeDocument/2006/relationships/image" Target="../media/image167.jpeg"/><Relationship Id="rId2" Type="http://schemas.openxmlformats.org/officeDocument/2006/relationships/image" Target="../media/image152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6.png"/><Relationship Id="rId11" Type="http://schemas.openxmlformats.org/officeDocument/2006/relationships/image" Target="../media/image161.jpeg"/><Relationship Id="rId5" Type="http://schemas.openxmlformats.org/officeDocument/2006/relationships/image" Target="../media/image155.png"/><Relationship Id="rId15" Type="http://schemas.openxmlformats.org/officeDocument/2006/relationships/image" Target="../media/image165.png"/><Relationship Id="rId10" Type="http://schemas.openxmlformats.org/officeDocument/2006/relationships/image" Target="../media/image160.jpe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Text Box 2"/>
          <p:cNvSpPr txBox="1">
            <a:spLocks noChangeArrowheads="1"/>
          </p:cNvSpPr>
          <p:nvPr/>
        </p:nvSpPr>
        <p:spPr bwMode="auto">
          <a:xfrm>
            <a:off x="741405" y="1491049"/>
            <a:ext cx="10465965" cy="29854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70C0"/>
                </a:solidFill>
              </a:rPr>
              <a:t>«Особенности формирования отчетов в модуле «ВСОКО</a:t>
            </a:r>
            <a:r>
              <a:rPr lang="ru-RU" b="1" dirty="0" smtClean="0">
                <a:solidFill>
                  <a:srgbClr val="0070C0"/>
                </a:solidFill>
              </a:rPr>
              <a:t>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АИС </a:t>
            </a:r>
            <a:r>
              <a:rPr lang="ru-RU" b="1" dirty="0" smtClean="0">
                <a:solidFill>
                  <a:srgbClr val="0070C0"/>
                </a:solidFill>
              </a:rPr>
              <a:t>СГО». </a:t>
            </a:r>
            <a:endParaRPr lang="ru-RU" altLang="ru-RU" sz="2400" b="1" dirty="0" smtClean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altLang="ru-RU" sz="2400" b="1" dirty="0" smtClean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altLang="ru-RU" sz="2400" b="1" dirty="0" smtClean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Фомина Н.Б. , к.п.н., доцент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кафедры ПТНО ИНО МГПУ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altLang="ru-RU" sz="2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г. Москва</a:t>
            </a:r>
            <a:endParaRPr lang="ru-RU" altLang="ru-RU" sz="2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6265" y="4693926"/>
            <a:ext cx="656244" cy="1016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96" y="263752"/>
            <a:ext cx="809882" cy="10098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10903"/>
          <a:stretch/>
        </p:blipFill>
        <p:spPr>
          <a:xfrm>
            <a:off x="9467900" y="57665"/>
            <a:ext cx="1739470" cy="150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1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17338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2. Где </a:t>
            </a: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найти </a:t>
            </a:r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кодификаторы?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t="62433" b="-5105"/>
          <a:stretch/>
        </p:blipFill>
        <p:spPr>
          <a:xfrm>
            <a:off x="7156829" y="1034254"/>
            <a:ext cx="3448164" cy="72875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flipH="1">
            <a:off x="49164" y="341130"/>
            <a:ext cx="12142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Опубликованы новые кодификаторы  - 2021 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г</a:t>
            </a:r>
            <a:r>
              <a:rPr lang="ru-RU" altLang="ru-RU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. к новым ФГОС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50" y="1719600"/>
            <a:ext cx="5299531" cy="115433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450" y="3033453"/>
            <a:ext cx="5299531" cy="162533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450" y="4783089"/>
            <a:ext cx="5300553" cy="167113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/>
          <a:srcRect l="10643" t="5317" r="15323"/>
          <a:stretch/>
        </p:blipFill>
        <p:spPr>
          <a:xfrm>
            <a:off x="698902" y="1099393"/>
            <a:ext cx="988876" cy="95382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1185" y="1535236"/>
            <a:ext cx="2621930" cy="133869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2342340" y="1147474"/>
            <a:ext cx="23814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Для организации ВПР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42340" y="3485946"/>
            <a:ext cx="34917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 smtClean="0">
                <a:solidFill>
                  <a:srgbClr val="4472C4">
                    <a:lumMod val="75000"/>
                  </a:srgbClr>
                </a:solidFill>
                <a:cs typeface="Tahoma" panose="020B0604030504040204" pitchFamily="34" charset="0"/>
              </a:rPr>
              <a:t>Для </a:t>
            </a: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cs typeface="Tahoma" panose="020B0604030504040204" pitchFamily="34" charset="0"/>
              </a:rPr>
              <a:t>организации </a:t>
            </a:r>
            <a:r>
              <a:rPr lang="ru-RU" altLang="ru-RU" sz="1600" dirty="0" smtClean="0">
                <a:solidFill>
                  <a:srgbClr val="4472C4">
                    <a:lumMod val="75000"/>
                  </a:srgbClr>
                </a:solidFill>
                <a:cs typeface="Tahoma" panose="020B0604030504040204" pitchFamily="34" charset="0"/>
              </a:rPr>
              <a:t>ОГЭ и ЕГЭ</a:t>
            </a:r>
            <a:endParaRPr lang="ru-RU" sz="16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/>
          <a:srcRect r="9517" b="50349"/>
          <a:stretch/>
        </p:blipFill>
        <p:spPr>
          <a:xfrm>
            <a:off x="1088437" y="4815573"/>
            <a:ext cx="4665043" cy="1389365"/>
          </a:xfrm>
          <a:prstGeom prst="rect">
            <a:avLst/>
          </a:prstGeom>
        </p:spPr>
      </p:pic>
      <p:pic>
        <p:nvPicPr>
          <p:cNvPr id="30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9" y="3545256"/>
            <a:ext cx="570016" cy="73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94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3. Где найти  демо-версии?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t="2835" r="3720" b="17071"/>
          <a:stretch/>
        </p:blipFill>
        <p:spPr>
          <a:xfrm>
            <a:off x="3761944" y="3962342"/>
            <a:ext cx="2043765" cy="233125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810" b="792"/>
          <a:stretch/>
        </p:blipFill>
        <p:spPr>
          <a:xfrm>
            <a:off x="6539599" y="617963"/>
            <a:ext cx="4934515" cy="316376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125" t="2067" r="55910" b="-2067"/>
          <a:stretch/>
        </p:blipFill>
        <p:spPr>
          <a:xfrm>
            <a:off x="1064807" y="4596873"/>
            <a:ext cx="2154753" cy="11841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46335" b="54142"/>
          <a:stretch/>
        </p:blipFill>
        <p:spPr>
          <a:xfrm>
            <a:off x="771769" y="3781727"/>
            <a:ext cx="2740828" cy="5368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l="10150" r="17365"/>
          <a:stretch/>
        </p:blipFill>
        <p:spPr>
          <a:xfrm>
            <a:off x="6922133" y="3892024"/>
            <a:ext cx="772821" cy="8041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6549" y="3999580"/>
            <a:ext cx="2460613" cy="233125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852" y="504599"/>
            <a:ext cx="6170283" cy="14831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033" y="1418655"/>
            <a:ext cx="1563870" cy="2127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8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1" y="27678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4. Какие требования предъявляются к системе оценивания на уровне образовательной организации?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6057383" y="1368117"/>
            <a:ext cx="53622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i="1" dirty="0" smtClean="0">
                <a:solidFill>
                  <a:srgbClr val="002060"/>
                </a:solidFill>
              </a:rPr>
              <a:t>Во всех примерных основных образовательных программах есть раздел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i="1" dirty="0" smtClean="0">
                <a:solidFill>
                  <a:srgbClr val="002060"/>
                </a:solidFill>
              </a:rPr>
              <a:t>«Система </a:t>
            </a:r>
            <a:r>
              <a:rPr lang="ru-RU" altLang="ru-RU" sz="1600" i="1" dirty="0">
                <a:solidFill>
                  <a:srgbClr val="002060"/>
                </a:solidFill>
              </a:rPr>
              <a:t>оценки планируемых результатов </a:t>
            </a:r>
            <a:r>
              <a:rPr lang="ru-RU" altLang="ru-RU" sz="1600" i="1" dirty="0" smtClean="0">
                <a:solidFill>
                  <a:srgbClr val="002060"/>
                </a:solidFill>
              </a:rPr>
              <a:t>обучения»</a:t>
            </a:r>
            <a:endParaRPr lang="ru-RU" altLang="ru-RU" sz="1600" i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924" y="935335"/>
            <a:ext cx="1696585" cy="2389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641" y="3850772"/>
            <a:ext cx="1682361" cy="2376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137" y="3844405"/>
            <a:ext cx="1686868" cy="2383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73129" y="3683250"/>
            <a:ext cx="4786489" cy="28007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altLang="ru-RU" sz="16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В соответствии с   приказом № 1577 от 31 декабря 2015 г. Минобрнауки России «О внесении изменений в федеральный государственный образовательный стандарт основного общего образования, утвержденный приказом Министерства образования и науки российской Федерации от 17 декабря 2010 г. № 1897» рабочие программы учебных предметов, курсов должны обеспечивать достижение </a:t>
            </a:r>
            <a:r>
              <a:rPr lang="ru-RU" altLang="ru-RU" sz="1600" i="1" kern="0" dirty="0">
                <a:solidFill>
                  <a:srgbClr val="0070C0"/>
                </a:solidFill>
                <a:cs typeface="Times New Roman" panose="02020603050405020304" pitchFamily="18" charset="0"/>
              </a:rPr>
              <a:t>планируемых результатов</a:t>
            </a:r>
            <a:r>
              <a:rPr lang="ru-RU" altLang="ru-RU" sz="1600" i="1" kern="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6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освоения основной образовательной программы основного общего образования</a:t>
            </a:r>
            <a:endParaRPr lang="ru-RU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Прямоугольник 3"/>
          <p:cNvSpPr>
            <a:spLocks noChangeArrowheads="1"/>
          </p:cNvSpPr>
          <p:nvPr/>
        </p:nvSpPr>
        <p:spPr bwMode="auto">
          <a:xfrm>
            <a:off x="551762" y="2735938"/>
            <a:ext cx="210547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/>
              <a:t>Г.С. Ковалева, руководитель </a:t>
            </a:r>
            <a:endParaRPr lang="ru-RU" altLang="ru-RU" sz="1200" dirty="0" smtClean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 smtClean="0"/>
              <a:t>Центра </a:t>
            </a:r>
            <a:r>
              <a:rPr lang="ru-RU" altLang="ru-RU" sz="1200" dirty="0"/>
              <a:t>оценки качества образования ИСМО РАО</a:t>
            </a:r>
          </a:p>
        </p:txBody>
      </p:sp>
      <p:pic>
        <p:nvPicPr>
          <p:cNvPr id="20" name="Picture 2" descr="Опыт реализации ФГОС НОО: результаты, новые требования и возможност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24" y="1144667"/>
            <a:ext cx="14287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782" t="47647" b="31039"/>
          <a:stretch/>
        </p:blipFill>
        <p:spPr>
          <a:xfrm>
            <a:off x="505476" y="963994"/>
            <a:ext cx="5722851" cy="8506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847"/>
          <a:stretch/>
        </p:blipFill>
        <p:spPr>
          <a:xfrm>
            <a:off x="6942629" y="1041789"/>
            <a:ext cx="4476306" cy="498708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b="65442"/>
          <a:stretch/>
        </p:blipFill>
        <p:spPr>
          <a:xfrm>
            <a:off x="1304184" y="1910648"/>
            <a:ext cx="4125433" cy="1711842"/>
          </a:xfrm>
          <a:prstGeom prst="rect">
            <a:avLst/>
          </a:prstGeom>
          <a:ln w="3175">
            <a:solidFill>
              <a:srgbClr val="FEFEFE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0" y="66558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4472C4">
                    <a:lumMod val="75000"/>
                  </a:srgbClr>
                </a:solidFill>
                <a:cs typeface="Tahoma" panose="020B0604030504040204" pitchFamily="34" charset="0"/>
              </a:rPr>
              <a:t>4. Где найти новые федеральные государственные образовательные стандарты (ФГОС)</a:t>
            </a:r>
            <a:endParaRPr lang="ru-RU" sz="2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2066" t="22603" b="59902"/>
          <a:stretch/>
        </p:blipFill>
        <p:spPr>
          <a:xfrm>
            <a:off x="1005260" y="3884469"/>
            <a:ext cx="4723277" cy="59394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99587" y="4553669"/>
            <a:ext cx="4334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rgbClr val="4472C4">
                    <a:lumMod val="75000"/>
                  </a:srgbClr>
                </a:solidFill>
                <a:cs typeface="Tahoma" panose="020B0604030504040204" pitchFamily="34" charset="0"/>
              </a:rPr>
              <a:t>Институтом стратегии развития образования </a:t>
            </a:r>
            <a:endParaRPr lang="ru-RU" sz="1600" dirty="0"/>
          </a:p>
          <a:p>
            <a:pPr algn="ctr"/>
            <a:r>
              <a:rPr lang="ru-RU" altLang="ru-RU" sz="1600" dirty="0" smtClean="0">
                <a:solidFill>
                  <a:srgbClr val="4472C4">
                    <a:lumMod val="75000"/>
                  </a:srgbClr>
                </a:solidFill>
                <a:cs typeface="Tahoma" panose="020B0604030504040204" pitchFamily="34" charset="0"/>
              </a:rPr>
              <a:t>РАО разработаны проекты примерных рабочих программ начального общего образования</a:t>
            </a:r>
            <a:endParaRPr lang="ru-RU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625" t="3234" r="2606" b="55668"/>
          <a:stretch/>
        </p:blipFill>
        <p:spPr>
          <a:xfrm>
            <a:off x="2085921" y="5459924"/>
            <a:ext cx="2561956" cy="85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7152" t="614"/>
          <a:stretch/>
        </p:blipFill>
        <p:spPr>
          <a:xfrm>
            <a:off x="7157973" y="1079854"/>
            <a:ext cx="4546890" cy="506441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72997" b="2817"/>
          <a:stretch/>
        </p:blipFill>
        <p:spPr>
          <a:xfrm>
            <a:off x="159489" y="414670"/>
            <a:ext cx="6864691" cy="96727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04" y="1622789"/>
            <a:ext cx="4837813" cy="213822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185588" y="3994829"/>
            <a:ext cx="4321244" cy="82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cs typeface="Tahoma" panose="020B0604030504040204" pitchFamily="34" charset="0"/>
              </a:rPr>
              <a:t>В соответствии с ФГОС 2021 г. </a:t>
            </a:r>
            <a:endParaRPr lang="ru-RU" sz="1600" dirty="0">
              <a:solidFill>
                <a:prstClr val="black"/>
              </a:solidFill>
            </a:endParaRPr>
          </a:p>
          <a:p>
            <a:pPr lvl="0" algn="ctr"/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cs typeface="Tahoma" panose="020B0604030504040204" pitchFamily="34" charset="0"/>
              </a:rPr>
              <a:t>разработаны проекты примерных рабочих программ </a:t>
            </a:r>
            <a:r>
              <a:rPr lang="ru-RU" altLang="ru-RU" sz="1600" dirty="0" smtClean="0">
                <a:solidFill>
                  <a:srgbClr val="4472C4">
                    <a:lumMod val="75000"/>
                  </a:srgbClr>
                </a:solidFill>
                <a:cs typeface="Tahoma" panose="020B0604030504040204" pitchFamily="34" charset="0"/>
              </a:rPr>
              <a:t>основного </a:t>
            </a: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cs typeface="Tahoma" panose="020B0604030504040204" pitchFamily="34" charset="0"/>
              </a:rPr>
              <a:t>общего образования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625" t="3234" r="2606" b="55668"/>
          <a:stretch/>
        </p:blipFill>
        <p:spPr>
          <a:xfrm>
            <a:off x="2065232" y="5182708"/>
            <a:ext cx="2561956" cy="85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087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dirty="0" smtClean="0">
                <a:solidFill>
                  <a:srgbClr val="4472C4">
                    <a:lumMod val="75000"/>
                  </a:srgbClr>
                </a:solidFill>
                <a:cs typeface="Tahoma" panose="020B0604030504040204" pitchFamily="34" charset="0"/>
              </a:rPr>
              <a:t>5.  Где найти примерные рабочие программы, разработанные в соответствии с ФГОС 2021 г. </a:t>
            </a:r>
            <a:endParaRPr lang="ru-RU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74" y="1387173"/>
            <a:ext cx="2328049" cy="1705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66" y="733716"/>
            <a:ext cx="2205111" cy="51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4451" r="12962"/>
          <a:stretch/>
        </p:blipFill>
        <p:spPr>
          <a:xfrm>
            <a:off x="5100299" y="840907"/>
            <a:ext cx="5744910" cy="2433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233" y="959960"/>
            <a:ext cx="4401879" cy="170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-12632" t="-262" r="12632" b="21418"/>
          <a:stretch/>
        </p:blipFill>
        <p:spPr>
          <a:xfrm>
            <a:off x="4324138" y="3393882"/>
            <a:ext cx="6733898" cy="31899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2785" y="3393882"/>
            <a:ext cx="425302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43434"/>
                </a:solidFill>
                <a:latin typeface="Graphik"/>
              </a:rPr>
              <a:t> </a:t>
            </a:r>
            <a:r>
              <a:rPr lang="ru-RU" sz="1400" dirty="0" smtClean="0">
                <a:solidFill>
                  <a:srgbClr val="343434"/>
                </a:solidFill>
                <a:latin typeface="Graphik"/>
              </a:rPr>
              <a:t>На </a:t>
            </a:r>
            <a:r>
              <a:rPr lang="ru-RU" sz="1400" dirty="0">
                <a:solidFill>
                  <a:srgbClr val="343434"/>
                </a:solidFill>
                <a:latin typeface="Graphik"/>
              </a:rPr>
              <a:t>сайте </a:t>
            </a:r>
            <a:r>
              <a:rPr lang="ru-RU" sz="1400" dirty="0" smtClean="0">
                <a:solidFill>
                  <a:srgbClr val="343434"/>
                </a:solidFill>
                <a:latin typeface="Graphik"/>
              </a:rPr>
              <a:t>института опубликованы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Graphik"/>
              </a:rPr>
              <a:t> 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Graphik"/>
                <a:hlinkClick r:id="rId7"/>
              </a:rPr>
              <a:t>примерные рабочие программы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Graphik"/>
              </a:rPr>
              <a:t> </a:t>
            </a:r>
            <a:r>
              <a:rPr lang="ru-RU" sz="1400" dirty="0">
                <a:solidFill>
                  <a:srgbClr val="343434"/>
                </a:solidFill>
                <a:latin typeface="Graphik"/>
              </a:rPr>
              <a:t>по ряду учебных предметов</a:t>
            </a:r>
            <a:r>
              <a:rPr lang="ru-RU" sz="1400" dirty="0" smtClean="0">
                <a:solidFill>
                  <a:srgbClr val="343434"/>
                </a:solidFill>
                <a:latin typeface="Graphik"/>
              </a:rPr>
              <a:t>.</a:t>
            </a:r>
            <a:endParaRPr lang="ru-RU" sz="1400" dirty="0">
              <a:solidFill>
                <a:srgbClr val="343434"/>
              </a:solidFill>
              <a:latin typeface="Graphik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1917" t="1206" r="3771" b="2731"/>
          <a:stretch/>
        </p:blipFill>
        <p:spPr>
          <a:xfrm>
            <a:off x="296562" y="4162399"/>
            <a:ext cx="4464908" cy="242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4559125" y="2773679"/>
            <a:ext cx="624403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+mn-lt"/>
              </a:rPr>
              <a:t>В соответствии со ст.2. </a:t>
            </a:r>
            <a:r>
              <a:rPr lang="ru-RU" altLang="ru-RU" sz="1600" dirty="0" smtClean="0">
                <a:latin typeface="+mn-lt"/>
              </a:rPr>
              <a:t>273-ФЗ «Об образовании» </a:t>
            </a:r>
            <a:endParaRPr lang="ru-RU" altLang="ru-RU" sz="1600" dirty="0">
              <a:latin typeface="+mn-lt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+mn-lt"/>
              </a:rPr>
              <a:t>«качество образования - комплексная характеристика образовательной деятельности и подготовки обучающегося, выражающая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степень их соответствия федеральным государственным образовательным стандартам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, </a:t>
            </a:r>
            <a:r>
              <a:rPr lang="ru-RU" altLang="ru-RU" sz="1600" dirty="0">
                <a:latin typeface="+mn-lt"/>
              </a:rPr>
              <a:t>образовательным стандартам, федеральным государственным требованиям и (или) потребностям физического или юридического лица, в интересах которого осуществляется образовательная деятельность, в том числе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степень достижения планируемых результатов образовательной программы».</a:t>
            </a:r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1" y="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6. Как характеризуется качество образования на современном этапе</a:t>
            </a:r>
            <a:endParaRPr lang="ru-RU" altLang="ru-RU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4559125" y="1575454"/>
            <a:ext cx="74646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Концепция </a:t>
            </a: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ЕСОКО, 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Федеральный закон «Об образовании в Российской Федерации» , </a:t>
            </a: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ФГОС </a:t>
            </a:r>
            <a:endParaRPr lang="ru-RU" altLang="ru-RU" sz="1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Picture 6" descr="http://www.opticalassociation.ru/sysfiles/43_3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r="22888" b="35453"/>
          <a:stretch/>
        </p:blipFill>
        <p:spPr bwMode="auto">
          <a:xfrm>
            <a:off x="97050" y="92738"/>
            <a:ext cx="614149" cy="65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614"/>
          <a:stretch/>
        </p:blipFill>
        <p:spPr>
          <a:xfrm>
            <a:off x="1095991" y="1354811"/>
            <a:ext cx="3155007" cy="456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0" y="4623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7. Какие требования предъявляются к оценке качества образования в соответствии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с Профессиональным стандартом </a:t>
            </a: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«Педагог»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739" y="6299970"/>
            <a:ext cx="12171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</a:rPr>
              <a:t>Необходимые умения - объективная оценка  на основе тестирования с учетом реальных возможностей  обучающихся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1316" b="1633"/>
          <a:stretch/>
        </p:blipFill>
        <p:spPr>
          <a:xfrm>
            <a:off x="6651228" y="1219200"/>
            <a:ext cx="3856329" cy="421740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345" t="897" r="673" b="6289"/>
          <a:stretch/>
        </p:blipFill>
        <p:spPr>
          <a:xfrm>
            <a:off x="1798346" y="1219200"/>
            <a:ext cx="4463118" cy="421740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434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657922" y="979706"/>
            <a:ext cx="590480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+mn-lt"/>
              </a:rPr>
              <a:t>Внутренняя</a:t>
            </a:r>
            <a:r>
              <a:rPr lang="ru-RU" altLang="ru-RU" sz="1600" b="1" dirty="0" smtClean="0">
                <a:latin typeface="+mn-lt"/>
              </a:rPr>
              <a:t> </a:t>
            </a:r>
            <a:r>
              <a:rPr lang="ru-RU" altLang="ru-RU" sz="1600" dirty="0" smtClean="0">
                <a:latin typeface="+mn-lt"/>
              </a:rPr>
              <a:t>оценка</a:t>
            </a: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+mn-lt"/>
              </a:rPr>
              <a:t>строится на 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той же</a:t>
            </a:r>
            <a:r>
              <a:rPr lang="ru-RU" altLang="ru-RU" sz="1600" dirty="0">
                <a:solidFill>
                  <a:srgbClr val="008000"/>
                </a:solidFill>
                <a:latin typeface="+mn-lt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+mn-lt"/>
              </a:rPr>
              <a:t>содержательной и критериальной основе, что и </a:t>
            </a:r>
            <a:r>
              <a:rPr lang="ru-RU" altLang="ru-RU" sz="16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внешняя</a:t>
            </a:r>
            <a:r>
              <a:rPr lang="ru-RU" altLang="ru-RU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+mn-lt"/>
              </a:rPr>
              <a:t>– на основе </a:t>
            </a:r>
            <a:r>
              <a:rPr lang="ru-RU" altLang="ru-RU" sz="1600" dirty="0">
                <a:latin typeface="+mn-lt"/>
              </a:rPr>
              <a:t>планируемых 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результатов </a:t>
            </a:r>
            <a:r>
              <a:rPr lang="ru-RU" altLang="ru-RU" sz="1600" dirty="0">
                <a:solidFill>
                  <a:srgbClr val="000000"/>
                </a:solidFill>
                <a:latin typeface="+mn-lt"/>
              </a:rPr>
              <a:t>освоения основной образовательной программы. </a:t>
            </a:r>
            <a:endParaRPr lang="en-US" altLang="ru-RU" sz="1600" dirty="0">
              <a:solidFill>
                <a:srgbClr val="000000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rgbClr val="000000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Согласованность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 внутренней и внешней оценки </a:t>
            </a:r>
            <a:r>
              <a:rPr lang="ru-RU" altLang="ru-RU" sz="1600" dirty="0">
                <a:latin typeface="+mn-lt"/>
              </a:rPr>
              <a:t>повышает доверие к внутренней оценке, позволяет сделать её более надежной, способствует упрощению различных аттестационных процедур.</a:t>
            </a:r>
            <a:endParaRPr lang="ru-RU" altLang="ru-RU" sz="1600" b="1" dirty="0">
              <a:latin typeface="+mn-lt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1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                                                 </a:t>
            </a:r>
            <a:r>
              <a:rPr lang="ru-RU" altLang="ru-RU" sz="1600" i="1" dirty="0" smtClean="0">
                <a:latin typeface="+mn-lt"/>
              </a:rPr>
              <a:t>(</a:t>
            </a:r>
            <a:r>
              <a:rPr lang="ru-RU" altLang="ru-RU" sz="1600" i="1" dirty="0">
                <a:latin typeface="+mn-lt"/>
              </a:rPr>
              <a:t>ООП 8.04.2015 г.)</a:t>
            </a:r>
          </a:p>
        </p:txBody>
      </p:sp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0" y="87652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8. Какие требования предъявляются  к внутренней системе оценки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в соответствии с целями ЕСОКО</a:t>
            </a:r>
            <a:endParaRPr lang="ru-RU" altLang="ru-RU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7560" y="3886385"/>
            <a:ext cx="6005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srgbClr val="4472C4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Требования к формированию системы </a:t>
            </a:r>
            <a:r>
              <a:rPr lang="ru-RU" dirty="0">
                <a:solidFill>
                  <a:srgbClr val="4472C4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оценки качества образования в </a:t>
            </a:r>
            <a:r>
              <a:rPr lang="ru-RU" dirty="0" smtClean="0">
                <a:solidFill>
                  <a:srgbClr val="4472C4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ОО для </a:t>
            </a:r>
            <a:r>
              <a:rPr lang="ru-RU" i="1" dirty="0" smtClean="0">
                <a:solidFill>
                  <a:srgbClr val="4472C4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r>
              <a:rPr lang="ru-RU" dirty="0" smtClean="0">
                <a:solidFill>
                  <a:srgbClr val="4472C4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4472C4">
                  <a:lumMod val="7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7560" y="5070827"/>
            <a:ext cx="9322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rgbClr val="002060"/>
                </a:solidFill>
              </a:rPr>
              <a:t>Учитель:</a:t>
            </a:r>
            <a:r>
              <a:rPr lang="ru-RU" altLang="ru-RU" sz="1600" i="1" dirty="0">
                <a:solidFill>
                  <a:srgbClr val="0070C0"/>
                </a:solidFill>
              </a:rPr>
              <a:t> </a:t>
            </a:r>
            <a:endParaRPr lang="ru-RU" altLang="ru-RU" sz="1600" i="1" dirty="0" smtClean="0">
              <a:solidFill>
                <a:srgbClr val="0070C0"/>
              </a:solidFill>
            </a:endParaRPr>
          </a:p>
          <a:p>
            <a:r>
              <a:rPr lang="ru-RU" altLang="ru-RU" sz="16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Текущая 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оценка </a:t>
            </a:r>
            <a:r>
              <a:rPr lang="ru-RU" alt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оценка 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индивидуального продвижения в освоении </a:t>
            </a:r>
            <a:r>
              <a:rPr lang="ru-RU" alt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600" dirty="0"/>
          </a:p>
          <a:p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Т</a:t>
            </a: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ематическая</a:t>
            </a:r>
            <a:r>
              <a:rPr lang="ru-RU" altLang="ru-RU" sz="1600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cs typeface="Calibri" panose="020F0502020204030204" pitchFamily="34" charset="0"/>
              </a:rPr>
              <a:t>оценка </a:t>
            </a:r>
            <a:r>
              <a:rPr lang="ru-RU" altLang="ru-RU" sz="1600" dirty="0">
                <a:cs typeface="Calibri" panose="020F0502020204030204" pitchFamily="34" charset="0"/>
              </a:rPr>
              <a:t>- оценка уровня достижения тематических планируемых </a:t>
            </a:r>
            <a:r>
              <a:rPr lang="ru-RU" altLang="ru-RU" sz="1600" dirty="0" smtClean="0">
                <a:cs typeface="Calibri" panose="020F0502020204030204" pitchFamily="34" charset="0"/>
              </a:rPr>
              <a:t>результатов </a:t>
            </a:r>
            <a:r>
              <a:rPr lang="ru-RU" altLang="ru-RU" sz="1600" dirty="0">
                <a:cs typeface="Calibri" panose="020F0502020204030204" pitchFamily="34" charset="0"/>
              </a:rPr>
              <a:t>по предмету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092" y="2547934"/>
            <a:ext cx="1828799" cy="23471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957" y="2547934"/>
            <a:ext cx="1986643" cy="2365051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416" y="953381"/>
            <a:ext cx="2349209" cy="11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8858"/>
            <a:ext cx="1219200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srgbClr val="4472C4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Требования </a:t>
            </a:r>
            <a:r>
              <a:rPr lang="ru-RU" sz="2000" dirty="0" smtClean="0">
                <a:solidFill>
                  <a:srgbClr val="4472C4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solidFill>
                  <a:srgbClr val="4472C4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формированию системы оценки качества образования </a:t>
            </a:r>
            <a:endParaRPr lang="ru-RU" sz="2000" dirty="0" smtClean="0">
              <a:solidFill>
                <a:srgbClr val="4472C4">
                  <a:lumMod val="75000"/>
                </a:srgb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2000" dirty="0" smtClean="0">
                <a:solidFill>
                  <a:srgbClr val="4472C4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4472C4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ОО для </a:t>
            </a:r>
            <a:r>
              <a:rPr lang="ru-RU" sz="2000" i="1" dirty="0" smtClean="0">
                <a:solidFill>
                  <a:srgbClr val="4472C4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администрации:</a:t>
            </a:r>
            <a:endParaRPr lang="ru-RU" altLang="ru-RU" sz="2000" i="1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457" y="1864533"/>
            <a:ext cx="2267221" cy="29569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0943" y="1679121"/>
            <a:ext cx="68292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</a:t>
            </a:r>
            <a:r>
              <a:rPr lang="ru-RU" altLang="ru-RU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( ОРГАНИЗАЦИЯ ВНУТРИШКОЛЬНОГО МОНИТОРИНГА) :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- оценка уровня достижения предметных и метапредметных результатов;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altLang="ru-RU" sz="1600" dirty="0" smtClean="0">
                <a:ea typeface="Calibri" panose="020F0502020204030204" pitchFamily="34" charset="0"/>
                <a:cs typeface="Calibri" panose="020F0502020204030204" pitchFamily="34" charset="0"/>
              </a:rPr>
              <a:t>- оценки </a:t>
            </a:r>
            <a:r>
              <a:rPr lang="ru-RU" altLang="ru-RU" sz="1600" dirty="0">
                <a:ea typeface="Calibri" panose="020F0502020204030204" pitchFamily="34" charset="0"/>
                <a:cs typeface="Calibri" panose="020F0502020204030204" pitchFamily="34" charset="0"/>
              </a:rPr>
              <a:t>уровня достижения части личностных результатов ( поведения, прилежания, учебной самостоятельности, готовности и способности делать осознанный выбор профиля обучения</a:t>
            </a:r>
            <a:r>
              <a:rPr lang="ru-RU" altLang="ru-RU" sz="1600" dirty="0" smtClean="0"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  <a:endParaRPr lang="ru-RU" altLang="ru-RU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ru-RU" altLang="ru-RU" sz="1600" dirty="0"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оценки уровня профессионального мастерства учителя</a:t>
            </a:r>
            <a:r>
              <a:rPr lang="ru-RU" altLang="ru-RU" sz="1600" i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осуществляемого на основе административных проверочных работ, анализа посещенных уроков, анализа качества учебных заданий, предлагаемых учителем обучающимся</a:t>
            </a:r>
            <a:r>
              <a:rPr lang="ru-RU" altLang="ru-RU" sz="1600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altLang="ru-RU" sz="1600" i="1" u="sng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r">
              <a:lnSpc>
                <a:spcPct val="150000"/>
              </a:lnSpc>
              <a:defRPr/>
            </a:pP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ПООП ОО </a:t>
            </a:r>
            <a:r>
              <a:rPr lang="ru-RU" altLang="ru-RU" sz="16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- 2015</a:t>
            </a:r>
            <a:endParaRPr lang="ru-RU" altLang="ru-RU" sz="1600" dirty="0">
              <a:solidFill>
                <a:srgbClr val="00206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23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90947" y="1167001"/>
            <a:ext cx="112048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33333"/>
                </a:solidFill>
              </a:rPr>
              <a:t>Мониторинг </a:t>
            </a:r>
            <a:r>
              <a:rPr lang="ru-RU" b="1" dirty="0">
                <a:solidFill>
                  <a:srgbClr val="333333"/>
                </a:solidFill>
              </a:rPr>
              <a:t>системы образования </a:t>
            </a:r>
            <a:r>
              <a:rPr lang="ru-RU" dirty="0">
                <a:solidFill>
                  <a:srgbClr val="333333"/>
                </a:solidFill>
              </a:rPr>
              <a:t>представляет собой систематическое стандартизированное наблюдение за состоянием образования и динамикой изменений его результатов, условиями осуществления образовательной деятельности, контингентом обучающихся, учебными и внеучебными достижениями обучающихся, профессиональными достижениями выпускников организаций, осуществляющих образовательную деятельность, состоянием сети организаций, осуществляющих образовательную деятельность.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57999" y="3100252"/>
            <a:ext cx="4937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</a:rPr>
              <a:t>Федеральный закон "Об образовании в Российской Федерации" от 29.12.2012 N 273-ФЗ (последняя редакция</a:t>
            </a:r>
            <a:r>
              <a:rPr lang="ru-RU" sz="1600" dirty="0" smtClean="0">
                <a:solidFill>
                  <a:srgbClr val="333333"/>
                </a:solidFill>
              </a:rPr>
              <a:t>). ст. 97</a:t>
            </a:r>
            <a:endParaRPr lang="ru-RU" sz="160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11062"/>
            <a:ext cx="12166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</a:rPr>
              <a:t>Особенности организации мониторинга </a:t>
            </a:r>
            <a:endParaRPr lang="ru-RU" altLang="ru-RU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во </a:t>
            </a:r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</a:rPr>
              <a:t>внешней и внутренней оценке качества образования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4" y="3100252"/>
            <a:ext cx="5599993" cy="292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6857999" y="4630136"/>
            <a:ext cx="49377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+mn-lt"/>
              </a:rPr>
              <a:t>Цель</a:t>
            </a:r>
            <a:r>
              <a:rPr lang="ru-RU" altLang="ru-RU" sz="1800" b="1" dirty="0">
                <a:latin typeface="+mn-lt"/>
              </a:rPr>
              <a:t>: формирование единой системы оценки качества образования в Российской </a:t>
            </a:r>
            <a:r>
              <a:rPr lang="ru-RU" altLang="ru-RU" sz="1800" b="1" dirty="0" smtClean="0">
                <a:latin typeface="+mn-lt"/>
              </a:rPr>
              <a:t>Федерации</a:t>
            </a:r>
            <a:r>
              <a:rPr lang="ru-RU" altLang="ru-RU" sz="1800" b="1" dirty="0">
                <a:latin typeface="+mn-lt"/>
              </a:rPr>
              <a:t> </a:t>
            </a:r>
            <a:r>
              <a:rPr lang="ru-RU" altLang="ru-RU" sz="1800" b="1" dirty="0" smtClean="0">
                <a:latin typeface="+mn-lt"/>
              </a:rPr>
              <a:t>(ЕСОКО).</a:t>
            </a:r>
            <a:endParaRPr lang="ru-RU" altLang="ru-RU" sz="1800" b="1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8" y="4668093"/>
            <a:ext cx="551257" cy="70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49470" y="243796"/>
            <a:ext cx="680064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Проблемы:</a:t>
            </a:r>
            <a:r>
              <a:rPr lang="ru-RU" altLang="ru-RU" dirty="0" smtClean="0"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altLang="ru-RU" sz="1600" dirty="0" smtClean="0">
                <a:cs typeface="Arial" panose="020B0604020202020204" pitchFamily="34" charset="0"/>
              </a:rPr>
              <a:t>1.Как сформировать оценку  индивидуальных достижений учащихся?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cs typeface="Arial" panose="020B0604020202020204" pitchFamily="34" charset="0"/>
              </a:rPr>
              <a:t>2. Как осуществить внутриклассное оценивание?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cs typeface="Arial" panose="020B0604020202020204" pitchFamily="34" charset="0"/>
              </a:rPr>
              <a:t>3. Как сформировать внутришкольную  систему оценки качества образования, ориентированную на внешнее оценивание ?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4. Как   </a:t>
            </a:r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оптимизировать 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контрольно-оценочную деятельность средствами </a:t>
            </a:r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информационных 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технологий ?</a:t>
            </a:r>
            <a:endParaRPr lang="ru-RU" sz="1600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  </a:t>
            </a:r>
            <a:endParaRPr lang="ru-RU" dirty="0" smtClean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altLang="ru-RU" i="1" dirty="0" smtClean="0">
                <a:solidFill>
                  <a:srgbClr val="0070C0"/>
                </a:solidFill>
                <a:cs typeface="Arial" panose="020B0604020202020204" pitchFamily="34" charset="0"/>
              </a:rPr>
              <a:t>                                         </a:t>
            </a:r>
            <a:r>
              <a:rPr lang="ru-RU" i="1" dirty="0" smtClean="0">
                <a:solidFill>
                  <a:srgbClr val="00B050"/>
                </a:solidFill>
                <a:cs typeface="Arial" panose="020B0604020202020204" pitchFamily="34" charset="0"/>
              </a:rPr>
              <a:t>                                                                             </a:t>
            </a:r>
            <a:r>
              <a:rPr lang="ru-RU" altLang="ru-RU" i="1" dirty="0" smtClean="0">
                <a:solidFill>
                  <a:srgbClr val="00B050"/>
                </a:solidFill>
                <a:cs typeface="Arial" panose="020B0604020202020204" pitchFamily="34" charset="0"/>
              </a:rPr>
              <a:t>                                                   </a:t>
            </a:r>
          </a:p>
          <a:p>
            <a:r>
              <a:rPr lang="ru-RU" altLang="ru-RU" i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ru-RU" altLang="ru-RU" i="1" dirty="0" smtClean="0">
                <a:solidFill>
                  <a:srgbClr val="00B050"/>
                </a:solidFill>
                <a:cs typeface="Arial" panose="020B0604020202020204" pitchFamily="34" charset="0"/>
              </a:rPr>
              <a:t>                                     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" name="Picture 2" descr="Картинки по запросу фиок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4571" r="18252" b="11124"/>
          <a:stretch/>
        </p:blipFill>
        <p:spPr bwMode="auto">
          <a:xfrm>
            <a:off x="4775657" y="3196181"/>
            <a:ext cx="826122" cy="86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право 13"/>
          <p:cNvSpPr/>
          <p:nvPr/>
        </p:nvSpPr>
        <p:spPr>
          <a:xfrm flipV="1">
            <a:off x="2790909" y="3476921"/>
            <a:ext cx="674081" cy="2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745685" y="1827768"/>
            <a:ext cx="778138" cy="640234"/>
            <a:chOff x="2647284" y="0"/>
            <a:chExt cx="778138" cy="640234"/>
          </a:xfrm>
        </p:grpSpPr>
        <p:sp>
          <p:nvSpPr>
            <p:cNvPr id="16" name="Трапеция 15"/>
            <p:cNvSpPr/>
            <p:nvPr/>
          </p:nvSpPr>
          <p:spPr>
            <a:xfrm>
              <a:off x="2647284" y="0"/>
              <a:ext cx="778138" cy="640234"/>
            </a:xfrm>
            <a:prstGeom prst="trapezoid">
              <a:avLst>
                <a:gd name="adj" fmla="val 607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Трапеция 4"/>
            <p:cNvSpPr txBox="1"/>
            <p:nvPr/>
          </p:nvSpPr>
          <p:spPr>
            <a:xfrm>
              <a:off x="2647284" y="0"/>
              <a:ext cx="778138" cy="6402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0" rIns="1778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400" b="1" i="0" kern="1200" dirty="0" smtClean="0">
                <a:solidFill>
                  <a:schemeClr val="bg1"/>
                </a:solidFill>
                <a:latin typeface="+mn-lt"/>
              </a:endParaRPr>
            </a:p>
            <a:p>
              <a:pPr lvl="0" algn="ctr" defTabSz="6223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400" b="1" i="0" kern="1200" dirty="0" smtClean="0">
                <a:solidFill>
                  <a:schemeClr val="bg1"/>
                </a:solidFill>
                <a:latin typeface="+mn-lt"/>
              </a:endParaRPr>
            </a:p>
            <a:p>
              <a:pPr lvl="0" algn="ctr" defTabSz="6223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400" b="1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244502" y="2452183"/>
            <a:ext cx="1803688" cy="843229"/>
            <a:chOff x="2135312" y="640234"/>
            <a:chExt cx="1802082" cy="842478"/>
          </a:xfrm>
        </p:grpSpPr>
        <p:sp>
          <p:nvSpPr>
            <p:cNvPr id="19" name="Трапеция 18"/>
            <p:cNvSpPr/>
            <p:nvPr/>
          </p:nvSpPr>
          <p:spPr>
            <a:xfrm>
              <a:off x="2135312" y="640234"/>
              <a:ext cx="1802082" cy="842478"/>
            </a:xfrm>
            <a:prstGeom prst="trapezoid">
              <a:avLst>
                <a:gd name="adj" fmla="val 607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225557"/>
                <a:satOff val="-1705"/>
                <a:lumOff val="-654"/>
                <a:alphaOff val="0"/>
              </a:schemeClr>
            </a:fillRef>
            <a:effectRef idx="0">
              <a:schemeClr val="accent5">
                <a:hueOff val="-1225557"/>
                <a:satOff val="-1705"/>
                <a:lumOff val="-6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Трапеция 6"/>
            <p:cNvSpPr txBox="1"/>
            <p:nvPr/>
          </p:nvSpPr>
          <p:spPr>
            <a:xfrm>
              <a:off x="2450676" y="640234"/>
              <a:ext cx="1171353" cy="8424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ru-RU" sz="1400" b="1" dirty="0">
                  <a:solidFill>
                    <a:srgbClr val="FFFFFF"/>
                  </a:solidFill>
                  <a:ea typeface="Tahoma" pitchFamily="34" charset="0"/>
                  <a:cs typeface="Tahoma" pitchFamily="34" charset="0"/>
                </a:rPr>
                <a:t>Федераль-</a:t>
              </a:r>
            </a:p>
            <a:p>
              <a:pPr lvl="0" algn="ctr">
                <a:defRPr/>
              </a:pPr>
              <a:r>
                <a:rPr lang="ru-RU" sz="1400" b="1" dirty="0">
                  <a:solidFill>
                    <a:srgbClr val="FFFFFF"/>
                  </a:solidFill>
                  <a:ea typeface="Tahoma" pitchFamily="34" charset="0"/>
                  <a:cs typeface="Tahoma" pitchFamily="34" charset="0"/>
                </a:rPr>
                <a:t>ная система </a:t>
              </a:r>
              <a:r>
                <a:rPr lang="ru-RU" sz="1400" b="1" dirty="0" smtClean="0">
                  <a:solidFill>
                    <a:srgbClr val="FFFFFF"/>
                  </a:solidFill>
                  <a:ea typeface="Tahoma" pitchFamily="34" charset="0"/>
                  <a:cs typeface="Tahoma" pitchFamily="34" charset="0"/>
                </a:rPr>
                <a:t>оценки</a:t>
              </a:r>
              <a:endParaRPr lang="ru-RU" sz="1400" b="1" i="0" kern="1200" dirty="0">
                <a:solidFill>
                  <a:srgbClr val="FFFFFF"/>
                </a:solidFill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872945" y="3291110"/>
            <a:ext cx="2535941" cy="629248"/>
            <a:chOff x="1746243" y="1482712"/>
            <a:chExt cx="2580220" cy="640235"/>
          </a:xfrm>
        </p:grpSpPr>
        <p:sp>
          <p:nvSpPr>
            <p:cNvPr id="22" name="Трапеция 21"/>
            <p:cNvSpPr/>
            <p:nvPr/>
          </p:nvSpPr>
          <p:spPr>
            <a:xfrm>
              <a:off x="1746243" y="1482713"/>
              <a:ext cx="2580220" cy="640234"/>
            </a:xfrm>
            <a:prstGeom prst="trapezoid">
              <a:avLst>
                <a:gd name="adj" fmla="val 607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51115"/>
                <a:satOff val="-3409"/>
                <a:lumOff val="-1307"/>
                <a:alphaOff val="0"/>
              </a:schemeClr>
            </a:fillRef>
            <a:effectRef idx="0">
              <a:schemeClr val="accent5">
                <a:hueOff val="-2451115"/>
                <a:satOff val="-3409"/>
                <a:lumOff val="-130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Трапеция 8"/>
            <p:cNvSpPr txBox="1"/>
            <p:nvPr/>
          </p:nvSpPr>
          <p:spPr>
            <a:xfrm>
              <a:off x="2197781" y="1482712"/>
              <a:ext cx="1677143" cy="6402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ru-RU" sz="1400" b="1" dirty="0">
                  <a:solidFill>
                    <a:srgbClr val="FFFFFF"/>
                  </a:solidFill>
                  <a:ea typeface="Tahoma" pitchFamily="34" charset="0"/>
                  <a:cs typeface="Tahoma" pitchFamily="34" charset="0"/>
                </a:rPr>
                <a:t>Региональная система оценки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502566" y="3899707"/>
            <a:ext cx="3276702" cy="624667"/>
            <a:chOff x="1357174" y="2122947"/>
            <a:chExt cx="3358358" cy="640234"/>
          </a:xfrm>
        </p:grpSpPr>
        <p:sp>
          <p:nvSpPr>
            <p:cNvPr id="25" name="Трапеция 24"/>
            <p:cNvSpPr/>
            <p:nvPr/>
          </p:nvSpPr>
          <p:spPr>
            <a:xfrm>
              <a:off x="1357174" y="2122947"/>
              <a:ext cx="3358358" cy="640234"/>
            </a:xfrm>
            <a:prstGeom prst="trapezoid">
              <a:avLst>
                <a:gd name="adj" fmla="val 607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Трапеция 10"/>
            <p:cNvSpPr txBox="1"/>
            <p:nvPr/>
          </p:nvSpPr>
          <p:spPr>
            <a:xfrm>
              <a:off x="1944886" y="2122947"/>
              <a:ext cx="2182933" cy="6402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/>
              <a:r>
                <a:rPr lang="ru-RU" sz="1400" b="1" dirty="0">
                  <a:solidFill>
                    <a:srgbClr val="FFFFFF"/>
                  </a:solidFill>
                  <a:ea typeface="Tahoma" pitchFamily="34" charset="0"/>
                  <a:cs typeface="Tahoma" pitchFamily="34" charset="0"/>
                </a:rPr>
                <a:t>Муниципальная </a:t>
              </a:r>
              <a:endParaRPr lang="ru-RU" sz="1400" b="1" dirty="0" smtClean="0">
                <a:solidFill>
                  <a:srgbClr val="FFFFFF"/>
                </a:solidFill>
                <a:ea typeface="Tahoma" pitchFamily="34" charset="0"/>
                <a:cs typeface="Tahoma" pitchFamily="34" charset="0"/>
              </a:endParaRPr>
            </a:p>
            <a:p>
              <a:pPr lvl="0" algn="ctr"/>
              <a:r>
                <a:rPr lang="ru-RU" sz="1400" b="1" dirty="0" smtClean="0">
                  <a:solidFill>
                    <a:srgbClr val="FFFFFF"/>
                  </a:solidFill>
                  <a:ea typeface="Tahoma" pitchFamily="34" charset="0"/>
                  <a:cs typeface="Tahoma" pitchFamily="34" charset="0"/>
                </a:rPr>
                <a:t>система </a:t>
              </a:r>
              <a:r>
                <a:rPr lang="ru-RU" sz="1400" b="1" dirty="0">
                  <a:solidFill>
                    <a:srgbClr val="FFFFFF"/>
                  </a:solidFill>
                  <a:ea typeface="Tahoma" pitchFamily="34" charset="0"/>
                  <a:cs typeface="Tahoma" pitchFamily="34" charset="0"/>
                </a:rPr>
                <a:t>оценки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078992" y="4507663"/>
            <a:ext cx="4108704" cy="691223"/>
            <a:chOff x="984184" y="2730902"/>
            <a:chExt cx="4108704" cy="691223"/>
          </a:xfrm>
        </p:grpSpPr>
        <p:sp>
          <p:nvSpPr>
            <p:cNvPr id="28" name="Трапеция 27"/>
            <p:cNvSpPr/>
            <p:nvPr/>
          </p:nvSpPr>
          <p:spPr>
            <a:xfrm>
              <a:off x="984184" y="2730902"/>
              <a:ext cx="4108704" cy="691223"/>
            </a:xfrm>
            <a:prstGeom prst="trapezoid">
              <a:avLst>
                <a:gd name="adj" fmla="val 607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0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Трапеция 12"/>
            <p:cNvSpPr txBox="1"/>
            <p:nvPr/>
          </p:nvSpPr>
          <p:spPr>
            <a:xfrm>
              <a:off x="1703207" y="2730902"/>
              <a:ext cx="2670657" cy="691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88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i="0" kern="1200" dirty="0" smtClean="0">
                  <a:solidFill>
                    <a:schemeClr val="bg1"/>
                  </a:solidFill>
                  <a:latin typeface="+mn-lt"/>
                  <a:ea typeface="Tahoma" pitchFamily="34" charset="0"/>
                  <a:cs typeface="Tahoma" pitchFamily="34" charset="0"/>
                </a:rPr>
                <a:t>Внутришкольное оценивание</a:t>
              </a:r>
              <a:endParaRPr lang="ru-RU" sz="1400" b="1" i="0" kern="1200" dirty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635683" y="5194852"/>
            <a:ext cx="4982575" cy="727484"/>
            <a:chOff x="547819" y="3401362"/>
            <a:chExt cx="5014109" cy="732089"/>
          </a:xfrm>
        </p:grpSpPr>
        <p:sp>
          <p:nvSpPr>
            <p:cNvPr id="31" name="Трапеция 30"/>
            <p:cNvSpPr/>
            <p:nvPr/>
          </p:nvSpPr>
          <p:spPr>
            <a:xfrm>
              <a:off x="547819" y="3401362"/>
              <a:ext cx="5014109" cy="732089"/>
            </a:xfrm>
            <a:prstGeom prst="trapezoid">
              <a:avLst>
                <a:gd name="adj" fmla="val 607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127787"/>
                <a:satOff val="-8523"/>
                <a:lumOff val="-3268"/>
                <a:alphaOff val="0"/>
              </a:schemeClr>
            </a:fillRef>
            <a:effectRef idx="0">
              <a:schemeClr val="accent5">
                <a:hueOff val="-6127787"/>
                <a:satOff val="-8523"/>
                <a:lumOff val="-326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Трапеция 14"/>
            <p:cNvSpPr txBox="1"/>
            <p:nvPr/>
          </p:nvSpPr>
          <p:spPr>
            <a:xfrm>
              <a:off x="1425289" y="3401362"/>
              <a:ext cx="3259171" cy="7320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i="0" kern="1200" dirty="0" smtClean="0">
                  <a:solidFill>
                    <a:schemeClr val="bg1"/>
                  </a:solidFill>
                  <a:latin typeface="+mn-lt"/>
                  <a:ea typeface="Tahoma" pitchFamily="34" charset="0"/>
                  <a:cs typeface="Tahoma" pitchFamily="34" charset="0"/>
                </a:rPr>
                <a:t>Внутриклассное оценивание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103651" y="5932695"/>
            <a:ext cx="6019007" cy="814914"/>
            <a:chOff x="55109" y="4116408"/>
            <a:chExt cx="5982648" cy="809992"/>
          </a:xfrm>
        </p:grpSpPr>
        <p:sp>
          <p:nvSpPr>
            <p:cNvPr id="34" name="Трапеция 33"/>
            <p:cNvSpPr/>
            <p:nvPr/>
          </p:nvSpPr>
          <p:spPr>
            <a:xfrm>
              <a:off x="55109" y="4116408"/>
              <a:ext cx="5982648" cy="809992"/>
            </a:xfrm>
            <a:prstGeom prst="trapezoid">
              <a:avLst>
                <a:gd name="adj" fmla="val 607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Трапеция 16"/>
            <p:cNvSpPr txBox="1"/>
            <p:nvPr/>
          </p:nvSpPr>
          <p:spPr>
            <a:xfrm>
              <a:off x="1102073" y="4116408"/>
              <a:ext cx="3888721" cy="809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i="0" kern="1200" dirty="0" smtClean="0">
                  <a:solidFill>
                    <a:schemeClr val="bg1"/>
                  </a:solidFill>
                  <a:latin typeface="+mn-lt"/>
                  <a:ea typeface="Tahoma" pitchFamily="34" charset="0"/>
                  <a:cs typeface="Tahoma" pitchFamily="34" charset="0"/>
                </a:rPr>
                <a:t>Оценка индивидуальных </a:t>
              </a:r>
              <a:br>
                <a:rPr lang="ru-RU" sz="1400" b="1" i="0" kern="1200" dirty="0" smtClean="0">
                  <a:solidFill>
                    <a:schemeClr val="bg1"/>
                  </a:solidFill>
                  <a:latin typeface="+mn-lt"/>
                  <a:ea typeface="Tahoma" pitchFamily="34" charset="0"/>
                  <a:cs typeface="Tahoma" pitchFamily="34" charset="0"/>
                </a:rPr>
              </a:br>
              <a:r>
                <a:rPr lang="ru-RU" sz="1400" b="1" i="0" kern="1200" dirty="0" smtClean="0">
                  <a:solidFill>
                    <a:schemeClr val="bg1"/>
                  </a:solidFill>
                  <a:latin typeface="+mn-lt"/>
                  <a:ea typeface="Tahoma" pitchFamily="34" charset="0"/>
                  <a:cs typeface="Tahoma" pitchFamily="34" charset="0"/>
                </a:rPr>
                <a:t>достижений учащихся </a:t>
              </a:r>
              <a:endParaRPr lang="ru-RU" sz="1400" b="1" i="0" kern="1200" dirty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6" name="Стрелка вправо 35"/>
          <p:cNvSpPr/>
          <p:nvPr/>
        </p:nvSpPr>
        <p:spPr>
          <a:xfrm flipV="1">
            <a:off x="3764448" y="4421344"/>
            <a:ext cx="674081" cy="2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49470" y="3254963"/>
            <a:ext cx="2850780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Внешний мониторинг     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26393" y="4334649"/>
            <a:ext cx="3451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Внутришкольный мониторинг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00" y="3196181"/>
            <a:ext cx="570016" cy="73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5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90938" y="1100692"/>
            <a:ext cx="8582024" cy="4486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. Оценка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уровня достижения личностных  </a:t>
            </a: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результатов: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осуществляется </a:t>
            </a:r>
            <a:r>
              <a:rPr lang="ru-RU" sz="1600" dirty="0">
                <a:solidFill>
                  <a:prstClr val="black"/>
                </a:solidFill>
              </a:rPr>
              <a:t>классным руководителем  преимущественно на основе ежедневных наблюдений в ходе учебных занятий и внеурочной деятельности, которые обобщаются в конце учебного года и представляются в виде </a:t>
            </a:r>
            <a:r>
              <a:rPr lang="ru-RU" sz="1600" dirty="0" smtClean="0">
                <a:solidFill>
                  <a:prstClr val="black"/>
                </a:solidFill>
              </a:rPr>
              <a:t>характеристики.</a:t>
            </a:r>
          </a:p>
          <a:p>
            <a:pPr lvl="0" algn="just">
              <a:lnSpc>
                <a:spcPct val="150000"/>
              </a:lnSpc>
              <a:defRPr/>
            </a:pPr>
            <a:endParaRPr lang="ru-RU" sz="1600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Оценка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уровня достижения </a:t>
            </a:r>
            <a:r>
              <a:rPr lang="ru-RU" altLang="ru-RU" sz="1600" dirty="0">
                <a:solidFill>
                  <a:srgbClr val="2F559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матапредметных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результатов: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600" dirty="0">
                <a:solidFill>
                  <a:prstClr val="black"/>
                </a:solidFill>
              </a:rPr>
              <a:t>Форма оценки читательской грамотности - письменная работа на межпредметной основе;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600" dirty="0">
                <a:solidFill>
                  <a:prstClr val="black"/>
                </a:solidFill>
              </a:rPr>
              <a:t>Оценки ИКТ-компетентности – практическая работа в сочетании с письменной (компьютеризованной) частью;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600" dirty="0">
                <a:solidFill>
                  <a:prstClr val="black"/>
                </a:solidFill>
              </a:rPr>
              <a:t>Оценки сформированности регулятивных, коммуникативных и познавательных учебных действий – наблюдение за ходом выполнения групповых и индивидуальных учебных исследований и проектов.</a:t>
            </a:r>
          </a:p>
        </p:txBody>
      </p:sp>
      <p:pic>
        <p:nvPicPr>
          <p:cNvPr id="9" name="Picture 2" descr="http://doklady.usluga.me/uploads/s/5/9/s/59s0mughnsex/img/full_IxPvcVG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3" t="13253" r="25925" b="5724"/>
          <a:stretch/>
        </p:blipFill>
        <p:spPr bwMode="auto">
          <a:xfrm>
            <a:off x="9453170" y="3408819"/>
            <a:ext cx="1997976" cy="217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F5597"/>
                </a:solidFill>
                <a:cs typeface="Arial" panose="020B0604020202020204" pitchFamily="34" charset="0"/>
              </a:rPr>
              <a:t>Организация внутришкольного мониторинга в школе</a:t>
            </a:r>
            <a:endParaRPr lang="ru-RU" sz="2000" dirty="0">
              <a:solidFill>
                <a:srgbClr val="2F5597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170" y="795334"/>
            <a:ext cx="1986643" cy="2365051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232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04303" y="5420497"/>
            <a:ext cx="7397578" cy="13542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Тематическая оценка представляет собой процедуру оценки уровня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достижения</a:t>
            </a:r>
          </a:p>
          <a:p>
            <a:pPr algn="just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тематических планируемых результатов по предмету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которые фиксируются в</a:t>
            </a:r>
            <a:endParaRPr lang="ru-RU" sz="16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учебных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методических комплектах,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рекомендованных Министерством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образования и науки РФ. </a:t>
            </a:r>
            <a:endParaRPr lang="ru-RU" sz="16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ПООП ОО с.194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83681" y="704851"/>
            <a:ext cx="50248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Фрагмент календарно-тематического планирования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0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3. Оценка предметных результатов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1885" y="1557617"/>
            <a:ext cx="566492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ru-RU" sz="1600" dirty="0" smtClean="0"/>
              <a:t>Оценка </a:t>
            </a:r>
            <a:r>
              <a:rPr lang="ru-RU" sz="1600" dirty="0"/>
              <a:t>предметных результатов представляет собой оценку достижения обучающимся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планируемых результатов по отдельным предметам.</a:t>
            </a:r>
          </a:p>
          <a:p>
            <a:pPr algn="just">
              <a:lnSpc>
                <a:spcPct val="170000"/>
              </a:lnSpc>
            </a:pPr>
            <a:r>
              <a:rPr lang="ru-RU" sz="1600" dirty="0"/>
              <a:t>Оценка предметных результатов ведётся каждым учителем в ходе процедур текущей,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тематической,</a:t>
            </a:r>
            <a:r>
              <a:rPr lang="ru-RU" sz="1600" dirty="0"/>
              <a:t> промежуточной и итоговой оценки, а также администрацией образовательной организации в ходе </a:t>
            </a:r>
            <a:r>
              <a:rPr lang="ru-RU" sz="1600" dirty="0">
                <a:cs typeface="Arial" panose="020B0604020202020204" pitchFamily="34" charset="0"/>
              </a:rPr>
              <a:t>внутришкольного мониторинга</a:t>
            </a:r>
            <a:r>
              <a:rPr lang="ru-RU" sz="1600" dirty="0"/>
              <a:t>.</a:t>
            </a:r>
            <a:r>
              <a:rPr lang="ru-RU" sz="16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>
              <a:lnSpc>
                <a:spcPct val="170000"/>
              </a:lnSpc>
            </a:pP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ПООП ОО-2015</a:t>
            </a:r>
            <a:endParaRPr lang="ru-RU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i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5639" r="4165" b="5294"/>
          <a:stretch/>
        </p:blipFill>
        <p:spPr>
          <a:xfrm>
            <a:off x="6583681" y="1218067"/>
            <a:ext cx="5183224" cy="372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569596" y="1857715"/>
            <a:ext cx="8010525" cy="367222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600" dirty="0"/>
              <a:t>Внутришкольный мониторинг представляет собой процедуры:</a:t>
            </a: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/>
              <a:t>оценки уровня </a:t>
            </a:r>
            <a:r>
              <a:rPr lang="ru-RU" sz="1600" dirty="0">
                <a:solidFill>
                  <a:srgbClr val="002060"/>
                </a:solidFill>
              </a:rPr>
              <a:t>достижения предметных и метапредметных результатов;</a:t>
            </a: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/>
              <a:t>оценки уровня достижения той части </a:t>
            </a:r>
            <a:r>
              <a:rPr lang="ru-RU" sz="1600" dirty="0">
                <a:solidFill>
                  <a:srgbClr val="002060"/>
                </a:solidFill>
              </a:rPr>
              <a:t>личностных результатов,</a:t>
            </a:r>
            <a:r>
              <a:rPr lang="ru-RU" sz="1600" dirty="0"/>
              <a:t> которые связаны с оценкой поведения, прилежания, а также с оценкой учебной самостоятельности, готовности и способности делать осознанный выбор профиля обучения;</a:t>
            </a: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/>
              <a:t>оценки уровня </a:t>
            </a:r>
            <a:r>
              <a:rPr lang="ru-RU" sz="1600" dirty="0">
                <a:solidFill>
                  <a:srgbClr val="002060"/>
                </a:solidFill>
              </a:rPr>
              <a:t>профессионального мастерства учителя</a:t>
            </a:r>
            <a:r>
              <a:rPr lang="ru-RU" sz="1600" i="1" dirty="0">
                <a:solidFill>
                  <a:srgbClr val="002060"/>
                </a:solidFill>
              </a:rPr>
              <a:t>, </a:t>
            </a:r>
            <a:r>
              <a:rPr lang="ru-RU" sz="1600" dirty="0"/>
              <a:t>осуществляемого на основе </a:t>
            </a:r>
            <a:r>
              <a:rPr lang="ru-RU" sz="16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административных проверочных работ, анализа посещенных уроков, анализа качества учебных заданий, предлагаемых учителем </a:t>
            </a:r>
            <a:r>
              <a:rPr lang="ru-RU" sz="16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обучающимся. </a:t>
            </a:r>
          </a:p>
          <a:p>
            <a:pPr marL="0" lvl="0" indent="0" algn="r">
              <a:lnSpc>
                <a:spcPct val="150000"/>
              </a:lnSpc>
              <a:buNone/>
            </a:pPr>
            <a:r>
              <a:rPr lang="ru-RU" sz="16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ООП ООО с.190</a:t>
            </a:r>
            <a:endParaRPr lang="ru-RU" sz="16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12" descr="https://shop.idfedorov.ru/upload/iblock/4c6/4c67476c27b030cae297095de56c057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849" y="2359255"/>
            <a:ext cx="2112438" cy="266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189" y="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Процедуры внутришкольного мониторинга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3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26350" y="2793723"/>
            <a:ext cx="5028804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В соответствии с   приказом № 1577 от 31 декабря 2015 г. Минобрнауки России «О внесении изменений в федеральный государственный образовательный стандарт основного общего образования, утвержденный приказом Министерства образования и науки российской Федерации от 17 декабря 2010 г. № 1897» рабочие программы учебных предметов, курсов должны обеспечивать достижение </a:t>
            </a:r>
            <a:r>
              <a:rPr kumimoji="0" lang="ru-RU" altLang="ru-RU" sz="180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планируемых результатов освоения 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основной образовательной программы основного общего образования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53264" y="2793723"/>
            <a:ext cx="4955114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«Рабочие программы учебных предметов, курсов должны содержать</a:t>
            </a:r>
            <a:r>
              <a:rPr lang="ru-RU" alt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  <a:endParaRPr lang="en-US" altLang="ru-RU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>
              <a:defRPr/>
            </a:pPr>
            <a:endParaRPr lang="ru-RU" alt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altLang="ru-RU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1. Планируемые 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результаты освоения </a:t>
            </a:r>
            <a:r>
              <a:rPr lang="ru-RU" alt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учебного предмета, курса;</a:t>
            </a:r>
          </a:p>
          <a:p>
            <a:pPr lvl="0">
              <a:defRPr/>
            </a:pP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2. Содержание учебного предмета, курса;</a:t>
            </a:r>
          </a:p>
          <a:p>
            <a:pPr lvl="0">
              <a:defRPr/>
            </a:pP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3. Тематическое планирование </a:t>
            </a: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с указанием количества часов, отводимых на освоение каждой темы» </a:t>
            </a:r>
            <a:endParaRPr lang="ru-RU" altLang="ru-RU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r">
              <a:defRPr/>
            </a:pPr>
            <a:r>
              <a:rPr lang="ru-RU" alt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приказ МОиН).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71432" y="8709"/>
            <a:ext cx="102108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Вопросы:</a:t>
            </a:r>
            <a:r>
              <a:rPr lang="ru-RU" altLang="ru-RU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altLang="ru-RU" dirty="0">
                <a:cs typeface="Arial" panose="020B0604020202020204" pitchFamily="34" charset="0"/>
              </a:rPr>
              <a:t>Где найти планируемые результаты?</a:t>
            </a:r>
          </a:p>
          <a:p>
            <a:pPr>
              <a:lnSpc>
                <a:spcPct val="150000"/>
              </a:lnSpc>
            </a:pPr>
            <a:r>
              <a:rPr lang="ru-RU" dirty="0">
                <a:cs typeface="Arial" panose="020B0604020202020204" pitchFamily="34" charset="0"/>
              </a:rPr>
              <a:t>Как включить </a:t>
            </a:r>
            <a:r>
              <a:rPr lang="ru-RU" altLang="ru-RU" dirty="0">
                <a:cs typeface="Arial" panose="020B0604020202020204" pitchFamily="34" charset="0"/>
              </a:rPr>
              <a:t>планируемые результаты </a:t>
            </a:r>
            <a:r>
              <a:rPr lang="ru-RU" dirty="0">
                <a:cs typeface="Arial" panose="020B0604020202020204" pitchFamily="34" charset="0"/>
              </a:rPr>
              <a:t>в рабочую программу учителя?</a:t>
            </a:r>
          </a:p>
          <a:p>
            <a:pPr>
              <a:lnSpc>
                <a:spcPct val="150000"/>
              </a:lnSpc>
            </a:pPr>
            <a:r>
              <a:rPr lang="ru-RU" dirty="0">
                <a:cs typeface="Arial" panose="020B0604020202020204" pitchFamily="34" charset="0"/>
              </a:rPr>
              <a:t>Как определить оптимальный уровень их достижения ?</a:t>
            </a:r>
          </a:p>
          <a:p>
            <a:pPr>
              <a:lnSpc>
                <a:spcPct val="150000"/>
              </a:lnSpc>
            </a:pPr>
            <a:r>
              <a:rPr lang="ru-RU" dirty="0">
                <a:ea typeface="Tahoma" panose="020B0604030504040204" pitchFamily="34" charset="0"/>
                <a:cs typeface="Tahoma" panose="020B0604030504040204" pitchFamily="34" charset="0"/>
              </a:rPr>
              <a:t>Как оптимизировать контрольно-оценочную деятельность средствами информационных технологий?</a:t>
            </a:r>
            <a:r>
              <a:rPr lang="ru-RU" altLang="ru-RU" dirty="0">
                <a:cs typeface="Arial" panose="020B0604020202020204" pitchFamily="34" charset="0"/>
              </a:rPr>
              <a:t> </a:t>
            </a:r>
            <a:r>
              <a:rPr lang="ru-RU" altLang="ru-RU" i="1" dirty="0">
                <a:solidFill>
                  <a:srgbClr val="0070C0"/>
                </a:solidFill>
                <a:cs typeface="Arial" panose="020B0604020202020204" pitchFamily="34" charset="0"/>
              </a:rPr>
              <a:t>                                                          </a:t>
            </a:r>
            <a:endParaRPr lang="ru-RU" i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8" y="118110"/>
            <a:ext cx="570016" cy="73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72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4099" y="1790328"/>
            <a:ext cx="5650174" cy="32905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</a:rPr>
              <a:t>Оценка образовательных достижений обучающихся осуществляется в рамках 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внутренней оценки </a:t>
            </a:r>
            <a:r>
              <a:rPr lang="ru-RU" sz="1400" dirty="0">
                <a:ea typeface="Calibri" panose="020F0502020204030204" pitchFamily="34" charset="0"/>
              </a:rPr>
              <a:t>образовательной организации, включающей различные оценочные процедуры (стартовая диагностика, текущая и 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тематическая оценка</a:t>
            </a:r>
            <a:r>
              <a:rPr lang="ru-RU" sz="1400" dirty="0">
                <a:ea typeface="Calibri" panose="020F0502020204030204" pitchFamily="34" charset="0"/>
              </a:rPr>
              <a:t>, портфолио, процедуры внутреннего мониторинга образовательных достижений, промежуточная и итоговая аттестации обучающихся), а также процедур 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внешней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оценки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, </a:t>
            </a:r>
            <a:r>
              <a:rPr lang="ru-RU" sz="1400" dirty="0">
                <a:ea typeface="Calibri" panose="020F0502020204030204" pitchFamily="34" charset="0"/>
              </a:rPr>
              <a:t>включающей государственную итоговую аттестацию, независимую оценку качества подготовки обучающихся и мониторинговые исследования муниципального, регионального и федерального уровней</a:t>
            </a:r>
            <a:r>
              <a:rPr lang="ru-RU" sz="1400" dirty="0" smtClean="0">
                <a:ea typeface="Calibri" panose="020F0502020204030204" pitchFamily="34" charset="0"/>
              </a:rPr>
              <a:t>.</a:t>
            </a:r>
            <a:endParaRPr lang="ru-RU" sz="1400" dirty="0"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1725" y="3372749"/>
            <a:ext cx="4797333" cy="17081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Согласованность внутренней и внешней оценки </a:t>
            </a: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повышает </a:t>
            </a:r>
            <a:r>
              <a:rPr lang="ru-RU" alt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доверие </a:t>
            </a: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к внутренней оценке, позволяет сделать её более </a:t>
            </a:r>
            <a:r>
              <a:rPr lang="ru-RU" alt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надежной,</a:t>
            </a: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способствует </a:t>
            </a:r>
            <a:r>
              <a:rPr lang="ru-RU" alt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упрощению</a:t>
            </a:r>
            <a:r>
              <a:rPr lang="ru-RU" altLang="ru-RU" sz="140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различных</a:t>
            </a: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аттестационных процедур</a:t>
            </a:r>
            <a:r>
              <a:rPr lang="ru-RU" alt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ru-RU" sz="1400" dirty="0">
                <a:solidFill>
                  <a:srgbClr val="00206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ПООП </a:t>
            </a:r>
            <a:r>
              <a:rPr lang="ru-RU" sz="1400" dirty="0" smtClean="0">
                <a:solidFill>
                  <a:srgbClr val="00206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2016</a:t>
            </a:r>
            <a:endParaRPr lang="ru-RU" altLang="ru-RU" sz="14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Тематическое </a:t>
            </a: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(календарно-тематическое) </a:t>
            </a:r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планирование </a:t>
            </a: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– основа </a:t>
            </a:r>
            <a:endParaRPr lang="ru-RU" altLang="ru-RU" sz="2000" dirty="0" smtClean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внутришкольного </a:t>
            </a: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мониторинга качества образования (ВМКО).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117" y="1790328"/>
            <a:ext cx="2269414" cy="12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6305006" y="2336479"/>
            <a:ext cx="5452941" cy="337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1600" dirty="0" smtClean="0">
                <a:latin typeface="+mn-lt"/>
              </a:rPr>
              <a:t> </a:t>
            </a:r>
            <a:r>
              <a:rPr lang="ru-RU" altLang="ru-RU" sz="1600" dirty="0" smtClean="0">
                <a:latin typeface="+mn-lt"/>
              </a:rPr>
              <a:t>Сформировать календарно-тематическое </a:t>
            </a:r>
            <a:r>
              <a:rPr lang="ru-RU" altLang="ru-RU" sz="1600" dirty="0">
                <a:latin typeface="+mn-lt"/>
              </a:rPr>
              <a:t>планирование (КТП).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1600" dirty="0" smtClean="0">
                <a:latin typeface="+mn-lt"/>
              </a:rPr>
              <a:t> </a:t>
            </a:r>
            <a:r>
              <a:rPr lang="ru-RU" altLang="ru-RU" sz="1600" dirty="0" smtClean="0">
                <a:latin typeface="+mn-lt"/>
              </a:rPr>
              <a:t>Внести планируемые </a:t>
            </a:r>
            <a:r>
              <a:rPr lang="ru-RU" altLang="ru-RU" sz="1600" dirty="0">
                <a:latin typeface="+mn-lt"/>
              </a:rPr>
              <a:t>результаты.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1600" dirty="0" smtClean="0">
                <a:latin typeface="+mn-lt"/>
              </a:rPr>
              <a:t> </a:t>
            </a:r>
            <a:r>
              <a:rPr lang="ru-RU" altLang="ru-RU" sz="1600" dirty="0" smtClean="0">
                <a:latin typeface="+mn-lt"/>
              </a:rPr>
              <a:t>Сформировать </a:t>
            </a:r>
            <a:r>
              <a:rPr lang="ru-RU" altLang="ru-RU" sz="1600" dirty="0">
                <a:latin typeface="+mn-lt"/>
              </a:rPr>
              <a:t>план диагностической работы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1600" dirty="0" smtClean="0">
                <a:latin typeface="+mn-lt"/>
              </a:rPr>
              <a:t> </a:t>
            </a:r>
            <a:r>
              <a:rPr lang="ru-RU" altLang="ru-RU" sz="1600" dirty="0" smtClean="0">
                <a:latin typeface="+mn-lt"/>
              </a:rPr>
              <a:t>Найти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задания</a:t>
            </a:r>
            <a:r>
              <a:rPr lang="ru-RU" altLang="ru-RU" sz="1600" dirty="0">
                <a:latin typeface="+mn-lt"/>
              </a:rPr>
              <a:t> в соответствии с планом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1600" dirty="0" smtClean="0">
                <a:latin typeface="+mn-lt"/>
              </a:rPr>
              <a:t> </a:t>
            </a:r>
            <a:r>
              <a:rPr lang="ru-RU" altLang="ru-RU" sz="1600" dirty="0" smtClean="0">
                <a:latin typeface="+mn-lt"/>
              </a:rPr>
              <a:t>Провести диагностическую работу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1600" dirty="0" smtClean="0">
                <a:latin typeface="+mn-lt"/>
              </a:rPr>
              <a:t> </a:t>
            </a:r>
            <a:r>
              <a:rPr lang="ru-RU" altLang="ru-RU" sz="1600" dirty="0" smtClean="0">
                <a:latin typeface="+mn-lt"/>
              </a:rPr>
              <a:t>Проверить работу с учетом норм оценивания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1600" dirty="0" smtClean="0">
                <a:latin typeface="+mn-lt"/>
              </a:rPr>
              <a:t> </a:t>
            </a:r>
            <a:r>
              <a:rPr lang="ru-RU" altLang="ru-RU" sz="1600" dirty="0" smtClean="0">
                <a:latin typeface="+mn-lt"/>
              </a:rPr>
              <a:t>Выполнить </a:t>
            </a:r>
            <a:r>
              <a:rPr lang="ru-RU" altLang="ru-RU" sz="1600" dirty="0">
                <a:latin typeface="+mn-lt"/>
              </a:rPr>
              <a:t>анализ результатов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1600" dirty="0" smtClean="0">
                <a:latin typeface="+mn-lt"/>
              </a:rPr>
              <a:t> </a:t>
            </a:r>
            <a:r>
              <a:rPr lang="ru-RU" altLang="ru-RU" sz="1600" dirty="0" smtClean="0">
                <a:latin typeface="+mn-lt"/>
              </a:rPr>
              <a:t>Сформировать </a:t>
            </a:r>
            <a:r>
              <a:rPr lang="ru-RU" altLang="ru-RU" sz="1600" dirty="0">
                <a:latin typeface="+mn-lt"/>
              </a:rPr>
              <a:t>управленческие действия</a:t>
            </a: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Система действий </a:t>
            </a:r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учителя </a:t>
            </a: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по осуществлению </a:t>
            </a:r>
            <a:endParaRPr lang="ru-RU" altLang="ru-RU" sz="2000" dirty="0" smtClean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контрольно-оценочной </a:t>
            </a: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деятельности</a:t>
            </a: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421026" y="1145269"/>
            <a:ext cx="49174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Кодификатор элементов содержания  по предмету  – основа </a:t>
            </a:r>
            <a:r>
              <a:rPr lang="ru-RU" altLang="ru-RU" sz="18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планируемых </a:t>
            </a:r>
            <a:r>
              <a:rPr lang="ru-RU" altLang="ru-RU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результатов освоения ОП</a:t>
            </a: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8" y="118110"/>
            <a:ext cx="570016" cy="73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3947" t="12983" r="24386" b="13474"/>
          <a:stretch/>
        </p:blipFill>
        <p:spPr>
          <a:xfrm>
            <a:off x="626971" y="2221149"/>
            <a:ext cx="4917413" cy="42651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67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707886"/>
            <a:ext cx="12191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Tx/>
              <a:buAutoNum type="arabicPeriod"/>
              <a:defRPr/>
            </a:pP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Сформировать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календарно-тематическое </a:t>
            </a: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планирование</a:t>
            </a:r>
            <a:endParaRPr lang="ru-RU" altLang="ru-RU" sz="1600" dirty="0">
              <a:solidFill>
                <a:schemeClr val="accent5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Система действий учителя по осуществлению </a:t>
            </a:r>
          </a:p>
          <a:p>
            <a:pPr lvl="0" algn="ctr">
              <a:spcBef>
                <a:spcPct val="0"/>
              </a:spcBef>
            </a:pP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контрольно-оценочной деятельности</a:t>
            </a:r>
          </a:p>
        </p:txBody>
      </p:sp>
      <p:pic>
        <p:nvPicPr>
          <p:cNvPr id="9" name="Picture 2" descr="Тетрадь тематических тестовых работ. Русский язык. 5 класс. ФГ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748" y="2582408"/>
            <a:ext cx="2022280" cy="267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85" y="1046440"/>
            <a:ext cx="8014867" cy="548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Формирование КТП (продолжение)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74" y="753290"/>
            <a:ext cx="8793450" cy="547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07" y="596535"/>
            <a:ext cx="9364184" cy="56556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Формирование КТП (продолжение)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3980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ЕСОКО - единая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система оценки качества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образования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8782" y="5676272"/>
            <a:ext cx="10754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</a:rPr>
              <a:t>В настоящее время в России </a:t>
            </a: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</a:rPr>
              <a:t>сформирована  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</a:rPr>
              <a:t>единая система оценки качества образования, создание которой обеспечит комплексный подход к оценке знаний школьников на всех этапах обучения. </a:t>
            </a:r>
            <a:endParaRPr lang="ru-RU" alt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0" algn="r">
              <a:spcBef>
                <a:spcPct val="0"/>
              </a:spcBef>
            </a:pP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</a:rPr>
              <a:t>С.С. Кравцов</a:t>
            </a:r>
            <a:endParaRPr lang="ru-RU" alt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6387" t="4088" r="1213"/>
          <a:stretch/>
        </p:blipFill>
        <p:spPr>
          <a:xfrm>
            <a:off x="5861763" y="857018"/>
            <a:ext cx="4189046" cy="45637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96" y="916548"/>
            <a:ext cx="3120246" cy="45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-1" y="85458"/>
            <a:ext cx="1219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2. </a:t>
            </a: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Сформировать план тематической 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работы</a:t>
            </a: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0" y="4208104"/>
            <a:ext cx="1219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Подобрать  задания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в соответствии с планом</a:t>
            </a:r>
          </a:p>
        </p:txBody>
      </p:sp>
      <p:pic>
        <p:nvPicPr>
          <p:cNvPr id="11" name="Picture 2" descr="https://catalog.prosv.ru/images/big/e227ec5b-aa8c-11df-9d36-0019b9f502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965" y="4656705"/>
            <a:ext cx="1427809" cy="185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goods.kaypu.com/photo/5b910551384e1f655a70901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740" y="4656704"/>
            <a:ext cx="1344293" cy="185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cdn1.ozone.ru/multimedia/102509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99" y="4656703"/>
            <a:ext cx="1308519" cy="185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730" y="1013494"/>
            <a:ext cx="8630539" cy="3194610"/>
          </a:xfrm>
          <a:prstGeom prst="rect">
            <a:avLst/>
          </a:prstGeom>
        </p:spPr>
      </p:pic>
      <p:pic>
        <p:nvPicPr>
          <p:cNvPr id="15" name="Picture 2" descr="Тетрадь тематических тестовых работ. Русский язык. 5 класс. ФГО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484" y="4656703"/>
            <a:ext cx="1404619" cy="185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92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0" y="102549"/>
            <a:ext cx="12191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3. Подобрать соответствующие </a:t>
            </a: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задания </a:t>
            </a:r>
            <a:endParaRPr lang="ru-RU" altLang="ru-RU" sz="1600" dirty="0">
              <a:solidFill>
                <a:schemeClr val="accent5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238001"/>
              </p:ext>
            </p:extLst>
          </p:nvPr>
        </p:nvGraphicFramePr>
        <p:xfrm>
          <a:off x="1090477" y="2684617"/>
          <a:ext cx="5011738" cy="3557346"/>
        </p:xfrm>
        <a:graphic>
          <a:graphicData uri="http://schemas.openxmlformats.org/drawingml/2006/table">
            <a:tbl>
              <a:tblPr/>
              <a:tblGrid>
                <a:gridCol w="811589">
                  <a:extLst>
                    <a:ext uri="{9D8B030D-6E8A-4147-A177-3AD203B41FA5}">
                      <a16:colId xmlns:a16="http://schemas.microsoft.com/office/drawing/2014/main" xmlns="" val="4204178001"/>
                    </a:ext>
                  </a:extLst>
                </a:gridCol>
                <a:gridCol w="606178">
                  <a:extLst>
                    <a:ext uri="{9D8B030D-6E8A-4147-A177-3AD203B41FA5}">
                      <a16:colId xmlns:a16="http://schemas.microsoft.com/office/drawing/2014/main" xmlns="" val="1167107657"/>
                    </a:ext>
                  </a:extLst>
                </a:gridCol>
                <a:gridCol w="958104">
                  <a:extLst>
                    <a:ext uri="{9D8B030D-6E8A-4147-A177-3AD203B41FA5}">
                      <a16:colId xmlns:a16="http://schemas.microsoft.com/office/drawing/2014/main" xmlns="" val="488178354"/>
                    </a:ext>
                  </a:extLst>
                </a:gridCol>
                <a:gridCol w="1223846">
                  <a:extLst>
                    <a:ext uri="{9D8B030D-6E8A-4147-A177-3AD203B41FA5}">
                      <a16:colId xmlns:a16="http://schemas.microsoft.com/office/drawing/2014/main" xmlns="" val="2559049140"/>
                    </a:ext>
                  </a:extLst>
                </a:gridCol>
                <a:gridCol w="1412021">
                  <a:extLst>
                    <a:ext uri="{9D8B030D-6E8A-4147-A177-3AD203B41FA5}">
                      <a16:colId xmlns:a16="http://schemas.microsoft.com/office/drawing/2014/main" xmlns="" val="3700408723"/>
                    </a:ext>
                  </a:extLst>
                </a:gridCol>
              </a:tblGrid>
              <a:tr h="61246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Позиция в тесте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КЭС</a:t>
                      </a:r>
                      <a:endParaRPr kumimoji="0" lang="ru-RU" altLang="ru-RU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задания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сложности 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Примерное время выполнения, мин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0728160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6673777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29189000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7214273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01271528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82771077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8209529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07652253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4564962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3345092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73402783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93165440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6.5.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51456757"/>
                  </a:ext>
                </a:extLst>
              </a:tr>
            </a:tbl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90477" y="1005840"/>
            <a:ext cx="5011738" cy="1661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904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диагностической работы </a:t>
            </a:r>
            <a:br>
              <a:rPr lang="ru-RU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  языку  для учащихся 5-х классов</a:t>
            </a:r>
            <a:endParaRPr lang="ru-RU" altLang="ru-RU" sz="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заданий: ВО </a:t>
            </a:r>
            <a:r>
              <a:rPr lang="ru-RU" altLang="ru-RU" sz="1400" i="1" dirty="0">
                <a:cs typeface="Times New Roman" panose="02020603050405020304" pitchFamily="18" charset="0"/>
              </a:rPr>
              <a:t>–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задание с выбором одного ответа, КО </a:t>
            </a:r>
            <a:r>
              <a:rPr lang="ru-RU" altLang="ru-RU" sz="1400" i="1" dirty="0">
                <a:cs typeface="Times New Roman" panose="02020603050405020304" pitchFamily="18" charset="0"/>
              </a:rPr>
              <a:t>–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задание с кратким ответом. </a:t>
            </a:r>
            <a:endParaRPr lang="ru-RU" altLang="ru-RU" sz="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сложности заданий: Б </a:t>
            </a:r>
            <a:r>
              <a:rPr lang="ru-RU" altLang="ru-RU" sz="1400" i="1" dirty="0">
                <a:cs typeface="Times New Roman" panose="02020603050405020304" pitchFamily="18" charset="0"/>
              </a:rPr>
              <a:t>–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базовый, П </a:t>
            </a:r>
            <a:r>
              <a:rPr lang="ru-RU" altLang="ru-RU" sz="1400" i="1" dirty="0">
                <a:cs typeface="Times New Roman" panose="02020603050405020304" pitchFamily="18" charset="0"/>
              </a:rPr>
              <a:t>–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повышенный</a:t>
            </a:r>
            <a:endParaRPr lang="ru-RU" altLang="ru-RU" sz="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2.</a:t>
            </a:r>
            <a:endParaRPr lang="ru-RU" altLang="ru-RU" sz="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5" t="20381" r="31282" b="9193"/>
          <a:stretch/>
        </p:blipFill>
        <p:spPr bwMode="auto">
          <a:xfrm>
            <a:off x="6897189" y="1005840"/>
            <a:ext cx="4049485" cy="492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3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35" y="757784"/>
            <a:ext cx="10156825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-7205" y="90806"/>
            <a:ext cx="12191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4. Провести работу, проверить. Внести полученные данные в аналитическую программу.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63897" t="47971" b="11760"/>
          <a:stretch/>
        </p:blipFill>
        <p:spPr>
          <a:xfrm>
            <a:off x="7124871" y="4925460"/>
            <a:ext cx="3032737" cy="16881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61747" y="584746"/>
            <a:ext cx="419100" cy="569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8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3492" y="116045"/>
            <a:ext cx="1219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4</a:t>
            </a:r>
            <a:r>
              <a:rPr lang="ru-RU" altLang="ru-RU" sz="16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.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Провести работу, проверить. Внести полученные данные в аналитическую </a:t>
            </a: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программу (вариант 1)</a:t>
            </a:r>
            <a:endParaRPr lang="ru-RU" altLang="ru-RU" sz="1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18546" r="33045" b="35205"/>
          <a:stretch/>
        </p:blipFill>
        <p:spPr bwMode="auto">
          <a:xfrm>
            <a:off x="1300923" y="1304968"/>
            <a:ext cx="9617139" cy="425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6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/>
          <p:cNvSpPr>
            <a:spLocks noChangeArrowheads="1"/>
          </p:cNvSpPr>
          <p:nvPr/>
        </p:nvSpPr>
        <p:spPr bwMode="auto">
          <a:xfrm flipH="1">
            <a:off x="-1" y="85458"/>
            <a:ext cx="121920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Общий вид программы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17731" r="17438" b="15601"/>
          <a:stretch>
            <a:fillRect/>
          </a:stretch>
        </p:blipFill>
        <p:spPr bwMode="auto">
          <a:xfrm>
            <a:off x="224776" y="583655"/>
            <a:ext cx="11905992" cy="613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2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6108"/>
            <a:ext cx="12191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1600" dirty="0">
                <a:solidFill>
                  <a:srgbClr val="3660A5"/>
                </a:solidFill>
              </a:rPr>
              <a:t>Внести полученные данные в </a:t>
            </a:r>
            <a:r>
              <a:rPr lang="ru-RU" altLang="ru-RU" sz="1600" dirty="0" smtClean="0">
                <a:solidFill>
                  <a:srgbClr val="3660A5"/>
                </a:solidFill>
              </a:rPr>
              <a:t>АИС «МСОКО» </a:t>
            </a:r>
            <a:r>
              <a:rPr lang="ru-RU" altLang="ru-RU" sz="1600" dirty="0">
                <a:solidFill>
                  <a:srgbClr val="3660A5"/>
                </a:solidFill>
              </a:rPr>
              <a:t>(вариант </a:t>
            </a:r>
            <a:r>
              <a:rPr lang="ru-RU" altLang="ru-RU" sz="1600" dirty="0" smtClean="0">
                <a:solidFill>
                  <a:srgbClr val="3660A5"/>
                </a:solidFill>
              </a:rPr>
              <a:t>2)</a:t>
            </a:r>
            <a:endParaRPr lang="ru-RU" altLang="ru-RU" sz="1600" dirty="0">
              <a:solidFill>
                <a:srgbClr val="3660A5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28" t="1" b="995"/>
          <a:stretch/>
        </p:blipFill>
        <p:spPr>
          <a:xfrm>
            <a:off x="250549" y="926683"/>
            <a:ext cx="6405207" cy="4812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-1" r="54087" b="-2033"/>
          <a:stretch/>
        </p:blipFill>
        <p:spPr>
          <a:xfrm>
            <a:off x="7316704" y="617119"/>
            <a:ext cx="2849980" cy="4829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2334" t="56575" r="406" b="25091"/>
          <a:stretch/>
        </p:blipFill>
        <p:spPr>
          <a:xfrm>
            <a:off x="9505735" y="3441031"/>
            <a:ext cx="1321897" cy="1070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704" y="5447046"/>
            <a:ext cx="2556961" cy="12767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9998242" y="5739063"/>
            <a:ext cx="2193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Подробнее в материалах курсов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86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858" y="2304202"/>
            <a:ext cx="1940844" cy="25271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21526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Содержание занятия №1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21636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1.Формирование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внутренней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системы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оценки качества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общего </a:t>
            </a:r>
          </a:p>
          <a:p>
            <a:pPr lvl="0"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образования в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соответствии с ФГОС.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2. Знакомство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 модулем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МСОКО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0"/>
          <a:stretch/>
        </p:blipFill>
        <p:spPr bwMode="auto">
          <a:xfrm>
            <a:off x="2803358" y="2304202"/>
            <a:ext cx="3742358" cy="229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34834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1779687"/>
            <a:ext cx="12192000" cy="5078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4191"/>
                </a:solidFill>
                <a:latin typeface="+mn-lt"/>
              </a:rPr>
              <a:t>Формирование многоуровневой системы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4191"/>
                </a:solidFill>
                <a:latin typeface="+mn-lt"/>
              </a:rPr>
              <a:t>оценки качества образования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4191"/>
                </a:solidFill>
                <a:latin typeface="+mn-lt"/>
              </a:rPr>
              <a:t>в модуле «МСОКО»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2400" b="1" dirty="0" smtClean="0">
                <a:solidFill>
                  <a:srgbClr val="004191"/>
                </a:solidFill>
                <a:latin typeface="+mn-lt"/>
              </a:rPr>
              <a:t>(оценка индивидуальных результатов обучающихся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2400" b="1" dirty="0" smtClean="0">
                <a:solidFill>
                  <a:srgbClr val="004191"/>
                </a:solidFill>
                <a:latin typeface="+mn-lt"/>
              </a:rPr>
              <a:t>и внутриклассное оценивание)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sz="2400" b="1" dirty="0">
              <a:solidFill>
                <a:srgbClr val="004191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ru-RU" altLang="ru-RU" sz="3200" dirty="0" smtClean="0">
              <a:solidFill>
                <a:srgbClr val="004191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400" b="1" dirty="0" smtClean="0">
                <a:solidFill>
                  <a:srgbClr val="004191"/>
                </a:solidFill>
                <a:latin typeface="+mn-lt"/>
              </a:rPr>
              <a:t>Фомина Надежда Борисовна, </a:t>
            </a:r>
            <a:r>
              <a:rPr lang="ru-RU" altLang="ru-RU" sz="2400" b="1" dirty="0">
                <a:solidFill>
                  <a:srgbClr val="004191"/>
                </a:solidFill>
                <a:latin typeface="+mn-lt"/>
              </a:rPr>
              <a:t>к. п. н</a:t>
            </a:r>
            <a:r>
              <a:rPr lang="ru-RU" altLang="ru-RU" sz="2400" b="1" dirty="0" smtClean="0">
                <a:solidFill>
                  <a:srgbClr val="004191"/>
                </a:solidFill>
                <a:latin typeface="+mn-lt"/>
              </a:rPr>
              <a:t>., ИНО МГПУ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ru-RU" altLang="ru-RU" sz="2400" b="1" dirty="0" smtClean="0">
              <a:solidFill>
                <a:srgbClr val="004191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400" b="1" dirty="0" smtClean="0">
                <a:solidFill>
                  <a:srgbClr val="004191"/>
                </a:solidFill>
                <a:latin typeface="+mn-lt"/>
              </a:rPr>
              <a:t>        г</a:t>
            </a:r>
            <a:r>
              <a:rPr lang="ru-RU" altLang="ru-RU" sz="2400" b="1" dirty="0">
                <a:solidFill>
                  <a:srgbClr val="004191"/>
                </a:solidFill>
                <a:latin typeface="+mn-lt"/>
              </a:rPr>
              <a:t>. </a:t>
            </a:r>
            <a:r>
              <a:rPr lang="ru-RU" altLang="ru-RU" sz="2400" b="1" dirty="0" smtClean="0">
                <a:solidFill>
                  <a:srgbClr val="004191"/>
                </a:solidFill>
                <a:latin typeface="+mn-lt"/>
              </a:rPr>
              <a:t>Москва</a:t>
            </a:r>
            <a:endParaRPr lang="ru-RU" altLang="ru-RU" sz="2400" b="1" dirty="0">
              <a:solidFill>
                <a:srgbClr val="00419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205" y="141288"/>
            <a:ext cx="748211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7878" y="4082154"/>
            <a:ext cx="656244" cy="1016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://kyzyl.edu17.ru/files/2016/07/kach_ob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2" y="141288"/>
            <a:ext cx="1295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766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0947" y="1167001"/>
            <a:ext cx="112048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33333"/>
                </a:solidFill>
              </a:rPr>
              <a:t>Мониторинг </a:t>
            </a:r>
            <a:r>
              <a:rPr lang="ru-RU" b="1" dirty="0">
                <a:solidFill>
                  <a:srgbClr val="333333"/>
                </a:solidFill>
              </a:rPr>
              <a:t>системы образования </a:t>
            </a:r>
            <a:r>
              <a:rPr lang="ru-RU" dirty="0">
                <a:solidFill>
                  <a:srgbClr val="333333"/>
                </a:solidFill>
              </a:rPr>
              <a:t>представляет собой систематическое стандартизированное наблюдение за состоянием образования и динамикой изменений его результатов, условиями осуществления образовательной деятельности, контингентом обучающихся, учебными и внеучебными достижениями обучающихся, профессиональными достижениями выпускников организаций, осуществляющих образовательную деятельность, состоянием сети организаций, осуществляющих образовательную деятельность.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57999" y="2743200"/>
            <a:ext cx="4937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</a:rPr>
              <a:t>Федеральный закон "Об образовании в Российской Федерации" от 29.12.2012 N 273-ФЗ (последняя редакция</a:t>
            </a:r>
            <a:r>
              <a:rPr lang="ru-RU" sz="1600" dirty="0" smtClean="0">
                <a:solidFill>
                  <a:srgbClr val="333333"/>
                </a:solidFill>
              </a:rPr>
              <a:t>). ст. 97</a:t>
            </a:r>
            <a:endParaRPr lang="ru-RU" sz="160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1062"/>
            <a:ext cx="12166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3660A5"/>
                </a:solidFill>
              </a:rPr>
              <a:t>Особенности формирования единой</a:t>
            </a:r>
          </a:p>
          <a:p>
            <a:pPr algn="ctr"/>
            <a:r>
              <a:rPr lang="ru-RU" altLang="ru-RU" sz="2000" b="1" dirty="0">
                <a:solidFill>
                  <a:srgbClr val="3660A5"/>
                </a:solidFill>
              </a:rPr>
              <a:t>(</a:t>
            </a:r>
            <a:r>
              <a:rPr lang="ru-RU" altLang="ru-RU" sz="2000" b="1" dirty="0" smtClean="0">
                <a:solidFill>
                  <a:srgbClr val="3660A5"/>
                </a:solidFill>
              </a:rPr>
              <a:t>внутренней и внешней) системы оценки качества образования</a:t>
            </a:r>
            <a:endParaRPr lang="ru-RU" sz="2000" b="1" dirty="0">
              <a:solidFill>
                <a:srgbClr val="3660A5"/>
              </a:solidFill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4" y="3100252"/>
            <a:ext cx="5599993" cy="292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6857999" y="4630136"/>
            <a:ext cx="49377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+mn-lt"/>
              </a:rPr>
              <a:t>Новая цель: формирование единой системы оценки качества образования в Российской </a:t>
            </a:r>
            <a:r>
              <a:rPr lang="ru-RU" altLang="ru-RU" sz="1800" b="1" dirty="0" smtClean="0">
                <a:latin typeface="+mn-lt"/>
              </a:rPr>
              <a:t>Федерации</a:t>
            </a:r>
            <a:r>
              <a:rPr lang="ru-RU" altLang="ru-RU" sz="1800" b="1" dirty="0">
                <a:latin typeface="+mn-lt"/>
              </a:rPr>
              <a:t> </a:t>
            </a:r>
            <a:r>
              <a:rPr lang="ru-RU" altLang="ru-RU" sz="1800" b="1" dirty="0" smtClean="0">
                <a:latin typeface="+mn-lt"/>
              </a:rPr>
              <a:t>(ЕСОКО).</a:t>
            </a:r>
            <a:endParaRPr lang="ru-RU" altLang="ru-RU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89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730" y="1400637"/>
            <a:ext cx="6075484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«Качество </a:t>
            </a:r>
            <a:r>
              <a:rPr lang="ru-RU" altLang="ru-RU" sz="1600" dirty="0">
                <a:solidFill>
                  <a:prstClr val="black"/>
                </a:solidFill>
                <a:cs typeface="Arial" panose="020B0604020202020204" pitchFamily="34" charset="0"/>
              </a:rPr>
              <a:t>образования - комплексная характеристика образовательной деятельности и подготовки обучающегося, выражающая </a:t>
            </a:r>
            <a:r>
              <a:rPr lang="ru-RU" altLang="ru-RU" sz="1600" b="1" dirty="0">
                <a:cs typeface="Arial" panose="020B0604020202020204" pitchFamily="34" charset="0"/>
              </a:rPr>
              <a:t>степень их соответствия федеральным государственным образовательным стандартам,</a:t>
            </a:r>
            <a:r>
              <a:rPr lang="ru-RU" altLang="ru-RU" sz="1600" dirty="0">
                <a:solidFill>
                  <a:srgbClr val="008ECC"/>
                </a:solidFill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cs typeface="Arial" panose="020B0604020202020204" pitchFamily="34" charset="0"/>
              </a:rPr>
              <a:t>образовательным стандартам, федеральным государственным требованиям и (или) потребностям физического или юридического лица, в интересах которого осуществляется образовательная деятельность, в том числе </a:t>
            </a:r>
            <a:r>
              <a:rPr lang="ru-RU" altLang="ru-RU" sz="1600" b="1" dirty="0">
                <a:cs typeface="Arial" panose="020B0604020202020204" pitchFamily="34" charset="0"/>
              </a:rPr>
              <a:t>степень достижения планируемых результатов образовательной программы».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84706" y="1531726"/>
            <a:ext cx="4576326" cy="101566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cs typeface="Arial" panose="020B0604020202020204" pitchFamily="34" charset="0"/>
              </a:rPr>
              <a:t>Концепция ЕСОКО, </a:t>
            </a:r>
            <a:r>
              <a:rPr lang="ru-RU" altLang="ru-RU" sz="2000" b="1" dirty="0">
                <a:cs typeface="Arial" panose="020B0604020202020204" pitchFamily="34" charset="0"/>
              </a:rPr>
              <a:t>Федеральный закон «Об образовании в Российской Федерации</a:t>
            </a:r>
            <a:r>
              <a:rPr lang="ru-RU" altLang="ru-RU" sz="2000" b="1" dirty="0" smtClean="0">
                <a:cs typeface="Arial" panose="020B0604020202020204" pitchFamily="34" charset="0"/>
              </a:rPr>
              <a:t>»,  </a:t>
            </a:r>
            <a:r>
              <a:rPr lang="ru-RU" altLang="ru-RU" sz="2000" b="1" dirty="0">
                <a:cs typeface="Arial" panose="020B0604020202020204" pitchFamily="34" charset="0"/>
              </a:rPr>
              <a:t>ФГОС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37902" y="188953"/>
            <a:ext cx="1053318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660A5"/>
                </a:solidFill>
              </a:rPr>
              <a:t>Основа  системы оценки – оценка степени достижения планируемых результатов образовательной программы</a:t>
            </a:r>
            <a:endParaRPr lang="ru-RU" dirty="0">
              <a:solidFill>
                <a:srgbClr val="3660A5"/>
              </a:solidFill>
            </a:endParaRPr>
          </a:p>
        </p:txBody>
      </p:sp>
      <p:pic>
        <p:nvPicPr>
          <p:cNvPr id="8" name="Picture 6" descr="http://www.opticalassociation.ru/sysfiles/43_3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3" r="20014" b="35453"/>
          <a:stretch/>
        </p:blipFill>
        <p:spPr bwMode="auto">
          <a:xfrm>
            <a:off x="200130" y="88559"/>
            <a:ext cx="730820" cy="75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011" y="4174738"/>
            <a:ext cx="1781630" cy="2474486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475" y="4170821"/>
            <a:ext cx="1781630" cy="2479230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199" y="4170821"/>
            <a:ext cx="1772978" cy="2478403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920" y="4174738"/>
            <a:ext cx="1796445" cy="2474486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6884706" y="3013166"/>
            <a:ext cx="4576326" cy="46166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1.3. Система оценки достижения планируемых результатов освоения основной образовательной программы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885" y="4170821"/>
            <a:ext cx="1915201" cy="247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3"/>
          <p:cNvSpPr>
            <a:spLocks noChangeArrowheads="1"/>
          </p:cNvSpPr>
          <p:nvPr/>
        </p:nvSpPr>
        <p:spPr bwMode="auto">
          <a:xfrm>
            <a:off x="0" y="109182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Что надо учесть при формировании внутренней системы оценки качества образования?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Оценка </a:t>
            </a:r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качества </a:t>
            </a: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образования стала </a:t>
            </a:r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многоуровневой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52096947"/>
              </p:ext>
            </p:extLst>
          </p:nvPr>
        </p:nvGraphicFramePr>
        <p:xfrm>
          <a:off x="5268805" y="1597071"/>
          <a:ext cx="6072707" cy="4996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320" y="3164063"/>
            <a:ext cx="2317507" cy="3345396"/>
          </a:xfrm>
          <a:prstGeom prst="rect">
            <a:avLst/>
          </a:prstGeom>
        </p:spPr>
      </p:pic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501315" y="1188676"/>
            <a:ext cx="6568351" cy="18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49263" algn="just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Перечень оценочных процедур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ЕСОКО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4492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…Оценка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индивидуальных достижений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учащихся в рамках трех видов оценочных процедур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4492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государственные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(национальные) 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экзамены;</a:t>
            </a:r>
          </a:p>
          <a:p>
            <a:pPr marL="0" marR="0" lvl="0" indent="4492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национальные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и международные исследования и мониторинги; </a:t>
            </a: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4492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внутриклассное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внутришкольное оценивание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A729A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с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. 7 </a:t>
            </a: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449263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(В.А. Болотов) 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45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3980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660A5"/>
                </a:solidFill>
              </a:rPr>
              <a:t>Единая система оценки качества школьного образования в 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8782" y="5676272"/>
            <a:ext cx="10754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</a:rPr>
              <a:t>В настоящее время в России </a:t>
            </a: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</a:rPr>
              <a:t>сформирована  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</a:rPr>
              <a:t>единая система оценки качества образования, создание которой обеспечит комплексный подход к оценке знаний школьников на всех этапах обучения. </a:t>
            </a:r>
            <a:endParaRPr lang="ru-RU" alt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0" algn="r">
              <a:spcBef>
                <a:spcPct val="0"/>
              </a:spcBef>
            </a:pP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</a:rPr>
              <a:t>С. Кравцов</a:t>
            </a:r>
            <a:endParaRPr lang="ru-RU" alt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387" t="4088" r="1213"/>
          <a:stretch/>
        </p:blipFill>
        <p:spPr>
          <a:xfrm>
            <a:off x="5861763" y="857018"/>
            <a:ext cx="4189046" cy="45637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96" y="916548"/>
            <a:ext cx="3120246" cy="45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7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777140" y="321819"/>
            <a:ext cx="755627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2060"/>
                </a:solidFill>
                <a:latin typeface="+mn-lt"/>
              </a:rPr>
              <a:t>В настоящее время в России формируется единая система оценки качества образования, создание которой обеспечит комплексный подход к оценке знаний школьников на всех этапах обучения. </a:t>
            </a:r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3777140" y="1453996"/>
            <a:ext cx="796624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0000"/>
                </a:solidFill>
                <a:latin typeface="+mn-lt"/>
              </a:rPr>
              <a:t>«Это </a:t>
            </a:r>
            <a:r>
              <a:rPr lang="ru-RU" altLang="ru-RU" sz="1800" dirty="0">
                <a:solidFill>
                  <a:srgbClr val="000000"/>
                </a:solidFill>
                <a:latin typeface="+mn-lt"/>
              </a:rPr>
              <a:t>не ЕГЭ. Мы разрабатываем экзаменационные материалы, чтобы школы, используя их, могли самостоятельно провести диагностику – оценить уровень школьников в соответствии с федеральными стандартами и </a:t>
            </a: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определить проблемные зоны</a:t>
            </a:r>
            <a:r>
              <a:rPr lang="ru-RU" altLang="ru-RU" sz="1800" dirty="0">
                <a:solidFill>
                  <a:srgbClr val="000000"/>
                </a:solidFill>
                <a:latin typeface="+mn-lt"/>
              </a:rPr>
              <a:t>. Также будут разработаны рекомендации по </a:t>
            </a: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корректировке выявленных пробелов</a:t>
            </a:r>
            <a:r>
              <a:rPr lang="ru-RU" altLang="ru-RU" sz="1800" dirty="0" smtClean="0">
                <a:solidFill>
                  <a:srgbClr val="000000"/>
                </a:solidFill>
                <a:latin typeface="+mn-lt"/>
              </a:rPr>
              <a:t>». С.С. Кравцов</a:t>
            </a:r>
            <a:endParaRPr lang="ru-RU" altLang="ru-RU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69605" y="4079471"/>
            <a:ext cx="1219200" cy="971355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ВПР</a:t>
            </a:r>
          </a:p>
        </p:txBody>
      </p:sp>
      <p:pic>
        <p:nvPicPr>
          <p:cNvPr id="12" name="Picture 2" descr="Картинки по запросу &quot;С. Кравцов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2" y="500185"/>
            <a:ext cx="1708715" cy="18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5950" y="3505565"/>
            <a:ext cx="3683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2E426B"/>
                </a:solidFill>
                <a:latin typeface="Bandera Pro"/>
              </a:rPr>
              <a:t>Расписание </a:t>
            </a:r>
            <a:r>
              <a:rPr lang="ru-RU" altLang="ru-RU" b="1" dirty="0" smtClean="0">
                <a:solidFill>
                  <a:srgbClr val="2E426B"/>
                </a:solidFill>
                <a:latin typeface="Bandera Pro"/>
              </a:rPr>
              <a:t>ВПР</a:t>
            </a:r>
            <a:endParaRPr lang="ru-RU" altLang="ru-RU" b="1" dirty="0">
              <a:solidFill>
                <a:srgbClr val="000000"/>
              </a:solidFill>
            </a:endParaRPr>
          </a:p>
        </p:txBody>
      </p:sp>
      <p:pic>
        <p:nvPicPr>
          <p:cNvPr id="13" name="Picture 2" descr="Расписание ВПР 2020">
            <a:hlinkClick r:id="rId3" tooltip="Расписание ВПР на 2020 год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76" y="4079471"/>
            <a:ext cx="4821215" cy="200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4308" y="2454032"/>
            <a:ext cx="1547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0000"/>
                </a:solidFill>
              </a:rPr>
              <a:t>С.С. Кравцов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67821" y="5144611"/>
            <a:ext cx="2454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Формируется только внешняя система ОКО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487" y="3505565"/>
            <a:ext cx="1920464" cy="27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0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84" t="8935" r="79515" b="73345"/>
          <a:stretch/>
        </p:blipFill>
        <p:spPr>
          <a:xfrm>
            <a:off x="36518" y="50218"/>
            <a:ext cx="1040378" cy="8494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04124" y="50218"/>
            <a:ext cx="8174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3660A5"/>
                </a:solidFill>
              </a:rPr>
              <a:t>План-график, образцы, примеры, описание, кодификатор – на сайте</a:t>
            </a:r>
          </a:p>
          <a:p>
            <a:pPr algn="ctr"/>
            <a:r>
              <a:rPr lang="ru-RU" altLang="ru-RU" sz="2000" b="1" dirty="0" smtClean="0">
                <a:solidFill>
                  <a:srgbClr val="3660A5"/>
                </a:solidFill>
              </a:rPr>
              <a:t> ФИОКО в начале учебного года</a:t>
            </a:r>
            <a:endParaRPr lang="ru-RU" sz="2000" dirty="0">
              <a:solidFill>
                <a:srgbClr val="3660A5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492" y="1391554"/>
            <a:ext cx="4126524" cy="4135151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19907"/>
          <a:stretch/>
        </p:blipFill>
        <p:spPr>
          <a:xfrm>
            <a:off x="1172690" y="899701"/>
            <a:ext cx="4594885" cy="549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6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H="1">
            <a:off x="0" y="9523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dirty="0" smtClean="0">
                <a:solidFill>
                  <a:srgbClr val="3660A5"/>
                </a:solidFill>
              </a:rPr>
              <a:t>Демо-версии и кодификаторы</a:t>
            </a:r>
            <a:endParaRPr lang="ru-RU" sz="2000" dirty="0">
              <a:solidFill>
                <a:srgbClr val="3660A5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9" y="687754"/>
            <a:ext cx="4956628" cy="5951270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631" b="321"/>
          <a:stretch/>
        </p:blipFill>
        <p:spPr>
          <a:xfrm>
            <a:off x="6660821" y="687754"/>
            <a:ext cx="4647259" cy="5627077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718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8657" t="29244" r="28694" b="15406"/>
          <a:stretch/>
        </p:blipFill>
        <p:spPr>
          <a:xfrm>
            <a:off x="7453639" y="290022"/>
            <a:ext cx="4196824" cy="30784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6957" y="5140432"/>
            <a:ext cx="609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3660A5"/>
                </a:solidFill>
                <a:latin typeface="Calibri" panose="020F0502020204030204" pitchFamily="34" charset="0"/>
              </a:rPr>
              <a:t>Почему сократилось незначительно при таком стремительном развитии внешней системы оценки?</a:t>
            </a:r>
          </a:p>
          <a:p>
            <a:pPr lvl="0" algn="ctr"/>
            <a:r>
              <a:rPr lang="ru-RU" sz="2000" b="1" dirty="0" smtClean="0">
                <a:solidFill>
                  <a:srgbClr val="3660A5"/>
                </a:solidFill>
                <a:latin typeface="Calibri" panose="020F0502020204030204" pitchFamily="34" charset="0"/>
              </a:rPr>
              <a:t>Вывод: Развитие внешней системы мало влияет на повышение качества образования</a:t>
            </a:r>
            <a:endParaRPr lang="ru-RU" sz="2000" dirty="0">
              <a:solidFill>
                <a:srgbClr val="3660A5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74522" y="3978031"/>
            <a:ext cx="4475941" cy="2308324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Признаки необъективности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marL="285750" lvl="0" indent="-285750" algn="just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завышенные значения среднего балла ВПР;</a:t>
            </a:r>
          </a:p>
          <a:p>
            <a:pPr marL="285750" lvl="0" indent="-285750" algn="just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несоответствие результатов ВПР и школьных отметок;</a:t>
            </a:r>
          </a:p>
          <a:p>
            <a:pPr marL="285750" lvl="0" indent="-285750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резкое возрастание или резкое падение результатов одной параллели от одного класса к следующему.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1785" y="39830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3660A5"/>
                </a:solidFill>
                <a:latin typeface="Calibri" panose="020F0502020204030204" pitchFamily="34" charset="0"/>
              </a:rPr>
              <a:t>Число школ с необъективными результатами ВПР </a:t>
            </a:r>
            <a:r>
              <a:rPr lang="ru-RU" sz="2000" b="1" dirty="0" smtClean="0">
                <a:solidFill>
                  <a:srgbClr val="3660A5"/>
                </a:solidFill>
                <a:latin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3660A5"/>
                </a:solidFill>
                <a:latin typeface="Calibri" panose="020F0502020204030204" pitchFamily="34" charset="0"/>
              </a:rPr>
              <a:t>незначительно сократилось по сравнению с прошлым </a:t>
            </a:r>
            <a:r>
              <a:rPr lang="ru-RU" sz="2000" b="1" dirty="0" smtClean="0">
                <a:solidFill>
                  <a:srgbClr val="3660A5"/>
                </a:solidFill>
                <a:latin typeface="Calibri" panose="020F0502020204030204" pitchFamily="34" charset="0"/>
              </a:rPr>
              <a:t>годом</a:t>
            </a:r>
            <a:endParaRPr lang="ru-RU" b="1" i="0" dirty="0">
              <a:solidFill>
                <a:srgbClr val="3660A5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785" y="1656788"/>
            <a:ext cx="58863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Около 2,5 тысяч школ вошли в перечень образовательных организаций, в которых по результатам статистического анализа выполнения всероссийских проверочных работ (ВПР) 2019 года были выявлены признаки необъективности полученных результатов. В список в этом году включено на 200 образовательных организаций меньше, чем годом ранее.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Комплексный анализ собранных данных ВПР проводится Рособрнадзором третий год подряд. По результатам этого анализа 212 школ показывают необъективный результат все три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года (данные 2019 и 2020 гг.).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3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815" y="1699954"/>
            <a:ext cx="5633356" cy="3139321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ВПР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представляют собой контрольные работы, которые проводятся в общеобразовательных организациях по завершении обучения в каждом классе. Это итоговые контрольные работы, которые проводятся по отдельным учебным предметам для оценки уровня подготовки школьников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с 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учетом требований федеральных государственных образовательных стандартов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Их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организация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предусматривает единое расписание, использование единых текстов заданий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и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единых критериев оценивания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42958" y="662433"/>
            <a:ext cx="5102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/>
              <a:t>Внутренняя оценка </a:t>
            </a:r>
            <a:r>
              <a:rPr lang="ru-RU" altLang="ru-RU" dirty="0" smtClean="0"/>
              <a:t>в школах часто </a:t>
            </a:r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</a:rPr>
              <a:t>не строится </a:t>
            </a:r>
            <a:r>
              <a:rPr lang="ru-RU" altLang="ru-RU" dirty="0">
                <a:solidFill>
                  <a:srgbClr val="000000"/>
                </a:solidFill>
              </a:rPr>
              <a:t>на </a:t>
            </a:r>
            <a:r>
              <a:rPr lang="ru-RU" altLang="ru-RU" dirty="0"/>
              <a:t>той же </a:t>
            </a:r>
            <a:r>
              <a:rPr lang="ru-RU" altLang="ru-RU" dirty="0">
                <a:solidFill>
                  <a:srgbClr val="000000"/>
                </a:solidFill>
              </a:rPr>
              <a:t>содержательной и критериальной основе, что и </a:t>
            </a:r>
            <a:r>
              <a:rPr lang="ru-RU" altLang="ru-RU" dirty="0"/>
              <a:t>внешняя</a:t>
            </a:r>
            <a:r>
              <a:rPr lang="ru-RU" altLang="ru-RU" dirty="0">
                <a:solidFill>
                  <a:srgbClr val="C00000"/>
                </a:solidFill>
              </a:rPr>
              <a:t> </a:t>
            </a:r>
            <a:r>
              <a:rPr lang="ru-RU" altLang="ru-RU" dirty="0">
                <a:solidFill>
                  <a:srgbClr val="000000"/>
                </a:solidFill>
              </a:rPr>
              <a:t>– на основе </a:t>
            </a:r>
            <a:r>
              <a:rPr lang="ru-RU" altLang="ru-RU" dirty="0">
                <a:solidFill>
                  <a:srgbClr val="002060"/>
                </a:solidFill>
              </a:rPr>
              <a:t>планируемых результатов</a:t>
            </a:r>
            <a:r>
              <a:rPr lang="ru-RU" altLang="ru-RU" dirty="0">
                <a:solidFill>
                  <a:srgbClr val="0070C0"/>
                </a:solidFill>
              </a:rPr>
              <a:t> </a:t>
            </a:r>
            <a:r>
              <a:rPr lang="ru-RU" altLang="ru-RU" dirty="0">
                <a:solidFill>
                  <a:srgbClr val="000000"/>
                </a:solidFill>
              </a:rPr>
              <a:t>освоения основной образовательной программы. </a:t>
            </a:r>
            <a:endParaRPr lang="en-US" altLang="ru-RU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42958" y="4703008"/>
            <a:ext cx="52437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</a:rPr>
              <a:t>Нет согласованности </a:t>
            </a:r>
            <a:r>
              <a:rPr lang="ru-RU" altLang="ru-RU" dirty="0"/>
              <a:t>внутренней и внешней </a:t>
            </a:r>
            <a:r>
              <a:rPr lang="ru-RU" altLang="ru-RU" dirty="0" smtClean="0"/>
              <a:t>оценки, которая  </a:t>
            </a:r>
            <a:r>
              <a:rPr lang="ru-RU" altLang="ru-RU" dirty="0"/>
              <a:t>повышает доверие к внутренней оценке, позволяет сделать её более надежной, способствует упрощению различных аттестационных процедур.</a:t>
            </a:r>
            <a:endParaRPr lang="ru-RU" altLang="ru-RU" b="1" dirty="0"/>
          </a:p>
          <a:p>
            <a:pPr algn="r">
              <a:lnSpc>
                <a:spcPct val="10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b="1" i="1" dirty="0"/>
              <a:t>(ООП 8.04.2015 г.)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8507" t="16499" r="36531" b="32729"/>
          <a:stretch/>
        </p:blipFill>
        <p:spPr>
          <a:xfrm>
            <a:off x="7385086" y="2359519"/>
            <a:ext cx="2446870" cy="19039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284" t="8935" r="79515" b="73345"/>
          <a:stretch/>
        </p:blipFill>
        <p:spPr>
          <a:xfrm>
            <a:off x="255815" y="157708"/>
            <a:ext cx="1087841" cy="88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4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77455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3660A5"/>
                </a:solidFill>
                <a:cs typeface="Tahoma" panose="020B0604030504040204" pitchFamily="34" charset="0"/>
              </a:rPr>
              <a:t>У образовательных организаций возникает много вопросов, на многие из них можно найти ответы:</a:t>
            </a:r>
          </a:p>
        </p:txBody>
      </p:sp>
      <p:pic>
        <p:nvPicPr>
          <p:cNvPr id="4" name="Picture 4" descr="ФИОКО - V Международная конференц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8" y="1276899"/>
            <a:ext cx="1362014" cy="106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172" y="1342512"/>
            <a:ext cx="3283655" cy="822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009" t="238" r="1877" b="711"/>
          <a:stretch/>
        </p:blipFill>
        <p:spPr>
          <a:xfrm>
            <a:off x="8771467" y="2899834"/>
            <a:ext cx="2904067" cy="353483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067" t="906" r="747" b="868"/>
          <a:stretch/>
        </p:blipFill>
        <p:spPr>
          <a:xfrm>
            <a:off x="217323" y="2916767"/>
            <a:ext cx="3119967" cy="349673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0" y="857162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3660A5"/>
                </a:solidFill>
                <a:cs typeface="Tahoma" panose="020B0604030504040204" pitchFamily="34" charset="0"/>
              </a:rPr>
              <a:t>1. Где найти кодификаторы?</a:t>
            </a:r>
            <a:endParaRPr lang="ru-RU" b="1" dirty="0">
              <a:solidFill>
                <a:srgbClr val="3660A5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7323" y="2387454"/>
            <a:ext cx="31199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3660A5"/>
                </a:solidFill>
                <a:cs typeface="Tahoma" panose="020B0604030504040204" pitchFamily="34" charset="0"/>
              </a:rPr>
              <a:t>При подготовке в ВПР </a:t>
            </a:r>
            <a:endParaRPr lang="ru-RU" sz="1600" dirty="0">
              <a:solidFill>
                <a:srgbClr val="3660A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64529" y="2397126"/>
            <a:ext cx="52237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>
                <a:solidFill>
                  <a:srgbClr val="3660A5"/>
                </a:solidFill>
                <a:cs typeface="Tahoma" panose="020B0604030504040204" pitchFamily="34" charset="0"/>
              </a:rPr>
              <a:t>При подготовке </a:t>
            </a:r>
            <a:r>
              <a:rPr lang="ru-RU" altLang="ru-RU" sz="1600" b="1" dirty="0" smtClean="0">
                <a:solidFill>
                  <a:srgbClr val="3660A5"/>
                </a:solidFill>
                <a:cs typeface="Tahoma" panose="020B0604030504040204" pitchFamily="34" charset="0"/>
              </a:rPr>
              <a:t>ОГЭ, ЕГЭ</a:t>
            </a:r>
            <a:endParaRPr lang="ru-RU" sz="1600" dirty="0">
              <a:solidFill>
                <a:srgbClr val="3660A5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771466" y="2027794"/>
            <a:ext cx="29040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3660A5"/>
                </a:solidFill>
                <a:cs typeface="Tahoma" panose="020B0604030504040204" pitchFamily="34" charset="0"/>
              </a:rPr>
              <a:t>Универсальный кодификатор ФИПИ </a:t>
            </a:r>
          </a:p>
          <a:p>
            <a:pPr algn="ctr"/>
            <a:r>
              <a:rPr lang="ru-RU" altLang="ru-RU" sz="1400" b="1" dirty="0" smtClean="0">
                <a:solidFill>
                  <a:srgbClr val="3660A5"/>
                </a:solidFill>
                <a:cs typeface="Tahoma" panose="020B0604030504040204" pitchFamily="34" charset="0"/>
              </a:rPr>
              <a:t>(по каждому предмету и классу)</a:t>
            </a:r>
            <a:endParaRPr lang="ru-RU" sz="1400" dirty="0">
              <a:solidFill>
                <a:srgbClr val="3660A5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524" t="1805" r="1854" b="725"/>
          <a:stretch/>
        </p:blipFill>
        <p:spPr>
          <a:xfrm>
            <a:off x="3464528" y="2899834"/>
            <a:ext cx="2544234" cy="35687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2139" t="546" r="2511" b="1898"/>
          <a:stretch/>
        </p:blipFill>
        <p:spPr>
          <a:xfrm>
            <a:off x="6136000" y="2899834"/>
            <a:ext cx="2552242" cy="35687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386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80647" y="3869878"/>
            <a:ext cx="5082969" cy="2554545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В соответствии с   приказом № 1577 от 31 декабря 2015 г. Минобрнауки России «О внесении изменений в федеральный государственный образовательный стандарт основного общего образования, утвержденный приказом Министерства образования и науки российской Федерации от 17 декабря 2010 г. № 1897» рабочие программы учебных предметов, курсов должны обеспечивать достижение </a:t>
            </a:r>
            <a:r>
              <a:rPr kumimoji="0" lang="ru-RU" alt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планируемых результатов</a:t>
            </a:r>
            <a:r>
              <a:rPr kumimoji="0" lang="ru-RU" altLang="ru-RU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освоения основной образовательной программы основного общего образования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68650" y="3870603"/>
            <a:ext cx="5082969" cy="2062103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«Рабочие программы учебных предметов, курсов должны </a:t>
            </a:r>
            <a:r>
              <a:rPr lang="ru-RU" alt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содержать:</a:t>
            </a:r>
          </a:p>
          <a:p>
            <a:pPr lvl="0">
              <a:defRPr/>
            </a:pPr>
            <a:r>
              <a:rPr lang="ru-RU" alt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1. 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Планируемые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результаты </a:t>
            </a:r>
            <a:r>
              <a:rPr lang="ru-RU" altLang="ru-RU" sz="1600" b="1" dirty="0">
                <a:cs typeface="Times New Roman" panose="02020603050405020304" pitchFamily="18" charset="0"/>
              </a:rPr>
              <a:t>освоения учебного предмета, курса;</a:t>
            </a:r>
          </a:p>
          <a:p>
            <a:pPr lvl="0">
              <a:defRPr/>
            </a:pPr>
            <a:r>
              <a:rPr lang="ru-RU" alt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2. Содержание учебного предмета, курса;</a:t>
            </a:r>
          </a:p>
          <a:p>
            <a:pPr lvl="0">
              <a:defRPr/>
            </a:pPr>
            <a:r>
              <a:rPr lang="ru-RU" alt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3.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Тематическое планирование </a:t>
            </a:r>
            <a:r>
              <a:rPr lang="ru-RU" alt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с указанием количества часов, отводимых на освоение каждой темы» (приказ МОиН).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119055" y="1757263"/>
            <a:ext cx="1219200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 dirty="0">
                <a:solidFill>
                  <a:srgbClr val="3660A5"/>
                </a:solidFill>
                <a:cs typeface="Arial" panose="020B0604020202020204" pitchFamily="34" charset="0"/>
              </a:rPr>
              <a:t>Нормативные документы </a:t>
            </a:r>
            <a:endParaRPr lang="ru-RU" sz="2400" b="1" dirty="0">
              <a:solidFill>
                <a:srgbClr val="3660A5"/>
              </a:solidFill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8585" y="295238"/>
            <a:ext cx="10874658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sz="1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2. Где </a:t>
            </a:r>
            <a:r>
              <a:rPr lang="ru-RU" altLang="ru-RU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найти планируемые </a:t>
            </a:r>
            <a:r>
              <a:rPr lang="ru-RU" altLang="ru-RU" sz="1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результаты?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3. Как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включить </a:t>
            </a:r>
            <a:r>
              <a:rPr lang="ru-RU" altLang="ru-RU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планируемые результаты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в рабочую программу учителя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?             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4. Как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определить оптимальный уровень их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достижения?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5. Как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оптимизировать контрольно-оценочную деятельность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средствами информационных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технологий?</a:t>
            </a:r>
            <a:r>
              <a:rPr lang="ru-RU" altLang="ru-RU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ru-RU" altLang="ru-RU" sz="1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           </a:t>
            </a:r>
            <a:endParaRPr lang="ru-RU" altLang="ru-RU" sz="16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4" descr="ФИОКО - V Международная конференц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24" y="2690007"/>
            <a:ext cx="1362014" cy="106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О на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19" y="2690007"/>
            <a:ext cx="4043629" cy="101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82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l="19599" t="510" r="20176" b="-510"/>
          <a:stretch/>
        </p:blipFill>
        <p:spPr>
          <a:xfrm>
            <a:off x="143933" y="144798"/>
            <a:ext cx="725484" cy="714608"/>
          </a:xfrm>
          <a:prstGeom prst="rect">
            <a:avLst/>
          </a:prstGeom>
        </p:spPr>
      </p:pic>
      <p:pic>
        <p:nvPicPr>
          <p:cNvPr id="1042" name="Picture 18" descr="Математика. 3 кл.: Тетрадь диагностических тестовых работ ФГОС, Буянова  Н.В., Сырокомская М.С.. Ступеньки предметных достижений. Федоров, 2019г.  купить в интернет-магазине за 203р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258" y="2060196"/>
            <a:ext cx="1124256" cy="149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www.intellectcentre.ru/uploads/book/R9Zsl5hYoe19dcEj7QipX1lSUMox_156931982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48" y="2058308"/>
            <a:ext cx="1086909" cy="14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www.intellectcentre.ru/uploads/book/a0YlWxYhTQ7fmk7NjCZ3cikSrN2M_158390912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96" y="2064979"/>
            <a:ext cx="1045088" cy="14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123" y="2064979"/>
            <a:ext cx="1051796" cy="1493068"/>
          </a:xfrm>
          <a:prstGeom prst="rect">
            <a:avLst/>
          </a:prstGeom>
        </p:spPr>
      </p:pic>
      <p:pic>
        <p:nvPicPr>
          <p:cNvPr id="1026" name="Picture 2" descr="ВПР. Русский язык. Математика. Окружающий мир. 4 класс. 15 тренировочных вариантов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" b="2951"/>
          <a:stretch/>
        </p:blipFill>
        <p:spPr bwMode="auto">
          <a:xfrm>
            <a:off x="7267121" y="2035877"/>
            <a:ext cx="1055631" cy="14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ГЭ 2021. Биология. Готовимся к итоговой аттестации - Скворцов П.М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53" y="2047905"/>
            <a:ext cx="983929" cy="14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ЕГЭ 2021. Математика. Профильный уровень. 36 типовых вариантов заданий - Ященко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92" y="2032895"/>
            <a:ext cx="1092061" cy="149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ОГЭ 2021 Математика. Типовые варианты экзаменационных заданий (38 вариантов) (ФИПИ) - Ященко И.В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091" y="2032895"/>
            <a:ext cx="1056762" cy="149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9914" y="285814"/>
            <a:ext cx="642913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ru-RU" sz="1600" b="1" dirty="0" smtClean="0">
                <a:solidFill>
                  <a:srgbClr val="004191"/>
                </a:solidFill>
              </a:rPr>
              <a:t>6. Где найти задания в соответствии с планируемыми результатами освоения ОП?</a:t>
            </a:r>
            <a:endParaRPr lang="ru-RU" altLang="ru-RU" sz="1600" b="1" dirty="0">
              <a:solidFill>
                <a:srgbClr val="004191"/>
              </a:solidFill>
            </a:endParaRPr>
          </a:p>
          <a:p>
            <a:pPr lvl="0">
              <a:spcBef>
                <a:spcPts val="600"/>
              </a:spcBef>
            </a:pPr>
            <a:r>
              <a:rPr lang="ru-RU" altLang="ru-RU" sz="1600" b="1" dirty="0" smtClean="0">
                <a:solidFill>
                  <a:srgbClr val="004191"/>
                </a:solidFill>
              </a:rPr>
              <a:t>7. Как проверить </a:t>
            </a:r>
            <a:r>
              <a:rPr lang="ru-RU" altLang="ru-RU" sz="1600" b="1" dirty="0">
                <a:solidFill>
                  <a:srgbClr val="004191"/>
                </a:solidFill>
              </a:rPr>
              <a:t>работу с учетом норм </a:t>
            </a:r>
            <a:r>
              <a:rPr lang="ru-RU" altLang="ru-RU" sz="1600" b="1" dirty="0" smtClean="0">
                <a:solidFill>
                  <a:srgbClr val="004191"/>
                </a:solidFill>
              </a:rPr>
              <a:t>оценивания?</a:t>
            </a:r>
            <a:endParaRPr lang="en-US" altLang="ru-RU" sz="1600" b="1" dirty="0">
              <a:solidFill>
                <a:srgbClr val="004191"/>
              </a:solidFill>
            </a:endParaRPr>
          </a:p>
          <a:p>
            <a:pPr lvl="0">
              <a:spcBef>
                <a:spcPts val="600"/>
              </a:spcBef>
            </a:pPr>
            <a:r>
              <a:rPr lang="ru-RU" altLang="ru-RU" sz="1600" b="1" dirty="0" smtClean="0">
                <a:solidFill>
                  <a:srgbClr val="004191"/>
                </a:solidFill>
              </a:rPr>
              <a:t>8. Как выполнить </a:t>
            </a:r>
            <a:r>
              <a:rPr lang="ru-RU" altLang="ru-RU" sz="1600" b="1" dirty="0">
                <a:solidFill>
                  <a:srgbClr val="004191"/>
                </a:solidFill>
              </a:rPr>
              <a:t>анализ </a:t>
            </a:r>
            <a:r>
              <a:rPr lang="ru-RU" altLang="ru-RU" sz="1600" b="1" dirty="0" smtClean="0">
                <a:solidFill>
                  <a:srgbClr val="004191"/>
                </a:solidFill>
              </a:rPr>
              <a:t>полученных результатов?</a:t>
            </a:r>
            <a:endParaRPr lang="ru-RU" altLang="ru-RU" sz="1600" b="1" dirty="0">
              <a:solidFill>
                <a:srgbClr val="00419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484" y="3988343"/>
            <a:ext cx="6344355" cy="244547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648122" y="5211078"/>
            <a:ext cx="3489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ru-RU" altLang="ru-RU" sz="1600" b="1" dirty="0">
                <a:solidFill>
                  <a:srgbClr val="004191"/>
                </a:solidFill>
              </a:rPr>
              <a:t>Без программного обеспечения выполнить такую работу </a:t>
            </a:r>
            <a:r>
              <a:rPr lang="ru-RU" altLang="ru-RU" sz="1600" b="1" dirty="0" smtClean="0">
                <a:solidFill>
                  <a:srgbClr val="004191"/>
                </a:solidFill>
              </a:rPr>
              <a:t>очень сложно!</a:t>
            </a:r>
            <a:endParaRPr lang="ru-RU" altLang="ru-RU" sz="1600" b="1" dirty="0">
              <a:solidFill>
                <a:srgbClr val="004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0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6533663" y="744994"/>
            <a:ext cx="51910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358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Многоуровневая </a:t>
            </a:r>
            <a:r>
              <a:rPr lang="ru-RU" altLang="ru-RU" sz="1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система оценки качества </a:t>
            </a:r>
            <a:r>
              <a:rPr lang="ru-RU" altLang="ru-RU" sz="1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образования (МСОКО) – лидер программ оценки качества результатов обучения на всех уровнях образования: ученик-класс-школа-муниципалитет-регион</a:t>
            </a:r>
            <a:endParaRPr lang="ru-RU" altLang="ru-RU" sz="1800" b="1" dirty="0">
              <a:latin typeface="+mn-lt"/>
              <a:cs typeface="Tahoma" panose="020B0604030504040204" pitchFamily="34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0" y="122830"/>
            <a:ext cx="1219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419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Модели аналитических программ</a:t>
            </a:r>
            <a:endParaRPr kumimoji="0" lang="ru-RU" altLang="ru-RU" sz="2000" b="1" u="none" strike="noStrike" kern="1200" cap="none" spc="0" normalizeH="0" baseline="0" noProof="0" dirty="0" smtClean="0">
              <a:ln>
                <a:noFill/>
              </a:ln>
              <a:solidFill>
                <a:srgbClr val="004191"/>
              </a:solidFill>
              <a:effectLst/>
              <a:uLnTx/>
              <a:uFillTx/>
              <a:latin typeface="+mn-lt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1736" t="20072" r="15942" b="27067"/>
          <a:stretch/>
        </p:blipFill>
        <p:spPr>
          <a:xfrm>
            <a:off x="7112327" y="2659785"/>
            <a:ext cx="4443776" cy="2645559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013" y="3982565"/>
            <a:ext cx="3572429" cy="2137533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784" y="1524777"/>
            <a:ext cx="4948045" cy="2001096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26952" y="744994"/>
            <a:ext cx="522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В рамках курсовой подготовки обучение </a:t>
            </a:r>
          </a:p>
          <a:p>
            <a:pPr algn="ctr"/>
            <a:r>
              <a:rPr lang="ru-RU" sz="1600" b="1" dirty="0" smtClean="0"/>
              <a:t>Для всех регионов осуществляется  с помощью программ </a:t>
            </a:r>
            <a:r>
              <a:rPr lang="ru-RU" altLang="ru-RU" sz="1600" b="1" dirty="0" smtClean="0">
                <a:cs typeface="Tahoma" panose="020B0604030504040204" pitchFamily="34" charset="0"/>
              </a:rPr>
              <a:t>в </a:t>
            </a:r>
            <a:r>
              <a:rPr lang="ru-RU" altLang="ru-RU" sz="1600" b="1" dirty="0">
                <a:cs typeface="Tahoma" panose="020B0604030504040204" pitchFamily="34" charset="0"/>
              </a:rPr>
              <a:t>формате </a:t>
            </a:r>
            <a:r>
              <a:rPr lang="en-US" altLang="ru-RU" sz="1600" b="1" dirty="0" smtClean="0">
                <a:cs typeface="Tahoma" panose="020B0604030504040204" pitchFamily="34" charset="0"/>
              </a:rPr>
              <a:t>EXCEL</a:t>
            </a:r>
            <a:endParaRPr lang="en-US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8626" y="3598801"/>
            <a:ext cx="5222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а) Программа «Результаты проверочных работ»</a:t>
            </a:r>
            <a:endParaRPr lang="en-US" sz="14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18626" y="6196085"/>
            <a:ext cx="5222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б) Программа «Результаты деятельности класса» </a:t>
            </a:r>
            <a:endParaRPr lang="ru-RU" sz="1400" i="1" dirty="0"/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7416800" y="5541109"/>
            <a:ext cx="3884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Новый курс создан для обучения пользователей системы « АИС СГО»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7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8283" y="1473430"/>
            <a:ext cx="4286621" cy="30469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srgbClr val="002060"/>
                </a:solidFill>
              </a:rPr>
              <a:t>ВПР</a:t>
            </a:r>
            <a:r>
              <a:rPr lang="ru-RU" sz="1600" dirty="0">
                <a:solidFill>
                  <a:srgbClr val="000000"/>
                </a:solidFill>
              </a:rPr>
              <a:t> представляют собой контрольные работы, которые проводятся в общеобразовательных организациях по завершении обучения в каждом классе. Это итоговые контрольные работы, которые проводятся по отдельным учебным предметам для оценки уровня подготовки школьников </a:t>
            </a:r>
            <a:r>
              <a:rPr lang="ru-RU" sz="1600" b="1" dirty="0">
                <a:solidFill>
                  <a:srgbClr val="002060"/>
                </a:solidFill>
              </a:rPr>
              <a:t>с учетом требований федеральных государственных образовательных стандартов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  <a:r>
              <a:rPr lang="ru-RU" sz="1600" dirty="0"/>
              <a:t> </a:t>
            </a:r>
            <a:r>
              <a:rPr lang="ru-RU" sz="1600" dirty="0">
                <a:solidFill>
                  <a:srgbClr val="000000"/>
                </a:solidFill>
              </a:rPr>
              <a:t>Их организация предусматривает единое расписание, использование единых текстов заданий </a:t>
            </a:r>
            <a:r>
              <a:rPr lang="ru-RU" sz="1600" dirty="0">
                <a:solidFill>
                  <a:srgbClr val="002060"/>
                </a:solidFill>
              </a:rPr>
              <a:t>и </a:t>
            </a:r>
            <a:r>
              <a:rPr lang="ru-RU" sz="1600" b="1" dirty="0">
                <a:solidFill>
                  <a:srgbClr val="002060"/>
                </a:solidFill>
              </a:rPr>
              <a:t>единых критериев оценивания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39756" y="262085"/>
            <a:ext cx="5854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/>
              <a:t>Внутренняя оценка </a:t>
            </a:r>
            <a:r>
              <a:rPr lang="ru-RU" altLang="ru-RU" sz="1600" dirty="0" smtClean="0"/>
              <a:t>в школах должна строиться </a:t>
            </a:r>
            <a:r>
              <a:rPr lang="ru-RU" altLang="ru-RU" sz="1600" dirty="0" smtClean="0">
                <a:solidFill>
                  <a:srgbClr val="000000"/>
                </a:solidFill>
              </a:rPr>
              <a:t>на </a:t>
            </a:r>
            <a:r>
              <a:rPr lang="ru-RU" altLang="ru-RU" sz="1600" dirty="0"/>
              <a:t>той же </a:t>
            </a:r>
            <a:r>
              <a:rPr lang="ru-RU" altLang="ru-RU" sz="1600" dirty="0">
                <a:solidFill>
                  <a:srgbClr val="000000"/>
                </a:solidFill>
              </a:rPr>
              <a:t>содержательной и критериальной основе, что и </a:t>
            </a:r>
            <a:r>
              <a:rPr lang="ru-RU" altLang="ru-RU" sz="1600" dirty="0"/>
              <a:t>внешняя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>
                <a:solidFill>
                  <a:srgbClr val="000000"/>
                </a:solidFill>
              </a:rPr>
              <a:t>– на основе </a:t>
            </a:r>
            <a:r>
              <a:rPr lang="ru-RU" altLang="ru-RU" sz="1600" dirty="0">
                <a:solidFill>
                  <a:srgbClr val="002060"/>
                </a:solidFill>
              </a:rPr>
              <a:t>планируемых результатов</a:t>
            </a:r>
            <a:r>
              <a:rPr lang="ru-RU" altLang="ru-RU" sz="1600" dirty="0">
                <a:solidFill>
                  <a:srgbClr val="0070C0"/>
                </a:solidFill>
              </a:rPr>
              <a:t> </a:t>
            </a:r>
            <a:r>
              <a:rPr lang="ru-RU" altLang="ru-RU" sz="1600" dirty="0">
                <a:solidFill>
                  <a:srgbClr val="000000"/>
                </a:solidFill>
              </a:rPr>
              <a:t>освоения основной образовательной программы. </a:t>
            </a:r>
            <a:endParaRPr lang="en-US" altLang="ru-RU" sz="16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19262" y="2790092"/>
            <a:ext cx="5940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</a:rPr>
              <a:t>Нет согласованности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</a:rPr>
              <a:t>внутренней и внешней </a:t>
            </a:r>
            <a:r>
              <a:rPr lang="ru-RU" altLang="ru-RU" sz="1600" dirty="0" smtClean="0"/>
              <a:t>оценки, которая  </a:t>
            </a:r>
            <a:r>
              <a:rPr lang="ru-RU" altLang="ru-RU" sz="1600" dirty="0"/>
              <a:t>повышает доверие к внутренней оценке, позволяет сделать её более надежной, способствует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</a:rPr>
              <a:t>упрощению</a:t>
            </a:r>
            <a:r>
              <a:rPr lang="ru-RU" altLang="ru-RU" sz="1600" dirty="0"/>
              <a:t> различных аттестационных процедур.</a:t>
            </a:r>
            <a:endParaRPr lang="ru-RU" altLang="ru-RU" sz="1600" b="1" dirty="0"/>
          </a:p>
          <a:p>
            <a:pPr algn="r">
              <a:lnSpc>
                <a:spcPct val="10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1600" i="1" dirty="0" smtClean="0"/>
              <a:t>                                                 (</a:t>
            </a:r>
            <a:r>
              <a:rPr lang="ru-RU" altLang="ru-RU" sz="1600" i="1" dirty="0"/>
              <a:t>ООП 8.04.2015 г.)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284" t="8935" r="79515" b="73345"/>
          <a:stretch/>
        </p:blipFill>
        <p:spPr>
          <a:xfrm>
            <a:off x="1118233" y="5342847"/>
            <a:ext cx="1181100" cy="9643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0671" y="259307"/>
            <a:ext cx="5001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Появились новые требования – </a:t>
            </a:r>
            <a:r>
              <a:rPr lang="ru-RU" altLang="ru-RU" sz="1600" u="sng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согласованность</a:t>
            </a: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 внутренней и внешней системы оценки качества образования </a:t>
            </a:r>
            <a:endParaRPr lang="ru-RU" altLang="ru-RU" sz="1600" dirty="0">
              <a:solidFill>
                <a:schemeClr val="accent5">
                  <a:lumMod val="75000"/>
                </a:schemeClr>
              </a:solidFill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417" y="5319176"/>
            <a:ext cx="664522" cy="8474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861" t="3337" r="2117" b="3032"/>
          <a:stretch/>
        </p:blipFill>
        <p:spPr>
          <a:xfrm>
            <a:off x="5747067" y="4925615"/>
            <a:ext cx="1605372" cy="1158516"/>
          </a:xfrm>
          <a:prstGeom prst="rect">
            <a:avLst/>
          </a:prstGeom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 rot="10800000" flipV="1">
            <a:off x="7554040" y="4843153"/>
            <a:ext cx="42203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ВПР – это комплексный </a:t>
            </a:r>
            <a:r>
              <a:rPr lang="ru-RU" sz="1600" dirty="0"/>
              <a:t>срез </a:t>
            </a:r>
            <a:r>
              <a:rPr lang="ru-RU" sz="1600" dirty="0" smtClean="0"/>
              <a:t>знаний, который  </a:t>
            </a:r>
            <a:r>
              <a:rPr lang="ru-RU" sz="1600" dirty="0"/>
              <a:t>проводится по 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</a:rPr>
              <a:t>единому стандарту</a:t>
            </a:r>
            <a:r>
              <a:rPr lang="ru-RU" sz="1600" dirty="0"/>
              <a:t> с использованием контрольных измерительных материалов, предоставленных Рособрнадзором.</a:t>
            </a:r>
          </a:p>
        </p:txBody>
      </p:sp>
      <p:pic>
        <p:nvPicPr>
          <p:cNvPr id="1026" name="Picture 2" descr="Федеральный государственный образовательный стандарт |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29" y="1448758"/>
            <a:ext cx="2021544" cy="123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9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28" descr="триколор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34" y="8708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Блок-схема: процесс 9"/>
          <p:cNvSpPr/>
          <p:nvPr/>
        </p:nvSpPr>
        <p:spPr>
          <a:xfrm>
            <a:off x="0" y="1643865"/>
            <a:ext cx="12192000" cy="2932789"/>
          </a:xfrm>
          <a:prstGeom prst="flowChartProcess">
            <a:avLst/>
          </a:prstGeom>
          <a:gradFill flip="none" rotWithShape="1">
            <a:gsLst>
              <a:gs pos="0">
                <a:srgbClr val="00B0F0"/>
              </a:gs>
              <a:gs pos="48000">
                <a:srgbClr val="0070C0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0150" y="1747838"/>
            <a:ext cx="9772650" cy="2309812"/>
          </a:xfr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ru-RU" altLang="ru-RU" sz="2400" spc="300" dirty="0" smtClean="0">
                <a:solidFill>
                  <a:schemeClr val="bg1"/>
                </a:solidFill>
                <a:latin typeface="AGLettericaCompressed" pitchFamily="2" charset="0"/>
              </a:rPr>
              <a:t>Новый курс:</a:t>
            </a:r>
            <a:br>
              <a:rPr lang="ru-RU" altLang="ru-RU" sz="2400" spc="300" dirty="0" smtClean="0">
                <a:solidFill>
                  <a:schemeClr val="bg1"/>
                </a:solidFill>
                <a:latin typeface="AGLettericaCompressed" pitchFamily="2" charset="0"/>
              </a:rPr>
            </a:br>
            <a:r>
              <a:rPr lang="ru-RU" altLang="ru-RU" sz="2400" spc="300" dirty="0" smtClean="0">
                <a:solidFill>
                  <a:schemeClr val="bg1"/>
                </a:solidFill>
                <a:latin typeface="AGLettericaCompressed" pitchFamily="2" charset="0"/>
              </a:rPr>
              <a:t>«Формирование многоуровневой системы оценки </a:t>
            </a:r>
            <a:br>
              <a:rPr lang="ru-RU" altLang="ru-RU" sz="2400" spc="300" dirty="0" smtClean="0">
                <a:solidFill>
                  <a:schemeClr val="bg1"/>
                </a:solidFill>
                <a:latin typeface="AGLettericaCompressed" pitchFamily="2" charset="0"/>
              </a:rPr>
            </a:br>
            <a:r>
              <a:rPr lang="ru-RU" altLang="ru-RU" sz="2400" spc="300" dirty="0" smtClean="0">
                <a:solidFill>
                  <a:schemeClr val="bg1"/>
                </a:solidFill>
                <a:latin typeface="AGLettericaCompressed" pitchFamily="2" charset="0"/>
              </a:rPr>
              <a:t>качества образования (МСОКО) на основе АИС СГО</a:t>
            </a:r>
            <a:r>
              <a:rPr lang="en-US" altLang="ru-RU" sz="2400" spc="300" dirty="0" smtClean="0">
                <a:solidFill>
                  <a:schemeClr val="bg1"/>
                </a:solidFill>
                <a:latin typeface="AGLettericaCompressed" pitchFamily="2" charset="0"/>
              </a:rPr>
              <a:t>»</a:t>
            </a:r>
            <a:r>
              <a:rPr lang="ru-RU" altLang="ru-RU" sz="2400" spc="300" dirty="0" smtClean="0">
                <a:solidFill>
                  <a:schemeClr val="bg1"/>
                </a:solidFill>
                <a:latin typeface="AGLettericaCompressed" pitchFamily="2" charset="0"/>
              </a:rPr>
              <a:t>.</a:t>
            </a:r>
            <a:br>
              <a:rPr lang="ru-RU" altLang="ru-RU" sz="2400" spc="300" dirty="0" smtClean="0">
                <a:solidFill>
                  <a:schemeClr val="bg1"/>
                </a:solidFill>
                <a:latin typeface="AGLettericaCompressed" pitchFamily="2" charset="0"/>
              </a:rPr>
            </a:br>
            <a:r>
              <a:rPr lang="ru-RU" altLang="ru-RU" sz="2400" spc="300" dirty="0" smtClean="0">
                <a:solidFill>
                  <a:schemeClr val="bg1"/>
                </a:solidFill>
                <a:latin typeface="AGLettericaCompressed" pitchFamily="2" charset="0"/>
              </a:rPr>
              <a:t/>
            </a:r>
            <a:br>
              <a:rPr lang="ru-RU" altLang="ru-RU" sz="2400" spc="300" dirty="0" smtClean="0">
                <a:solidFill>
                  <a:schemeClr val="bg1"/>
                </a:solidFill>
                <a:latin typeface="AGLettericaCompressed" pitchFamily="2" charset="0"/>
              </a:rPr>
            </a:br>
            <a:endParaRPr lang="ru-RU" altLang="ru-RU" sz="2400" spc="300" dirty="0" smtClean="0">
              <a:solidFill>
                <a:schemeClr val="bg1"/>
              </a:solidFill>
              <a:latin typeface="AGLettericaCompressed" pitchFamily="2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165600" y="5164138"/>
            <a:ext cx="3979863" cy="1601787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34000"/>
                </a:schemeClr>
              </a:gs>
              <a:gs pos="53000">
                <a:schemeClr val="tx1">
                  <a:lumMod val="95000"/>
                  <a:lumOff val="5000"/>
                  <a:alpha val="11000"/>
                </a:schemeClr>
              </a:gs>
              <a:gs pos="100000">
                <a:srgbClr val="4C4C4C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8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85355" y="4810911"/>
            <a:ext cx="4775200" cy="937968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АО </a:t>
            </a:r>
            <a:r>
              <a:rPr lang="en-US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ИРТех</a:t>
            </a:r>
            <a:r>
              <a:rPr lang="en-US" altLang="ru-RU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 dirty="0" smtClean="0">
                <a:latin typeface="Tahoma" panose="020B0604030504040204" pitchFamily="34" charset="0"/>
                <a:cs typeface="Tahoma" panose="020B0604030504040204" pitchFamily="34" charset="0"/>
              </a:rPr>
              <a:t>www.ir-tech.ru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 dirty="0" smtClean="0">
                <a:latin typeface="Tahoma" panose="020B0604030504040204" pitchFamily="34" charset="0"/>
                <a:cs typeface="Tahoma" panose="020B0604030504040204" pitchFamily="34" charset="0"/>
              </a:rPr>
              <a:t>г. Самара</a:t>
            </a:r>
            <a:endParaRPr lang="en-US" altLang="ru-RU" sz="16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81" name="Группа 13"/>
          <p:cNvGrpSpPr>
            <a:grpSpLocks/>
          </p:cNvGrpSpPr>
          <p:nvPr/>
        </p:nvGrpSpPr>
        <p:grpSpPr bwMode="auto">
          <a:xfrm>
            <a:off x="1055688" y="347663"/>
            <a:ext cx="9945687" cy="950912"/>
            <a:chOff x="1085095" y="389046"/>
            <a:chExt cx="9945106" cy="950014"/>
          </a:xfrm>
        </p:grpSpPr>
        <p:pic>
          <p:nvPicPr>
            <p:cNvPr id="3082" name="Рисунок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904" y="389046"/>
              <a:ext cx="898358" cy="95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9" name="Заголовок 1"/>
            <p:cNvSpPr txBox="1">
              <a:spLocks/>
            </p:cNvSpPr>
            <p:nvPr/>
          </p:nvSpPr>
          <p:spPr bwMode="auto">
            <a:xfrm>
              <a:off x="1085095" y="595226"/>
              <a:ext cx="9945106" cy="42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ru-RU" sz="1400" b="1" dirty="0" smtClean="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ru-RU" altLang="ru-RU" sz="1400" b="1" spc="300" dirty="0" smtClean="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ИННОВАЦИОННЫЕ</a:t>
              </a:r>
              <a:r>
                <a:rPr lang="en-US" altLang="ru-RU" sz="1400" b="1" spc="300" dirty="0" smtClean="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altLang="ru-RU" sz="1400" b="1" spc="300" dirty="0" smtClean="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РЕШЕНИЯ                 </a:t>
              </a:r>
              <a:r>
                <a:rPr lang="ru-RU" altLang="ru-RU" sz="1400" b="1" spc="300" dirty="0" smtClean="0">
                  <a:solidFill>
                    <a:srgbClr val="2E75B6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ДЛЯ</a:t>
              </a:r>
              <a:r>
                <a:rPr lang="en-US" altLang="ru-RU" sz="1400" b="1" spc="300" dirty="0" smtClean="0">
                  <a:solidFill>
                    <a:srgbClr val="2E75B6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C</a:t>
              </a:r>
              <a:r>
                <a:rPr lang="ru-RU" altLang="ru-RU" sz="1400" b="1" spc="300" dirty="0" smtClean="0">
                  <a:solidFill>
                    <a:srgbClr val="2E75B6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ИСТЕМЫ ОБРАЗОВАНИЯ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050" y="4859824"/>
            <a:ext cx="656244" cy="1016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9631" y="4921944"/>
            <a:ext cx="382920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ru-RU" altLang="ru-RU" b="1" dirty="0">
                <a:cs typeface="Tahoma" pitchFamily="34" charset="0"/>
              </a:rPr>
              <a:t>Фомина Н.Б., к. п. н., </a:t>
            </a:r>
            <a:endParaRPr lang="ru-RU" altLang="ru-RU" b="1" dirty="0" smtClean="0">
              <a:cs typeface="Tahoma" pitchFamily="34" charset="0"/>
            </a:endParaRPr>
          </a:p>
          <a:p>
            <a:pPr lvl="0" algn="just"/>
            <a:r>
              <a:rPr lang="ru-RU" dirty="0" smtClean="0"/>
              <a:t>Доцент кафедры ПТНО </a:t>
            </a:r>
            <a:r>
              <a:rPr lang="ru-RU" dirty="0"/>
              <a:t>ИНО МГПУ</a:t>
            </a:r>
          </a:p>
        </p:txBody>
      </p:sp>
      <p:pic>
        <p:nvPicPr>
          <p:cNvPr id="12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723" y="4859824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1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2"/>
          <p:cNvSpPr>
            <a:spLocks noChangeArrowheads="1"/>
          </p:cNvSpPr>
          <p:nvPr/>
        </p:nvSpPr>
        <p:spPr bwMode="auto">
          <a:xfrm>
            <a:off x="655638" y="1619022"/>
            <a:ext cx="420664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altLang="ru-RU" sz="1600" dirty="0" smtClean="0">
                <a:latin typeface="+mn-lt"/>
              </a:rPr>
              <a:t>Инновационный программный </a:t>
            </a:r>
            <a:r>
              <a:rPr lang="ru-RU" altLang="ru-RU" sz="1600" dirty="0">
                <a:latin typeface="+mn-lt"/>
              </a:rPr>
              <a:t>продукт – </a:t>
            </a:r>
            <a:r>
              <a:rPr lang="ru-RU" altLang="ru-RU" sz="1600" dirty="0" smtClean="0">
                <a:latin typeface="+mn-lt"/>
              </a:rPr>
              <a:t>«</a:t>
            </a:r>
            <a:r>
              <a:rPr lang="ru-RU" altLang="ru-RU" sz="1600" dirty="0">
                <a:latin typeface="+mn-lt"/>
              </a:rPr>
              <a:t>Многоуровневая система оценки качества образования (МСОКО</a:t>
            </a:r>
            <a:r>
              <a:rPr lang="ru-RU" altLang="ru-RU" sz="1600" dirty="0" smtClean="0">
                <a:latin typeface="+mn-lt"/>
              </a:rPr>
              <a:t>)» </a:t>
            </a:r>
            <a:r>
              <a:rPr lang="ru-RU" altLang="ru-RU" sz="1600" dirty="0" smtClean="0">
                <a:solidFill>
                  <a:srgbClr val="000000"/>
                </a:solidFill>
                <a:latin typeface="+mn-lt"/>
              </a:rPr>
              <a:t>позволяет </a:t>
            </a:r>
            <a:r>
              <a:rPr lang="ru-RU" altLang="ru-RU" sz="1600" dirty="0">
                <a:solidFill>
                  <a:srgbClr val="000000"/>
                </a:solidFill>
                <a:latin typeface="+mn-lt"/>
              </a:rPr>
              <a:t>автоматизировать процесс оценки качества образования, начиная с оценки уровня освоения ОП </a:t>
            </a:r>
            <a:r>
              <a:rPr lang="ru-RU" altLang="ru-RU" sz="1600" b="1" dirty="0">
                <a:latin typeface="+mn-lt"/>
              </a:rPr>
              <a:t>каждым учащимся </a:t>
            </a:r>
            <a:r>
              <a:rPr lang="ru-RU" altLang="ru-RU" sz="1600" dirty="0">
                <a:latin typeface="+mn-lt"/>
              </a:rPr>
              <a:t>и выявление </a:t>
            </a:r>
            <a:r>
              <a:rPr lang="ru-RU" altLang="ru-RU" sz="1600" b="1" dirty="0">
                <a:latin typeface="+mn-lt"/>
              </a:rPr>
              <a:t>пробелов</a:t>
            </a:r>
            <a:r>
              <a:rPr lang="ru-RU" altLang="ru-RU" sz="1600" dirty="0">
                <a:solidFill>
                  <a:srgbClr val="000000"/>
                </a:solidFill>
                <a:latin typeface="+mn-lt"/>
              </a:rPr>
              <a:t> в ее освоении до </a:t>
            </a:r>
            <a:r>
              <a:rPr lang="ru-RU" altLang="ru-RU" sz="1600" b="1" dirty="0">
                <a:solidFill>
                  <a:srgbClr val="000000"/>
                </a:solidFill>
                <a:latin typeface="+mn-lt"/>
              </a:rPr>
              <a:t>регионального </a:t>
            </a:r>
            <a:r>
              <a:rPr lang="ru-RU" altLang="ru-RU" sz="1600" dirty="0">
                <a:solidFill>
                  <a:srgbClr val="000000"/>
                </a:solidFill>
                <a:latin typeface="+mn-lt"/>
              </a:rPr>
              <a:t>уровня управления  образованием с выявлением </a:t>
            </a:r>
            <a:r>
              <a:rPr lang="ru-RU" altLang="ru-RU" sz="1600" i="1" dirty="0">
                <a:latin typeface="+mn-lt"/>
              </a:rPr>
              <a:t>проблемных компонентов </a:t>
            </a:r>
            <a:r>
              <a:rPr lang="ru-RU" altLang="ru-RU" sz="1600" dirty="0">
                <a:solidFill>
                  <a:srgbClr val="000000"/>
                </a:solidFill>
                <a:latin typeface="+mn-lt"/>
              </a:rPr>
              <a:t>в деятельности педагога, ОО, </a:t>
            </a:r>
            <a:r>
              <a:rPr lang="ru-RU" altLang="ru-RU" sz="1600" dirty="0" smtClean="0">
                <a:solidFill>
                  <a:srgbClr val="000000"/>
                </a:solidFill>
                <a:latin typeface="+mn-lt"/>
              </a:rPr>
              <a:t>муниципальных и региональных систем </a:t>
            </a:r>
            <a:r>
              <a:rPr lang="ru-RU" altLang="ru-RU" sz="1600" dirty="0">
                <a:solidFill>
                  <a:srgbClr val="000000"/>
                </a:solidFill>
                <a:latin typeface="+mn-lt"/>
              </a:rPr>
              <a:t>управления </a:t>
            </a:r>
            <a:r>
              <a:rPr lang="ru-RU" altLang="ru-RU" sz="1600" dirty="0" smtClean="0">
                <a:solidFill>
                  <a:srgbClr val="000000"/>
                </a:solidFill>
                <a:latin typeface="+mn-lt"/>
              </a:rPr>
              <a:t>образованием.</a:t>
            </a:r>
            <a:endParaRPr lang="ru-RU" altLang="ru-RU" sz="1600" dirty="0">
              <a:latin typeface="+mn-lt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1" y="5390"/>
            <a:ext cx="12192000" cy="1048982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6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6" y="288803"/>
            <a:ext cx="566737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8" descr="http://www.ir-tech.ru/wp-content/themes/irtech/img/diploms/svidet_NS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87" y="4836985"/>
            <a:ext cx="1323154" cy="16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5821" t="17298" r="37425" b="14012"/>
          <a:stretch/>
        </p:blipFill>
        <p:spPr>
          <a:xfrm>
            <a:off x="1047263" y="4666010"/>
            <a:ext cx="1334316" cy="1840526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50" t="628" r="221"/>
          <a:stretch/>
        </p:blipFill>
        <p:spPr>
          <a:xfrm>
            <a:off x="5561358" y="2414954"/>
            <a:ext cx="6228149" cy="33266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336509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bg1"/>
                </a:solidFill>
              </a:rPr>
              <a:t>Многоуровневая система оценки качества образования (МСОКО).</a:t>
            </a:r>
            <a:endParaRPr lang="ru-RU" altLang="ru-RU" sz="2000" b="1" dirty="0">
              <a:solidFill>
                <a:schemeClr val="bg1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3"/>
          <p:cNvSpPr>
            <a:spLocks noChangeArrowheads="1"/>
          </p:cNvSpPr>
          <p:nvPr/>
        </p:nvSpPr>
        <p:spPr bwMode="auto">
          <a:xfrm>
            <a:off x="0" y="156179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191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anose="020B0604030504040204" pitchFamily="34" charset="0"/>
              </a:rPr>
              <a:t>МСОКО – многоуровневая система оценки качества образования,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191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anose="020B0604030504040204" pitchFamily="34" charset="0"/>
              </a:rPr>
              <a:t>так как система оценки качества (ЕСОКО) образования стала многоуровневой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4191"/>
              </a:solidFill>
              <a:effectLst/>
              <a:uLnTx/>
              <a:uFillTx/>
              <a:latin typeface="Calibri" panose="020F0502020204030204"/>
              <a:ea typeface="+mn-ea"/>
              <a:cs typeface="Tahom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5268805" y="1597071"/>
          <a:ext cx="6072707" cy="4996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501315" y="1188676"/>
            <a:ext cx="6568351" cy="164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49263" algn="just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Перечень оценочных процедур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ЕСОКО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4492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…Оценка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индивидуальных достижений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учащихся в рамках трех видов оценочных процедур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4492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государственные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(национальные) 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экзамены;</a:t>
            </a:r>
          </a:p>
          <a:p>
            <a:pPr marL="0" marR="0" lvl="0" indent="4492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национальные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и международные исследования и мониторинги; </a:t>
            </a: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4492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внутриклассное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внутришкольное оценивание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A729A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с. 7 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(В.А. Болотов) 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0292" y="3000154"/>
            <a:ext cx="2317507" cy="334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2"/>
          <p:cNvSpPr>
            <a:spLocks noChangeArrowheads="1"/>
          </p:cNvSpPr>
          <p:nvPr/>
        </p:nvSpPr>
        <p:spPr bwMode="auto">
          <a:xfrm>
            <a:off x="401638" y="2282977"/>
            <a:ext cx="6319593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latin typeface="+mn-lt"/>
              </a:rPr>
              <a:t>Возможности модуля «МСОКО»: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+mn-lt"/>
              </a:rPr>
              <a:t>Модуль позволяет автоматизировать процесс оценки качества образования начиная со школьного уровня (оценка индивидуальных достижений учащихся, внутриклассное оценивание, внутришкольное оценивание) до уровня муниципального и регионального органа управления образованием, предоставляя  педагогам, руководителям образовательных организаций, муниципальным и  региональным структурам  новые возможности в управлении качеством </a:t>
            </a:r>
            <a:r>
              <a:rPr lang="ru-RU" altLang="ru-RU" sz="1800" dirty="0" smtClean="0">
                <a:solidFill>
                  <a:srgbClr val="000000"/>
                </a:solidFill>
                <a:latin typeface="+mn-lt"/>
              </a:rPr>
              <a:t>образования.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srgbClr val="000000"/>
                </a:solidFill>
                <a:latin typeface="+mn-lt"/>
              </a:rPr>
              <a:t>В материалах данного курса рассматривается оценка индивидуальных достижений учащихся и система внутриклассного оценивания</a:t>
            </a:r>
            <a:r>
              <a:rPr lang="ru-RU" altLang="ru-RU" sz="1800" dirty="0" smtClean="0">
                <a:solidFill>
                  <a:srgbClr val="000000"/>
                </a:solidFill>
                <a:latin typeface="+mn-lt"/>
              </a:rPr>
              <a:t>.</a:t>
            </a:r>
            <a:endParaRPr lang="ru-RU" altLang="ru-RU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62523" y="94443"/>
            <a:ext cx="11988800" cy="736477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50" y="161850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27463" y="287338"/>
            <a:ext cx="11264536" cy="736477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+mn-lt"/>
                <a:cs typeface="Tahoma" pitchFamily="34" charset="0"/>
              </a:rPr>
              <a:t>АИС «МСОКО» - инновационный продукт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355" y="1460501"/>
            <a:ext cx="1749165" cy="213575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flipH="1">
            <a:off x="9300306" y="2579078"/>
            <a:ext cx="2478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rgbClr val="000000"/>
                </a:solidFill>
              </a:rPr>
              <a:t>Методическое пособие Фоминой Н.Б.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738" y="4118708"/>
            <a:ext cx="1813170" cy="224301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flipH="1">
            <a:off x="7534031" y="4306610"/>
            <a:ext cx="16084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rgbClr val="000000"/>
                </a:solidFill>
              </a:rPr>
              <a:t>Инструкция пользователя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</a:rPr>
              <a:t>АО ИРТех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908" y="1366837"/>
            <a:ext cx="767470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anose="020B0604020202020204" pitchFamily="34" charset="0"/>
              </a:rPr>
              <a:t>Основными возможностями модуля «МСОКО» являются:</a:t>
            </a:r>
          </a:p>
          <a:p>
            <a:pPr marL="54000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dirty="0">
                <a:latin typeface="Arial" panose="020B0604020202020204" pitchFamily="34" charset="0"/>
              </a:rPr>
              <a:t>формирование отчетов об уровне индивидуальных учебных достижений </a:t>
            </a:r>
            <a:r>
              <a:rPr lang="ru-RU" dirty="0" smtClean="0">
                <a:latin typeface="Arial" panose="020B0604020202020204" pitchFamily="34" charset="0"/>
              </a:rPr>
              <a:t>обучающихся);</a:t>
            </a:r>
            <a:endParaRPr lang="ru-RU" dirty="0">
              <a:latin typeface="Arial" panose="020B0604020202020204" pitchFamily="34" charset="0"/>
            </a:endParaRPr>
          </a:p>
          <a:p>
            <a:pPr marL="54000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latin typeface="Arial" panose="020B0604020202020204" pitchFamily="34" charset="0"/>
              </a:rPr>
              <a:t>анализ результатах </a:t>
            </a:r>
            <a:r>
              <a:rPr lang="ru-RU" dirty="0">
                <a:latin typeface="Arial" panose="020B0604020202020204" pitchFamily="34" charset="0"/>
              </a:rPr>
              <a:t>освоения образовательной программы в каждом классе </a:t>
            </a:r>
            <a:r>
              <a:rPr lang="ru-RU" dirty="0" smtClean="0">
                <a:latin typeface="Arial" panose="020B0604020202020204" pitchFamily="34" charset="0"/>
              </a:rPr>
              <a:t>образовательной организации; </a:t>
            </a:r>
          </a:p>
          <a:p>
            <a:pPr marL="54000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latin typeface="Arial" panose="020B0604020202020204" pitchFamily="34" charset="0"/>
              </a:rPr>
              <a:t>автоматизированный </a:t>
            </a:r>
            <a:r>
              <a:rPr lang="ru-RU" dirty="0">
                <a:latin typeface="Arial" panose="020B0604020202020204" pitchFamily="34" charset="0"/>
              </a:rPr>
              <a:t>расчет показателей качества образования </a:t>
            </a:r>
            <a:r>
              <a:rPr lang="ru-RU" dirty="0" smtClean="0">
                <a:latin typeface="Arial" panose="020B0604020202020204" pitchFamily="34" charset="0"/>
              </a:rPr>
              <a:t>по результатам проверочных работ);</a:t>
            </a:r>
            <a:endParaRPr lang="ru-RU" dirty="0">
              <a:latin typeface="Arial" panose="020B0604020202020204" pitchFamily="34" charset="0"/>
            </a:endParaRPr>
          </a:p>
          <a:p>
            <a:pPr marL="54000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latin typeface="Arial" panose="020B0604020202020204" pitchFamily="34" charset="0"/>
              </a:rPr>
              <a:t>анализ работ </a:t>
            </a:r>
            <a:r>
              <a:rPr lang="ru-RU" dirty="0">
                <a:latin typeface="Arial" panose="020B0604020202020204" pitchFamily="34" charset="0"/>
              </a:rPr>
              <a:t>по протоколам, разработанным в соответствии с ФГОС;</a:t>
            </a:r>
          </a:p>
          <a:p>
            <a:pPr marL="54000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dirty="0">
                <a:latin typeface="Arial" panose="020B0604020202020204" pitchFamily="34" charset="0"/>
              </a:rPr>
              <a:t>прогноз результатов ВПР, ЕГЭ и </a:t>
            </a:r>
            <a:r>
              <a:rPr lang="ru-RU" dirty="0" smtClean="0">
                <a:latin typeface="Arial" panose="020B0604020202020204" pitchFamily="34" charset="0"/>
              </a:rPr>
              <a:t>ОГЭ; </a:t>
            </a:r>
          </a:p>
          <a:p>
            <a:pPr marL="54000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latin typeface="Arial" panose="020B0604020202020204" pitchFamily="34" charset="0"/>
              </a:rPr>
              <a:t>выявление </a:t>
            </a:r>
            <a:r>
              <a:rPr lang="ru-RU" dirty="0">
                <a:latin typeface="Arial" panose="020B0604020202020204" pitchFamily="34" charset="0"/>
              </a:rPr>
              <a:t>проблемных компонентов, влияющих на качество образования, учет динамики их </a:t>
            </a:r>
            <a:r>
              <a:rPr lang="ru-RU" dirty="0" smtClean="0">
                <a:latin typeface="Arial" panose="020B0604020202020204" pitchFamily="34" charset="0"/>
              </a:rPr>
              <a:t>проявления и </a:t>
            </a:r>
            <a:r>
              <a:rPr lang="ru-RU" dirty="0">
                <a:latin typeface="Arial" panose="020B0604020202020204" pitchFamily="34" charset="0"/>
              </a:rPr>
              <a:t>т</a:t>
            </a:r>
            <a:r>
              <a:rPr lang="ru-RU" dirty="0" smtClean="0">
                <a:latin typeface="Arial" panose="020B0604020202020204" pitchFamily="34" charset="0"/>
              </a:rPr>
              <a:t>. д;</a:t>
            </a:r>
            <a:endParaRPr lang="ru-RU" dirty="0">
              <a:latin typeface="Arial" panose="020B0604020202020204" pitchFamily="34" charset="0"/>
            </a:endParaRPr>
          </a:p>
          <a:p>
            <a:pPr marL="54000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0" y="5081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2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68375" y="185249"/>
            <a:ext cx="11223625" cy="805840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+mn-lt"/>
                <a:cs typeface="Tahoma" pitchFamily="34" charset="0"/>
              </a:rPr>
              <a:t>Возможности «МСОКО» для формирования системы оценки качества результатов </a:t>
            </a:r>
          </a:p>
          <a:p>
            <a:pPr algn="ctr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+mn-lt"/>
                <a:cs typeface="Tahoma" pitchFamily="34" charset="0"/>
              </a:rPr>
              <a:t>освоения образовательной программы на уровнях : учащийся – класс).</a:t>
            </a: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"/>
          <a:stretch/>
        </p:blipFill>
        <p:spPr bwMode="auto">
          <a:xfrm>
            <a:off x="8737600" y="1366838"/>
            <a:ext cx="2552700" cy="316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Прямоугольник 4"/>
          <p:cNvSpPr>
            <a:spLocks noChangeArrowheads="1"/>
          </p:cNvSpPr>
          <p:nvPr/>
        </p:nvSpPr>
        <p:spPr bwMode="auto">
          <a:xfrm>
            <a:off x="8010769" y="5184241"/>
            <a:ext cx="3985174" cy="1323439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54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Отчеты о качестве образования формируются не только в форме таблиц, но и в удобном для пользователей текстовом виде (формат WORD).</a:t>
            </a: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807937" y="4721659"/>
            <a:ext cx="24823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Инструкция пользователя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7176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826758" y="2379306"/>
            <a:ext cx="2631233" cy="286232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>
              <a:spcBef>
                <a:spcPct val="0"/>
              </a:spcBef>
              <a:buClr>
                <a:srgbClr val="0070C0"/>
              </a:buClr>
              <a:buSzTx/>
              <a:buNone/>
              <a:defRPr/>
            </a:pPr>
            <a:r>
              <a:rPr lang="ru-RU" altLang="ru-RU" sz="1600" kern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altLang="ru-RU" sz="1800" kern="0" dirty="0" smtClean="0">
                <a:solidFill>
                  <a:srgbClr val="000000"/>
                </a:solidFill>
                <a:latin typeface="+mn-lt"/>
              </a:rPr>
              <a:t>Содержат результаты проверочных работ (с расшифровкой каждого задания в соответствии с кодификатором ФИПИ, </a:t>
            </a:r>
          </a:p>
          <a:p>
            <a:pPr marL="0" indent="0">
              <a:spcBef>
                <a:spcPct val="0"/>
              </a:spcBef>
              <a:buClr>
                <a:srgbClr val="0070C0"/>
              </a:buClr>
              <a:buSzTx/>
              <a:buNone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+mn-lt"/>
              </a:rPr>
              <a:t>а также, с информацией об уровне освоения  </a:t>
            </a:r>
            <a:r>
              <a:rPr lang="ru-RU" altLang="ru-RU" sz="1800" b="1" kern="0" dirty="0" smtClean="0">
                <a:solidFill>
                  <a:srgbClr val="000000"/>
                </a:solidFill>
                <a:latin typeface="+mn-lt"/>
              </a:rPr>
              <a:t>к</a:t>
            </a:r>
            <a:r>
              <a:rPr lang="ru-RU" altLang="ru-RU" sz="1800" kern="0" dirty="0" smtClean="0">
                <a:solidFill>
                  <a:srgbClr val="000000"/>
                </a:solidFill>
                <a:latin typeface="+mn-lt"/>
              </a:rPr>
              <a:t>онтролируемых </a:t>
            </a:r>
            <a:r>
              <a:rPr lang="ru-RU" altLang="ru-RU" sz="1800" b="1" kern="0" dirty="0" smtClean="0">
                <a:solidFill>
                  <a:srgbClr val="000000"/>
                </a:solidFill>
                <a:latin typeface="+mn-lt"/>
              </a:rPr>
              <a:t>э</a:t>
            </a:r>
            <a:r>
              <a:rPr lang="ru-RU" altLang="ru-RU" sz="1800" kern="0" dirty="0" smtClean="0">
                <a:solidFill>
                  <a:srgbClr val="000000"/>
                </a:solidFill>
                <a:latin typeface="+mn-lt"/>
              </a:rPr>
              <a:t>лементов </a:t>
            </a:r>
            <a:r>
              <a:rPr lang="ru-RU" altLang="ru-RU" sz="1800" b="1" kern="0" dirty="0" smtClean="0">
                <a:solidFill>
                  <a:srgbClr val="000000"/>
                </a:solidFill>
                <a:latin typeface="+mn-lt"/>
              </a:rPr>
              <a:t>с</a:t>
            </a:r>
            <a:r>
              <a:rPr lang="ru-RU" altLang="ru-RU" sz="1800" kern="0" dirty="0" smtClean="0">
                <a:solidFill>
                  <a:srgbClr val="000000"/>
                </a:solidFill>
                <a:latin typeface="+mn-lt"/>
              </a:rPr>
              <a:t>одержания (КЭС).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968375" y="0"/>
            <a:ext cx="112236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+mn-lt"/>
                <a:cs typeface="Tahoma" pitchFamily="34" charset="0"/>
              </a:rPr>
              <a:t>1. Оценка индивидуальных достижений учащихся с учетом требований внешней оценки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t="1" b="32441"/>
          <a:stretch/>
        </p:blipFill>
        <p:spPr>
          <a:xfrm>
            <a:off x="273538" y="1716542"/>
            <a:ext cx="6430098" cy="189464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273538" y="1906005"/>
          <a:ext cx="7666896" cy="4303281"/>
        </p:xfrm>
        <a:graphic>
          <a:graphicData uri="http://schemas.openxmlformats.org/drawingml/2006/table">
            <a:tbl>
              <a:tblPr/>
              <a:tblGrid>
                <a:gridCol w="171803">
                  <a:extLst>
                    <a:ext uri="{9D8B030D-6E8A-4147-A177-3AD203B41FA5}">
                      <a16:colId xmlns:a16="http://schemas.microsoft.com/office/drawing/2014/main" xmlns="" val="1017753744"/>
                    </a:ext>
                  </a:extLst>
                </a:gridCol>
                <a:gridCol w="394511">
                  <a:extLst>
                    <a:ext uri="{9D8B030D-6E8A-4147-A177-3AD203B41FA5}">
                      <a16:colId xmlns:a16="http://schemas.microsoft.com/office/drawing/2014/main" xmlns="" val="2122268566"/>
                    </a:ext>
                  </a:extLst>
                </a:gridCol>
                <a:gridCol w="47568">
                  <a:extLst>
                    <a:ext uri="{9D8B030D-6E8A-4147-A177-3AD203B41FA5}">
                      <a16:colId xmlns:a16="http://schemas.microsoft.com/office/drawing/2014/main" xmlns="" val="766831443"/>
                    </a:ext>
                  </a:extLst>
                </a:gridCol>
                <a:gridCol w="133624">
                  <a:extLst>
                    <a:ext uri="{9D8B030D-6E8A-4147-A177-3AD203B41FA5}">
                      <a16:colId xmlns:a16="http://schemas.microsoft.com/office/drawing/2014/main" xmlns="" val="1702111884"/>
                    </a:ext>
                  </a:extLst>
                </a:gridCol>
                <a:gridCol w="655400">
                  <a:extLst>
                    <a:ext uri="{9D8B030D-6E8A-4147-A177-3AD203B41FA5}">
                      <a16:colId xmlns:a16="http://schemas.microsoft.com/office/drawing/2014/main" xmlns="" val="1627921420"/>
                    </a:ext>
                  </a:extLst>
                </a:gridCol>
                <a:gridCol w="235435">
                  <a:extLst>
                    <a:ext uri="{9D8B030D-6E8A-4147-A177-3AD203B41FA5}">
                      <a16:colId xmlns:a16="http://schemas.microsoft.com/office/drawing/2014/main" xmlns="" val="627432320"/>
                    </a:ext>
                  </a:extLst>
                </a:gridCol>
                <a:gridCol w="47568">
                  <a:extLst>
                    <a:ext uri="{9D8B030D-6E8A-4147-A177-3AD203B41FA5}">
                      <a16:colId xmlns:a16="http://schemas.microsoft.com/office/drawing/2014/main" xmlns="" val="60092779"/>
                    </a:ext>
                  </a:extLst>
                </a:gridCol>
                <a:gridCol w="95446">
                  <a:extLst>
                    <a:ext uri="{9D8B030D-6E8A-4147-A177-3AD203B41FA5}">
                      <a16:colId xmlns:a16="http://schemas.microsoft.com/office/drawing/2014/main" xmlns="" val="1931904920"/>
                    </a:ext>
                  </a:extLst>
                </a:gridCol>
                <a:gridCol w="47568">
                  <a:extLst>
                    <a:ext uri="{9D8B030D-6E8A-4147-A177-3AD203B41FA5}">
                      <a16:colId xmlns:a16="http://schemas.microsoft.com/office/drawing/2014/main" xmlns="" val="3271261354"/>
                    </a:ext>
                  </a:extLst>
                </a:gridCol>
                <a:gridCol w="337245">
                  <a:extLst>
                    <a:ext uri="{9D8B030D-6E8A-4147-A177-3AD203B41FA5}">
                      <a16:colId xmlns:a16="http://schemas.microsoft.com/office/drawing/2014/main" xmlns="" val="290862536"/>
                    </a:ext>
                  </a:extLst>
                </a:gridCol>
                <a:gridCol w="47568">
                  <a:extLst>
                    <a:ext uri="{9D8B030D-6E8A-4147-A177-3AD203B41FA5}">
                      <a16:colId xmlns:a16="http://schemas.microsoft.com/office/drawing/2014/main" xmlns="" val="1998584234"/>
                    </a:ext>
                  </a:extLst>
                </a:gridCol>
                <a:gridCol w="47568">
                  <a:extLst>
                    <a:ext uri="{9D8B030D-6E8A-4147-A177-3AD203B41FA5}">
                      <a16:colId xmlns:a16="http://schemas.microsoft.com/office/drawing/2014/main" xmlns="" val="3435644168"/>
                    </a:ext>
                  </a:extLst>
                </a:gridCol>
                <a:gridCol w="47568">
                  <a:extLst>
                    <a:ext uri="{9D8B030D-6E8A-4147-A177-3AD203B41FA5}">
                      <a16:colId xmlns:a16="http://schemas.microsoft.com/office/drawing/2014/main" xmlns="" val="339449348"/>
                    </a:ext>
                  </a:extLst>
                </a:gridCol>
                <a:gridCol w="229072">
                  <a:extLst>
                    <a:ext uri="{9D8B030D-6E8A-4147-A177-3AD203B41FA5}">
                      <a16:colId xmlns:a16="http://schemas.microsoft.com/office/drawing/2014/main" xmlns="" val="3744093504"/>
                    </a:ext>
                  </a:extLst>
                </a:gridCol>
                <a:gridCol w="47568">
                  <a:extLst>
                    <a:ext uri="{9D8B030D-6E8A-4147-A177-3AD203B41FA5}">
                      <a16:colId xmlns:a16="http://schemas.microsoft.com/office/drawing/2014/main" xmlns="" val="2408033284"/>
                    </a:ext>
                  </a:extLst>
                </a:gridCol>
                <a:gridCol w="349970">
                  <a:extLst>
                    <a:ext uri="{9D8B030D-6E8A-4147-A177-3AD203B41FA5}">
                      <a16:colId xmlns:a16="http://schemas.microsoft.com/office/drawing/2014/main" xmlns="" val="667565747"/>
                    </a:ext>
                  </a:extLst>
                </a:gridCol>
                <a:gridCol w="47568">
                  <a:extLst>
                    <a:ext uri="{9D8B030D-6E8A-4147-A177-3AD203B41FA5}">
                      <a16:colId xmlns:a16="http://schemas.microsoft.com/office/drawing/2014/main" xmlns="" val="3136358691"/>
                    </a:ext>
                  </a:extLst>
                </a:gridCol>
                <a:gridCol w="76359">
                  <a:extLst>
                    <a:ext uri="{9D8B030D-6E8A-4147-A177-3AD203B41FA5}">
                      <a16:colId xmlns:a16="http://schemas.microsoft.com/office/drawing/2014/main" xmlns="" val="170732101"/>
                    </a:ext>
                  </a:extLst>
                </a:gridCol>
                <a:gridCol w="209981">
                  <a:extLst>
                    <a:ext uri="{9D8B030D-6E8A-4147-A177-3AD203B41FA5}">
                      <a16:colId xmlns:a16="http://schemas.microsoft.com/office/drawing/2014/main" xmlns="" val="4055311322"/>
                    </a:ext>
                  </a:extLst>
                </a:gridCol>
                <a:gridCol w="76359">
                  <a:extLst>
                    <a:ext uri="{9D8B030D-6E8A-4147-A177-3AD203B41FA5}">
                      <a16:colId xmlns:a16="http://schemas.microsoft.com/office/drawing/2014/main" xmlns="" val="3892174791"/>
                    </a:ext>
                  </a:extLst>
                </a:gridCol>
                <a:gridCol w="292703">
                  <a:extLst>
                    <a:ext uri="{9D8B030D-6E8A-4147-A177-3AD203B41FA5}">
                      <a16:colId xmlns:a16="http://schemas.microsoft.com/office/drawing/2014/main" xmlns="" val="1751282401"/>
                    </a:ext>
                  </a:extLst>
                </a:gridCol>
                <a:gridCol w="76359">
                  <a:extLst>
                    <a:ext uri="{9D8B030D-6E8A-4147-A177-3AD203B41FA5}">
                      <a16:colId xmlns:a16="http://schemas.microsoft.com/office/drawing/2014/main" xmlns="" val="3936010141"/>
                    </a:ext>
                  </a:extLst>
                </a:gridCol>
                <a:gridCol w="120899">
                  <a:extLst>
                    <a:ext uri="{9D8B030D-6E8A-4147-A177-3AD203B41FA5}">
                      <a16:colId xmlns:a16="http://schemas.microsoft.com/office/drawing/2014/main" xmlns="" val="1937998253"/>
                    </a:ext>
                  </a:extLst>
                </a:gridCol>
                <a:gridCol w="248161">
                  <a:extLst>
                    <a:ext uri="{9D8B030D-6E8A-4147-A177-3AD203B41FA5}">
                      <a16:colId xmlns:a16="http://schemas.microsoft.com/office/drawing/2014/main" xmlns="" val="1878218243"/>
                    </a:ext>
                  </a:extLst>
                </a:gridCol>
                <a:gridCol w="375424">
                  <a:extLst>
                    <a:ext uri="{9D8B030D-6E8A-4147-A177-3AD203B41FA5}">
                      <a16:colId xmlns:a16="http://schemas.microsoft.com/office/drawing/2014/main" xmlns="" val="182501959"/>
                    </a:ext>
                  </a:extLst>
                </a:gridCol>
                <a:gridCol w="159078">
                  <a:extLst>
                    <a:ext uri="{9D8B030D-6E8A-4147-A177-3AD203B41FA5}">
                      <a16:colId xmlns:a16="http://schemas.microsoft.com/office/drawing/2014/main" xmlns="" val="1649992101"/>
                    </a:ext>
                  </a:extLst>
                </a:gridCol>
                <a:gridCol w="171803">
                  <a:extLst>
                    <a:ext uri="{9D8B030D-6E8A-4147-A177-3AD203B41FA5}">
                      <a16:colId xmlns:a16="http://schemas.microsoft.com/office/drawing/2014/main" xmlns="" val="2733574005"/>
                    </a:ext>
                  </a:extLst>
                </a:gridCol>
                <a:gridCol w="47568">
                  <a:extLst>
                    <a:ext uri="{9D8B030D-6E8A-4147-A177-3AD203B41FA5}">
                      <a16:colId xmlns:a16="http://schemas.microsoft.com/office/drawing/2014/main" xmlns="" val="226317676"/>
                    </a:ext>
                  </a:extLst>
                </a:gridCol>
                <a:gridCol w="47568">
                  <a:extLst>
                    <a:ext uri="{9D8B030D-6E8A-4147-A177-3AD203B41FA5}">
                      <a16:colId xmlns:a16="http://schemas.microsoft.com/office/drawing/2014/main" xmlns="" val="230357475"/>
                    </a:ext>
                  </a:extLst>
                </a:gridCol>
                <a:gridCol w="398754">
                  <a:extLst>
                    <a:ext uri="{9D8B030D-6E8A-4147-A177-3AD203B41FA5}">
                      <a16:colId xmlns:a16="http://schemas.microsoft.com/office/drawing/2014/main" xmlns="" val="3979351489"/>
                    </a:ext>
                  </a:extLst>
                </a:gridCol>
                <a:gridCol w="161200">
                  <a:extLst>
                    <a:ext uri="{9D8B030D-6E8A-4147-A177-3AD203B41FA5}">
                      <a16:colId xmlns:a16="http://schemas.microsoft.com/office/drawing/2014/main" xmlns="" val="2853385287"/>
                    </a:ext>
                  </a:extLst>
                </a:gridCol>
                <a:gridCol w="229072">
                  <a:extLst>
                    <a:ext uri="{9D8B030D-6E8A-4147-A177-3AD203B41FA5}">
                      <a16:colId xmlns:a16="http://schemas.microsoft.com/office/drawing/2014/main" xmlns="" val="3872860643"/>
                    </a:ext>
                  </a:extLst>
                </a:gridCol>
                <a:gridCol w="398754">
                  <a:extLst>
                    <a:ext uri="{9D8B030D-6E8A-4147-A177-3AD203B41FA5}">
                      <a16:colId xmlns:a16="http://schemas.microsoft.com/office/drawing/2014/main" xmlns="" val="1771883167"/>
                    </a:ext>
                  </a:extLst>
                </a:gridCol>
                <a:gridCol w="161200">
                  <a:extLst>
                    <a:ext uri="{9D8B030D-6E8A-4147-A177-3AD203B41FA5}">
                      <a16:colId xmlns:a16="http://schemas.microsoft.com/office/drawing/2014/main" xmlns="" val="1550859141"/>
                    </a:ext>
                  </a:extLst>
                </a:gridCol>
                <a:gridCol w="229072">
                  <a:extLst>
                    <a:ext uri="{9D8B030D-6E8A-4147-A177-3AD203B41FA5}">
                      <a16:colId xmlns:a16="http://schemas.microsoft.com/office/drawing/2014/main" xmlns="" val="2221201999"/>
                    </a:ext>
                  </a:extLst>
                </a:gridCol>
                <a:gridCol w="398754">
                  <a:extLst>
                    <a:ext uri="{9D8B030D-6E8A-4147-A177-3AD203B41FA5}">
                      <a16:colId xmlns:a16="http://schemas.microsoft.com/office/drawing/2014/main" xmlns="" val="1440122819"/>
                    </a:ext>
                  </a:extLst>
                </a:gridCol>
                <a:gridCol w="161200">
                  <a:extLst>
                    <a:ext uri="{9D8B030D-6E8A-4147-A177-3AD203B41FA5}">
                      <a16:colId xmlns:a16="http://schemas.microsoft.com/office/drawing/2014/main" xmlns="" val="313988029"/>
                    </a:ext>
                  </a:extLst>
                </a:gridCol>
                <a:gridCol w="47568">
                  <a:extLst>
                    <a:ext uri="{9D8B030D-6E8A-4147-A177-3AD203B41FA5}">
                      <a16:colId xmlns:a16="http://schemas.microsoft.com/office/drawing/2014/main" xmlns="" val="3161704985"/>
                    </a:ext>
                  </a:extLst>
                </a:gridCol>
                <a:gridCol w="197257">
                  <a:extLst>
                    <a:ext uri="{9D8B030D-6E8A-4147-A177-3AD203B41FA5}">
                      <a16:colId xmlns:a16="http://schemas.microsoft.com/office/drawing/2014/main" xmlns="" val="2657505788"/>
                    </a:ext>
                  </a:extLst>
                </a:gridCol>
                <a:gridCol w="67872">
                  <a:extLst>
                    <a:ext uri="{9D8B030D-6E8A-4147-A177-3AD203B41FA5}">
                      <a16:colId xmlns:a16="http://schemas.microsoft.com/office/drawing/2014/main" xmlns="" val="2820239523"/>
                    </a:ext>
                  </a:extLst>
                </a:gridCol>
                <a:gridCol w="330881">
                  <a:extLst>
                    <a:ext uri="{9D8B030D-6E8A-4147-A177-3AD203B41FA5}">
                      <a16:colId xmlns:a16="http://schemas.microsoft.com/office/drawing/2014/main" xmlns="" val="3866551554"/>
                    </a:ext>
                  </a:extLst>
                </a:gridCol>
              </a:tblGrid>
              <a:tr h="140676">
                <a:tc gridSpan="28"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Учитель: Иванова М.И.</a:t>
                      </a:r>
                    </a:p>
                  </a:txBody>
                  <a:tcPr marL="6615" marR="6615" marT="661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0810771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3976659"/>
                  </a:ext>
                </a:extLst>
              </a:tr>
              <a:tr h="140676">
                <a:tc gridSpan="28"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Дата: 08 май 2019</a:t>
                      </a:r>
                    </a:p>
                  </a:txBody>
                  <a:tcPr marL="6615" marR="6615" marT="661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8049780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225983"/>
                  </a:ext>
                </a:extLst>
              </a:tr>
              <a:tr h="140676">
                <a:tc gridSpan="3"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Задание</a:t>
                      </a:r>
                    </a:p>
                  </a:txBody>
                  <a:tcPr marL="6615" marR="6615" marT="6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3162357"/>
                  </a:ext>
                </a:extLst>
              </a:tr>
              <a:tr h="140676">
                <a:tc gridSpan="3"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Сложность</a:t>
                      </a:r>
                    </a:p>
                  </a:txBody>
                  <a:tcPr marL="6615" marR="6615" marT="6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9350986"/>
                  </a:ext>
                </a:extLst>
              </a:tr>
              <a:tr h="140676">
                <a:tc gridSpan="3"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Макс. балл</a:t>
                      </a:r>
                    </a:p>
                  </a:txBody>
                  <a:tcPr marL="6615" marR="6615" marT="6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0700564"/>
                  </a:ext>
                </a:extLst>
              </a:tr>
              <a:tr h="140676">
                <a:tc gridSpan="3"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Коды КЭС</a:t>
                      </a:r>
                    </a:p>
                  </a:txBody>
                  <a:tcPr marL="6615" marR="6615" marT="6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6.7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5863508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4091198"/>
                  </a:ext>
                </a:extLst>
              </a:tr>
              <a:tr h="314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№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ФИ ученика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Выполнено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 выполнено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выполнения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Итоговая оценка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Инд. ИРО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Оценка учителя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Реком. оценка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Уровень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4359447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А. Анастасия 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4479601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Б. Владимир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3456766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Б. Денис 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311813"/>
                  </a:ext>
                </a:extLst>
              </a:tr>
              <a:tr h="2051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Г. Антонина 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пониженный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5540156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Г. Ольга 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0790075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З. Анна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3216907"/>
                  </a:ext>
                </a:extLst>
              </a:tr>
              <a:tr h="2051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К. Денис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пониженный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6597109"/>
                  </a:ext>
                </a:extLst>
              </a:tr>
              <a:tr h="2051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К. Евгений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повышенный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831639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Л. Валерий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высокий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7233671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М. Алла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8170924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П. Роман 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3849498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Р. Анна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1918054"/>
                  </a:ext>
                </a:extLst>
              </a:tr>
              <a:tr h="2051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Р. Иван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повышенный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5341783"/>
                  </a:ext>
                </a:extLst>
              </a:tr>
              <a:tr h="2051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С. Михаил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повышенный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5370425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Т. Екатерина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1102379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Ф. Даниил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3197137"/>
                  </a:ext>
                </a:extLst>
              </a:tr>
              <a:tr h="2051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Ф. Мария 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повышенный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6574231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Ц. Яна 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7972257"/>
                  </a:ext>
                </a:extLst>
              </a:tr>
              <a:tr h="1056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Ш. Надежда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базовый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9890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37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508112" y="1741644"/>
          <a:ext cx="3376246" cy="1438275"/>
        </p:xfrm>
        <a:graphic>
          <a:graphicData uri="http://schemas.openxmlformats.org/drawingml/2006/table">
            <a:tbl>
              <a:tblPr/>
              <a:tblGrid>
                <a:gridCol w="1646395">
                  <a:extLst>
                    <a:ext uri="{9D8B030D-6E8A-4147-A177-3AD203B41FA5}">
                      <a16:colId xmlns:a16="http://schemas.microsoft.com/office/drawing/2014/main" xmlns="" val="1700844885"/>
                    </a:ext>
                  </a:extLst>
                </a:gridCol>
                <a:gridCol w="326244">
                  <a:extLst>
                    <a:ext uri="{9D8B030D-6E8A-4147-A177-3AD203B41FA5}">
                      <a16:colId xmlns:a16="http://schemas.microsoft.com/office/drawing/2014/main" xmlns="" val="2961534032"/>
                    </a:ext>
                  </a:extLst>
                </a:gridCol>
                <a:gridCol w="690423">
                  <a:extLst>
                    <a:ext uri="{9D8B030D-6E8A-4147-A177-3AD203B41FA5}">
                      <a16:colId xmlns:a16="http://schemas.microsoft.com/office/drawing/2014/main" xmlns="" val="2332412835"/>
                    </a:ext>
                  </a:extLst>
                </a:gridCol>
                <a:gridCol w="713184">
                  <a:extLst>
                    <a:ext uri="{9D8B030D-6E8A-4147-A177-3AD203B41FA5}">
                      <a16:colId xmlns:a16="http://schemas.microsoft.com/office/drawing/2014/main" xmlns="" val="1890807822"/>
                    </a:ext>
                  </a:extLst>
                </a:gridCol>
              </a:tblGrid>
              <a:tr h="120324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Категория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1694364"/>
                  </a:ext>
                </a:extLst>
              </a:tr>
              <a:tr h="233569">
                <a:tc gridSpan="2"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 учащихся, выполнявших работу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8979192"/>
                  </a:ext>
                </a:extLst>
              </a:tr>
              <a:tr h="233569">
                <a:tc gridSpan="2"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Количество учащихся, получ. "4" и "5"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5257505"/>
                  </a:ext>
                </a:extLst>
              </a:tr>
              <a:tr h="12032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Оценки за работу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"5"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9793602"/>
                  </a:ext>
                </a:extLst>
              </a:tr>
              <a:tr h="12032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"4"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6303903"/>
                  </a:ext>
                </a:extLst>
              </a:tr>
              <a:tr h="12032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"3"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0099478"/>
                  </a:ext>
                </a:extLst>
              </a:tr>
              <a:tr h="12032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"2"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225728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"/>
            <a:ext cx="12193057" cy="1170533"/>
          </a:xfrm>
          <a:prstGeom prst="rect">
            <a:avLst/>
          </a:prstGeom>
        </p:spPr>
      </p:pic>
      <p:pic>
        <p:nvPicPr>
          <p:cNvPr id="8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68375" y="287338"/>
            <a:ext cx="111538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prstClr val="white"/>
                </a:solidFill>
                <a:cs typeface="Tahoma" pitchFamily="34" charset="0"/>
              </a:rPr>
              <a:t>2. Подробные отчеты о результатах проведенной работы (продолжение) 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1638" y="1303982"/>
            <a:ext cx="62246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а) Статистические отчеты</a:t>
            </a:r>
            <a:endParaRPr lang="ru-RU" sz="1400" b="1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947505" y="1699511"/>
          <a:ext cx="5963141" cy="4771628"/>
        </p:xfrm>
        <a:graphic>
          <a:graphicData uri="http://schemas.openxmlformats.org/drawingml/2006/table">
            <a:tbl>
              <a:tblPr/>
              <a:tblGrid>
                <a:gridCol w="288171">
                  <a:extLst>
                    <a:ext uri="{9D8B030D-6E8A-4147-A177-3AD203B41FA5}">
                      <a16:colId xmlns:a16="http://schemas.microsoft.com/office/drawing/2014/main" xmlns="" val="97689005"/>
                    </a:ext>
                  </a:extLst>
                </a:gridCol>
                <a:gridCol w="668845">
                  <a:extLst>
                    <a:ext uri="{9D8B030D-6E8A-4147-A177-3AD203B41FA5}">
                      <a16:colId xmlns:a16="http://schemas.microsoft.com/office/drawing/2014/main" xmlns="" val="323910872"/>
                    </a:ext>
                  </a:extLst>
                </a:gridCol>
                <a:gridCol w="55592">
                  <a:extLst>
                    <a:ext uri="{9D8B030D-6E8A-4147-A177-3AD203B41FA5}">
                      <a16:colId xmlns:a16="http://schemas.microsoft.com/office/drawing/2014/main" xmlns="" val="1526808508"/>
                    </a:ext>
                  </a:extLst>
                </a:gridCol>
                <a:gridCol w="224134">
                  <a:extLst>
                    <a:ext uri="{9D8B030D-6E8A-4147-A177-3AD203B41FA5}">
                      <a16:colId xmlns:a16="http://schemas.microsoft.com/office/drawing/2014/main" xmlns="" val="3295154799"/>
                    </a:ext>
                  </a:extLst>
                </a:gridCol>
                <a:gridCol w="1099324">
                  <a:extLst>
                    <a:ext uri="{9D8B030D-6E8A-4147-A177-3AD203B41FA5}">
                      <a16:colId xmlns:a16="http://schemas.microsoft.com/office/drawing/2014/main" xmlns="" val="2190344219"/>
                    </a:ext>
                  </a:extLst>
                </a:gridCol>
                <a:gridCol w="394904">
                  <a:extLst>
                    <a:ext uri="{9D8B030D-6E8A-4147-A177-3AD203B41FA5}">
                      <a16:colId xmlns:a16="http://schemas.microsoft.com/office/drawing/2014/main" xmlns="" val="2447288385"/>
                    </a:ext>
                  </a:extLst>
                </a:gridCol>
                <a:gridCol w="64038">
                  <a:extLst>
                    <a:ext uri="{9D8B030D-6E8A-4147-A177-3AD203B41FA5}">
                      <a16:colId xmlns:a16="http://schemas.microsoft.com/office/drawing/2014/main" xmlns="" val="2343763525"/>
                    </a:ext>
                  </a:extLst>
                </a:gridCol>
                <a:gridCol w="160095">
                  <a:extLst>
                    <a:ext uri="{9D8B030D-6E8A-4147-A177-3AD203B41FA5}">
                      <a16:colId xmlns:a16="http://schemas.microsoft.com/office/drawing/2014/main" xmlns="" val="1000753234"/>
                    </a:ext>
                  </a:extLst>
                </a:gridCol>
                <a:gridCol w="55592">
                  <a:extLst>
                    <a:ext uri="{9D8B030D-6E8A-4147-A177-3AD203B41FA5}">
                      <a16:colId xmlns:a16="http://schemas.microsoft.com/office/drawing/2014/main" xmlns="" val="2380304812"/>
                    </a:ext>
                  </a:extLst>
                </a:gridCol>
                <a:gridCol w="565671">
                  <a:extLst>
                    <a:ext uri="{9D8B030D-6E8A-4147-A177-3AD203B41FA5}">
                      <a16:colId xmlns:a16="http://schemas.microsoft.com/office/drawing/2014/main" xmlns="" val="246084915"/>
                    </a:ext>
                  </a:extLst>
                </a:gridCol>
                <a:gridCol w="64038">
                  <a:extLst>
                    <a:ext uri="{9D8B030D-6E8A-4147-A177-3AD203B41FA5}">
                      <a16:colId xmlns:a16="http://schemas.microsoft.com/office/drawing/2014/main" xmlns="" val="1103186939"/>
                    </a:ext>
                  </a:extLst>
                </a:gridCol>
                <a:gridCol w="74712">
                  <a:extLst>
                    <a:ext uri="{9D8B030D-6E8A-4147-A177-3AD203B41FA5}">
                      <a16:colId xmlns:a16="http://schemas.microsoft.com/office/drawing/2014/main" xmlns="" val="429200419"/>
                    </a:ext>
                  </a:extLst>
                </a:gridCol>
                <a:gridCol w="55592">
                  <a:extLst>
                    <a:ext uri="{9D8B030D-6E8A-4147-A177-3AD203B41FA5}">
                      <a16:colId xmlns:a16="http://schemas.microsoft.com/office/drawing/2014/main" xmlns="" val="2381534673"/>
                    </a:ext>
                  </a:extLst>
                </a:gridCol>
                <a:gridCol w="384231">
                  <a:extLst>
                    <a:ext uri="{9D8B030D-6E8A-4147-A177-3AD203B41FA5}">
                      <a16:colId xmlns:a16="http://schemas.microsoft.com/office/drawing/2014/main" xmlns="" val="978080719"/>
                    </a:ext>
                  </a:extLst>
                </a:gridCol>
                <a:gridCol w="55592">
                  <a:extLst>
                    <a:ext uri="{9D8B030D-6E8A-4147-A177-3AD203B41FA5}">
                      <a16:colId xmlns:a16="http://schemas.microsoft.com/office/drawing/2014/main" xmlns="" val="3657620085"/>
                    </a:ext>
                  </a:extLst>
                </a:gridCol>
                <a:gridCol w="587019">
                  <a:extLst>
                    <a:ext uri="{9D8B030D-6E8A-4147-A177-3AD203B41FA5}">
                      <a16:colId xmlns:a16="http://schemas.microsoft.com/office/drawing/2014/main" xmlns="" val="1394566495"/>
                    </a:ext>
                  </a:extLst>
                </a:gridCol>
                <a:gridCol w="55592">
                  <a:extLst>
                    <a:ext uri="{9D8B030D-6E8A-4147-A177-3AD203B41FA5}">
                      <a16:colId xmlns:a16="http://schemas.microsoft.com/office/drawing/2014/main" xmlns="" val="3368907678"/>
                    </a:ext>
                  </a:extLst>
                </a:gridCol>
                <a:gridCol w="128078">
                  <a:extLst>
                    <a:ext uri="{9D8B030D-6E8A-4147-A177-3AD203B41FA5}">
                      <a16:colId xmlns:a16="http://schemas.microsoft.com/office/drawing/2014/main" xmlns="" val="2409309924"/>
                    </a:ext>
                  </a:extLst>
                </a:gridCol>
                <a:gridCol w="355769">
                  <a:extLst>
                    <a:ext uri="{9D8B030D-6E8A-4147-A177-3AD203B41FA5}">
                      <a16:colId xmlns:a16="http://schemas.microsoft.com/office/drawing/2014/main" xmlns="" val="1151820939"/>
                    </a:ext>
                  </a:extLst>
                </a:gridCol>
                <a:gridCol w="128078">
                  <a:extLst>
                    <a:ext uri="{9D8B030D-6E8A-4147-A177-3AD203B41FA5}">
                      <a16:colId xmlns:a16="http://schemas.microsoft.com/office/drawing/2014/main" xmlns="" val="956336616"/>
                    </a:ext>
                  </a:extLst>
                </a:gridCol>
                <a:gridCol w="498074">
                  <a:extLst>
                    <a:ext uri="{9D8B030D-6E8A-4147-A177-3AD203B41FA5}">
                      <a16:colId xmlns:a16="http://schemas.microsoft.com/office/drawing/2014/main" xmlns="" val="1276002388"/>
                    </a:ext>
                  </a:extLst>
                </a:gridCol>
              </a:tblGrid>
              <a:tr h="199865">
                <a:tc gridSpan="16">
                  <a:txBody>
                    <a:bodyPr/>
                    <a:lstStyle/>
                    <a:p>
                      <a:pPr algn="l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Анализ контрольной работы</a:t>
                      </a:r>
                    </a:p>
                  </a:txBody>
                  <a:tcPr marL="7994" marR="7994" marT="7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3139783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533848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№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Код КЭС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7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Проверяемые элементы содержания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6781323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7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Самостоятельные части речи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76,47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7296211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7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Морфологический анализ слова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76,47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6223238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7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Употребление Ь и Ъ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76,47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9399400"/>
                  </a:ext>
                </a:extLst>
              </a:tr>
              <a:tr h="2892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6.7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7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Правописание суффиксов различных частей речи (кроме -Н-/-НН-)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41,18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856749"/>
                  </a:ext>
                </a:extLst>
              </a:tr>
              <a:tr h="2892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6.10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7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Правописание личных окончаний глаголов и суффиксов причастий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3499027"/>
                  </a:ext>
                </a:extLst>
              </a:tr>
              <a:tr h="2892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7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Отбор языковых средств в тексте в зависимости от темы, цели, адресата и ситуации общения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76,47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45554"/>
                  </a:ext>
                </a:extLst>
              </a:tr>
              <a:tr h="2892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7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Создание текстов различных стилей и функционально-смысловых типов речи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58,82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6177445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7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Грамматические нормы (морфологические нормы)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35,29</a:t>
                      </a:r>
                    </a:p>
                  </a:txBody>
                  <a:tcPr marL="7994" marR="7994" marT="7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6385055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1210145"/>
                  </a:ext>
                </a:extLst>
              </a:tr>
              <a:tr h="199865">
                <a:tc gridSpan="3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Итоги:</a:t>
                      </a:r>
                    </a:p>
                  </a:txBody>
                  <a:tcPr marL="7994" marR="7994" marT="79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7818496"/>
                  </a:ext>
                </a:extLst>
              </a:tr>
              <a:tr h="149022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1109998"/>
                  </a:ext>
                </a:extLst>
              </a:tr>
              <a:tr h="149022">
                <a:tc gridSpan="9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Успеваемость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94%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5120627"/>
                  </a:ext>
                </a:extLst>
              </a:tr>
              <a:tr h="149022">
                <a:tc gridSpan="9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Результативность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достаточная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919399"/>
                  </a:ext>
                </a:extLst>
              </a:tr>
              <a:tr h="149022">
                <a:tc gridSpan="9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Оценки выставлены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необъективно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81295326"/>
                  </a:ext>
                </a:extLst>
              </a:tr>
              <a:tr h="149022">
                <a:tc gridSpan="9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Показатель качества обученности (КО)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8861928"/>
                  </a:ext>
                </a:extLst>
              </a:tr>
              <a:tr h="199865">
                <a:tc gridSpan="9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Показатель неуспешности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634541"/>
                  </a:ext>
                </a:extLst>
              </a:tr>
              <a:tr h="197528">
                <a:tc gridSpan="9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Задания базового уровня выполнены на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64%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8490999"/>
                  </a:ext>
                </a:extLst>
              </a:tr>
              <a:tr h="429534">
                <a:tc gridSpan="9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Задания повышенного уровня выполнены на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7721359"/>
                  </a:ext>
                </a:extLst>
              </a:tr>
              <a:tr h="199865">
                <a:tc gridSpan="9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 освоили стандарт образования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уч-ся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3323094"/>
                  </a:ext>
                </a:extLst>
              </a:tr>
              <a:tr h="199865">
                <a:tc gridSpan="9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Ожидаемые результаты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 реализованы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10825714"/>
                  </a:ext>
                </a:extLst>
              </a:tr>
              <a:tr h="199865">
                <a:tc gridSpan="9"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Оценки за период не подтверждены у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уч-ся</a:t>
                      </a:r>
                    </a:p>
                  </a:txBody>
                  <a:tcPr marL="7994" marR="7994" marT="79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4" marR="7994" marT="7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36075385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947505" y="1281084"/>
            <a:ext cx="5478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б) Анализ контрольной работы 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38" y="4220308"/>
            <a:ext cx="5256700" cy="225083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44769" y="3546225"/>
            <a:ext cx="51894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в) Рекомендации по повышению качества образования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5427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7417838" y="2472612"/>
            <a:ext cx="3890972" cy="35394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Clr>
                <a:srgbClr val="0070C0"/>
              </a:buClr>
              <a:buSzTx/>
              <a:buNone/>
              <a:defRPr/>
            </a:pPr>
            <a:r>
              <a:rPr lang="ru-RU" altLang="ru-RU" sz="1600" kern="0" dirty="0" smtClean="0">
                <a:solidFill>
                  <a:srgbClr val="000000"/>
                </a:solidFill>
                <a:latin typeface="+mn-lt"/>
              </a:rPr>
              <a:t>Кодификаторы содержат перечень контролируемых элементов содержания (КЭС) по всем предметам, по которым проводится государственная аттестация. Находятся на сайтах ФИПИ, ФИОКО, МЦКО, ВПР и др.</a:t>
            </a:r>
          </a:p>
          <a:p>
            <a:pPr marL="0" indent="0" algn="just">
              <a:spcBef>
                <a:spcPct val="0"/>
              </a:spcBef>
              <a:buClr>
                <a:srgbClr val="0070C0"/>
              </a:buClr>
              <a:buSzTx/>
              <a:buNone/>
              <a:defRPr/>
            </a:pPr>
            <a:r>
              <a:rPr lang="ru-RU" altLang="ru-RU" sz="1600" kern="0" dirty="0" smtClean="0">
                <a:solidFill>
                  <a:srgbClr val="000000"/>
                </a:solidFill>
                <a:latin typeface="+mn-lt"/>
              </a:rPr>
              <a:t>В МСОКО - используется для составления планов контрольных работ, анализа проведенных работ, анализа неосвоенных элементов содержания  как по классу в целом (для организации фронтальной работы), так и по отдельным ученикам (для организации индивидуальной работы).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2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68375" y="0"/>
            <a:ext cx="112236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+mn-lt"/>
                <a:cs typeface="Tahoma" pitchFamily="34" charset="0"/>
              </a:rPr>
              <a:t>Протокол формируется на основе контролируемых элементов содержания (КЭС)</a:t>
            </a:r>
          </a:p>
        </p:txBody>
      </p:sp>
      <p:pic>
        <p:nvPicPr>
          <p:cNvPr id="1229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668" y="1649764"/>
            <a:ext cx="524167" cy="67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08" y="1510093"/>
            <a:ext cx="3408446" cy="4670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6255"/>
          <a:stretch/>
        </p:blipFill>
        <p:spPr>
          <a:xfrm>
            <a:off x="3599155" y="1450981"/>
            <a:ext cx="3271546" cy="48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4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2155"/>
          </a:xfrm>
          <a:prstGeom prst="flowChartProcess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2. Отчеты уровня класса (внутриклассное оценивание</a:t>
            </a:r>
            <a:r>
              <a:rPr lang="ru-RU" sz="2000" b="1" dirty="0" smtClean="0">
                <a:solidFill>
                  <a:schemeClr val="bg1"/>
                </a:solidFill>
              </a:rPr>
              <a:t>)</a:t>
            </a:r>
            <a:endParaRPr lang="ru-RU" sz="2000" b="1" dirty="0"/>
          </a:p>
        </p:txBody>
      </p:sp>
      <p:pic>
        <p:nvPicPr>
          <p:cNvPr id="819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5" y="140216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81849" y="1615459"/>
            <a:ext cx="4913813" cy="4247317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defRPr/>
            </a:pPr>
            <a:r>
              <a:rPr lang="ru-RU" altLang="ru-RU" b="1" i="1" kern="0" dirty="0" smtClean="0">
                <a:solidFill>
                  <a:srgbClr val="000000"/>
                </a:solidFill>
              </a:rPr>
              <a:t>Отчеты  по классам</a:t>
            </a:r>
          </a:p>
          <a:p>
            <a:pPr>
              <a:buClr>
                <a:srgbClr val="0070C0"/>
              </a:buClr>
              <a:defRPr/>
            </a:pPr>
            <a:endParaRPr lang="ru-RU" altLang="ru-RU" b="1" i="1" kern="0" dirty="0">
              <a:solidFill>
                <a:srgbClr val="000000"/>
              </a:solidFill>
            </a:endParaRPr>
          </a:p>
          <a:p>
            <a:pPr lvl="1">
              <a:buClr>
                <a:srgbClr val="0070C0"/>
              </a:buClr>
              <a:defRPr/>
            </a:pPr>
            <a:r>
              <a:rPr lang="ru-RU" altLang="ru-RU" kern="0" dirty="0"/>
              <a:t>1</a:t>
            </a:r>
            <a:r>
              <a:rPr lang="ru-RU" altLang="ru-RU" kern="0" dirty="0" smtClean="0"/>
              <a:t>. Результаты </a:t>
            </a:r>
            <a:r>
              <a:rPr lang="ru-RU" altLang="ru-RU" kern="0" dirty="0"/>
              <a:t>контрольных работ</a:t>
            </a:r>
          </a:p>
          <a:p>
            <a:pPr lvl="1">
              <a:buClr>
                <a:srgbClr val="0070C0"/>
              </a:buClr>
              <a:defRPr/>
            </a:pPr>
            <a:r>
              <a:rPr lang="ru-RU" altLang="ru-RU" kern="0" dirty="0"/>
              <a:t>2</a:t>
            </a:r>
            <a:r>
              <a:rPr lang="ru-RU" altLang="ru-RU" kern="0" dirty="0" smtClean="0"/>
              <a:t>. Диагностическая </a:t>
            </a:r>
            <a:r>
              <a:rPr lang="ru-RU" altLang="ru-RU" kern="0" dirty="0"/>
              <a:t>карта</a:t>
            </a:r>
          </a:p>
          <a:p>
            <a:pPr lvl="1">
              <a:buClr>
                <a:srgbClr val="0070C0"/>
              </a:buClr>
              <a:defRPr/>
            </a:pPr>
            <a:r>
              <a:rPr lang="ru-RU" altLang="ru-RU" kern="0" dirty="0">
                <a:solidFill>
                  <a:srgbClr val="000000"/>
                </a:solidFill>
              </a:rPr>
              <a:t>3</a:t>
            </a:r>
            <a:r>
              <a:rPr lang="ru-RU" altLang="ru-RU" kern="0" dirty="0" smtClean="0">
                <a:solidFill>
                  <a:srgbClr val="000000"/>
                </a:solidFill>
              </a:rPr>
              <a:t>. Оценочные </a:t>
            </a:r>
            <a:r>
              <a:rPr lang="ru-RU" altLang="ru-RU" kern="0" dirty="0">
                <a:solidFill>
                  <a:srgbClr val="000000"/>
                </a:solidFill>
              </a:rPr>
              <a:t>показатели</a:t>
            </a:r>
          </a:p>
          <a:p>
            <a:pPr lvl="1">
              <a:buClr>
                <a:srgbClr val="0070C0"/>
              </a:buClr>
              <a:defRPr/>
            </a:pPr>
            <a:r>
              <a:rPr lang="ru-RU" altLang="ru-RU" kern="0" dirty="0">
                <a:solidFill>
                  <a:srgbClr val="000000"/>
                </a:solidFill>
              </a:rPr>
              <a:t>4</a:t>
            </a:r>
            <a:r>
              <a:rPr lang="ru-RU" altLang="ru-RU" kern="0" dirty="0" smtClean="0">
                <a:solidFill>
                  <a:srgbClr val="000000"/>
                </a:solidFill>
              </a:rPr>
              <a:t>. Разрыв </a:t>
            </a:r>
            <a:r>
              <a:rPr lang="ru-RU" altLang="ru-RU" kern="0" dirty="0">
                <a:solidFill>
                  <a:srgbClr val="000000"/>
                </a:solidFill>
              </a:rPr>
              <a:t>между результатами контрольных  работ и оценочными показателями</a:t>
            </a:r>
          </a:p>
          <a:p>
            <a:pPr lvl="1">
              <a:buClr>
                <a:srgbClr val="0070C0"/>
              </a:buClr>
              <a:defRPr/>
            </a:pPr>
            <a:r>
              <a:rPr lang="ru-RU" altLang="ru-RU" kern="0" dirty="0">
                <a:solidFill>
                  <a:srgbClr val="000000"/>
                </a:solidFill>
              </a:rPr>
              <a:t>5</a:t>
            </a:r>
            <a:r>
              <a:rPr lang="ru-RU" altLang="ru-RU" kern="0" dirty="0" smtClean="0">
                <a:solidFill>
                  <a:srgbClr val="000000"/>
                </a:solidFill>
              </a:rPr>
              <a:t>. Анализ </a:t>
            </a:r>
            <a:r>
              <a:rPr lang="ru-RU" altLang="ru-RU" kern="0" dirty="0">
                <a:solidFill>
                  <a:srgbClr val="000000"/>
                </a:solidFill>
              </a:rPr>
              <a:t>периода</a:t>
            </a:r>
          </a:p>
          <a:p>
            <a:pPr lvl="1">
              <a:buClr>
                <a:srgbClr val="0070C0"/>
              </a:buClr>
              <a:defRPr/>
            </a:pPr>
            <a:r>
              <a:rPr lang="ru-RU" altLang="ru-RU" kern="0" dirty="0">
                <a:solidFill>
                  <a:srgbClr val="000000"/>
                </a:solidFill>
              </a:rPr>
              <a:t>6</a:t>
            </a:r>
            <a:r>
              <a:rPr lang="ru-RU" altLang="ru-RU" kern="0" dirty="0" smtClean="0">
                <a:solidFill>
                  <a:srgbClr val="000000"/>
                </a:solidFill>
              </a:rPr>
              <a:t>. Отчет </a:t>
            </a:r>
            <a:r>
              <a:rPr lang="ru-RU" altLang="ru-RU" kern="0" dirty="0">
                <a:solidFill>
                  <a:srgbClr val="000000"/>
                </a:solidFill>
              </a:rPr>
              <a:t>классного руководителя</a:t>
            </a:r>
          </a:p>
          <a:p>
            <a:pPr lvl="1">
              <a:buClr>
                <a:srgbClr val="0070C0"/>
              </a:buClr>
              <a:defRPr/>
            </a:pPr>
            <a:r>
              <a:rPr lang="ru-RU" altLang="ru-RU" kern="0" dirty="0">
                <a:solidFill>
                  <a:srgbClr val="000000"/>
                </a:solidFill>
              </a:rPr>
              <a:t>7</a:t>
            </a:r>
            <a:r>
              <a:rPr lang="ru-RU" altLang="ru-RU" kern="0" dirty="0" smtClean="0">
                <a:solidFill>
                  <a:srgbClr val="000000"/>
                </a:solidFill>
              </a:rPr>
              <a:t>. Анализ </a:t>
            </a:r>
            <a:r>
              <a:rPr lang="ru-RU" altLang="ru-RU" kern="0" dirty="0">
                <a:solidFill>
                  <a:srgbClr val="000000"/>
                </a:solidFill>
              </a:rPr>
              <a:t>результатов контрольных работ  по уровню усвоения ОП</a:t>
            </a:r>
          </a:p>
          <a:p>
            <a:pPr lvl="1">
              <a:buClr>
                <a:srgbClr val="0070C0"/>
              </a:buClr>
              <a:defRPr/>
            </a:pPr>
            <a:r>
              <a:rPr lang="ru-RU" altLang="ru-RU" kern="0" dirty="0">
                <a:solidFill>
                  <a:srgbClr val="000000"/>
                </a:solidFill>
              </a:rPr>
              <a:t>8</a:t>
            </a:r>
            <a:r>
              <a:rPr lang="ru-RU" altLang="ru-RU" kern="0" dirty="0" smtClean="0">
                <a:solidFill>
                  <a:srgbClr val="000000"/>
                </a:solidFill>
              </a:rPr>
              <a:t>. Анализ </a:t>
            </a:r>
            <a:r>
              <a:rPr lang="ru-RU" altLang="ru-RU" kern="0" dirty="0">
                <a:solidFill>
                  <a:srgbClr val="000000"/>
                </a:solidFill>
              </a:rPr>
              <a:t>результатов контрольных </a:t>
            </a:r>
          </a:p>
          <a:p>
            <a:pPr lvl="1">
              <a:buClr>
                <a:srgbClr val="0070C0"/>
              </a:buClr>
              <a:defRPr/>
            </a:pPr>
            <a:r>
              <a:rPr lang="ru-RU" altLang="ru-RU" kern="0" dirty="0">
                <a:solidFill>
                  <a:srgbClr val="000000"/>
                </a:solidFill>
              </a:rPr>
              <a:t>работ и ИРО</a:t>
            </a:r>
          </a:p>
          <a:p>
            <a:pPr lvl="1">
              <a:buClr>
                <a:srgbClr val="0070C0"/>
              </a:buClr>
              <a:defRPr/>
            </a:pPr>
            <a:r>
              <a:rPr lang="ru-RU" altLang="ru-RU" kern="0" dirty="0">
                <a:solidFill>
                  <a:srgbClr val="000000"/>
                </a:solidFill>
              </a:rPr>
              <a:t>9</a:t>
            </a:r>
            <a:r>
              <a:rPr lang="ru-RU" altLang="ru-RU" kern="0" dirty="0" smtClean="0">
                <a:solidFill>
                  <a:srgbClr val="000000"/>
                </a:solidFill>
              </a:rPr>
              <a:t>. Персональный </a:t>
            </a:r>
            <a:r>
              <a:rPr lang="ru-RU" altLang="ru-RU" kern="0" dirty="0">
                <a:solidFill>
                  <a:srgbClr val="000000"/>
                </a:solidFill>
              </a:rPr>
              <a:t>контроль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898" r="-1" b="64944"/>
          <a:stretch/>
        </p:blipFill>
        <p:spPr>
          <a:xfrm>
            <a:off x="6334574" y="1233262"/>
            <a:ext cx="4200525" cy="432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1501"/>
          <a:stretch/>
        </p:blipFill>
        <p:spPr>
          <a:xfrm>
            <a:off x="6334574" y="1835593"/>
            <a:ext cx="4137483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968375" y="1130300"/>
            <a:ext cx="10264775" cy="5078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None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Отчет содержит результаты всех контрольных работ с обобщенными результатами 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-1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44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107757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+mn-lt"/>
                <a:cs typeface="Tahoma" pitchFamily="34" charset="0"/>
              </a:rPr>
              <a:t>Примеры отчетов : Отчет «Результаты контрольных работ»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967413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70C0"/>
              </a:buClr>
              <a:defRPr/>
            </a:pPr>
            <a:r>
              <a:rPr lang="ru-RU" altLang="ru-RU" sz="1600" kern="0" dirty="0">
                <a:solidFill>
                  <a:srgbClr val="000000"/>
                </a:solidFill>
              </a:rPr>
              <a:t>При нажатии на кнопку «КР</a:t>
            </a:r>
            <a:r>
              <a:rPr lang="ru-RU" altLang="ru-RU" sz="1600" kern="0" dirty="0" smtClean="0">
                <a:solidFill>
                  <a:srgbClr val="000000"/>
                </a:solidFill>
              </a:rPr>
              <a:t>», </a:t>
            </a:r>
            <a:r>
              <a:rPr lang="ru-RU" altLang="ru-RU" sz="1600" kern="0" dirty="0">
                <a:solidFill>
                  <a:srgbClr val="000000"/>
                </a:solidFill>
              </a:rPr>
              <a:t>выделенную </a:t>
            </a:r>
            <a:r>
              <a:rPr lang="ru-RU" altLang="ru-RU" sz="1600" kern="0" dirty="0" smtClean="0">
                <a:solidFill>
                  <a:srgbClr val="000000"/>
                </a:solidFill>
              </a:rPr>
              <a:t>цветом</a:t>
            </a:r>
            <a:r>
              <a:rPr lang="ru-RU" altLang="ru-RU" sz="1600" kern="0" dirty="0">
                <a:solidFill>
                  <a:srgbClr val="000000"/>
                </a:solidFill>
              </a:rPr>
              <a:t>, </a:t>
            </a:r>
            <a:r>
              <a:rPr lang="ru-RU" altLang="ru-RU" sz="1600" kern="0" dirty="0" smtClean="0">
                <a:solidFill>
                  <a:srgbClr val="000000"/>
                </a:solidFill>
              </a:rPr>
              <a:t>раскрывается </a:t>
            </a:r>
            <a:r>
              <a:rPr lang="ru-RU" altLang="ru-RU" sz="1600" kern="0" dirty="0">
                <a:solidFill>
                  <a:srgbClr val="000000"/>
                </a:solidFill>
              </a:rPr>
              <a:t>детальный анализ </a:t>
            </a:r>
            <a:endParaRPr lang="ru-RU" altLang="ru-RU" sz="1600" kern="0" dirty="0" smtClean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  <a:buClr>
                <a:srgbClr val="0070C0"/>
              </a:buClr>
              <a:defRPr/>
            </a:pPr>
            <a:r>
              <a:rPr lang="ru-RU" altLang="ru-RU" sz="1600" kern="0" dirty="0" smtClean="0">
                <a:solidFill>
                  <a:srgbClr val="000000"/>
                </a:solidFill>
              </a:rPr>
              <a:t>индивидуальных </a:t>
            </a:r>
            <a:r>
              <a:rPr lang="ru-RU" altLang="ru-RU" sz="1600" kern="0" dirty="0">
                <a:solidFill>
                  <a:srgbClr val="000000"/>
                </a:solidFill>
              </a:rPr>
              <a:t>результатов обучения </a:t>
            </a:r>
            <a:r>
              <a:rPr lang="ru-RU" altLang="ru-RU" sz="1600" kern="0" dirty="0" smtClean="0">
                <a:solidFill>
                  <a:srgbClr val="000000"/>
                </a:solidFill>
              </a:rPr>
              <a:t>каждого </a:t>
            </a:r>
            <a:r>
              <a:rPr lang="ru-RU" altLang="ru-RU" sz="1600" kern="0" dirty="0">
                <a:solidFill>
                  <a:srgbClr val="000000"/>
                </a:solidFill>
              </a:rPr>
              <a:t>обучающегося и класса в </a:t>
            </a:r>
            <a:r>
              <a:rPr lang="ru-RU" altLang="ru-RU" sz="1600" kern="0" dirty="0" smtClean="0">
                <a:solidFill>
                  <a:srgbClr val="000000"/>
                </a:solidFill>
              </a:rPr>
              <a:t>целом</a:t>
            </a:r>
            <a:endParaRPr lang="ru-RU" altLang="ru-RU" sz="1600" kern="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28" r="553"/>
          <a:stretch/>
        </p:blipFill>
        <p:spPr>
          <a:xfrm>
            <a:off x="1003662" y="1661102"/>
            <a:ext cx="10184675" cy="428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7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84" t="8935" r="79515" b="73345"/>
          <a:stretch/>
        </p:blipFill>
        <p:spPr>
          <a:xfrm>
            <a:off x="119333" y="94669"/>
            <a:ext cx="867122" cy="7080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94669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</a:rPr>
              <a:t>Для педагогов сформированы готовые образцы, примеры, описание, </a:t>
            </a:r>
          </a:p>
          <a:p>
            <a:pPr algn="ctr"/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</a:rPr>
              <a:t>кодификатор – все находится на сайте ФИОКО в начале учебного года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9185"/>
          <a:stretch/>
        </p:blipFill>
        <p:spPr>
          <a:xfrm>
            <a:off x="4799470" y="1356649"/>
            <a:ext cx="3419174" cy="2336181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812" y="1357647"/>
            <a:ext cx="2912156" cy="233518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b="19907"/>
          <a:stretch/>
        </p:blipFill>
        <p:spPr>
          <a:xfrm>
            <a:off x="345135" y="1782468"/>
            <a:ext cx="3871528" cy="46289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5135" y="1064262"/>
            <a:ext cx="5028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660A5"/>
                </a:solidFill>
              </a:rPr>
              <a:t>Образцы и описания проверочных работ для проведения ВПР в 2021 году</a:t>
            </a:r>
            <a:endParaRPr lang="ru-RU" sz="1600" b="1" i="0" dirty="0">
              <a:solidFill>
                <a:srgbClr val="3660A5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b="17854"/>
          <a:stretch/>
        </p:blipFill>
        <p:spPr>
          <a:xfrm>
            <a:off x="4799470" y="3814492"/>
            <a:ext cx="3419174" cy="279966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b="24485"/>
          <a:stretch/>
        </p:blipFill>
        <p:spPr>
          <a:xfrm>
            <a:off x="8486812" y="3814492"/>
            <a:ext cx="2912156" cy="279966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06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 rot="10800000" flipV="1">
            <a:off x="0" y="5643219"/>
            <a:ext cx="12192000" cy="79278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None/>
              <a:defRPr/>
            </a:pPr>
            <a:r>
              <a:rPr lang="ru-RU" altLang="ru-RU" sz="1600" kern="0" dirty="0" smtClean="0">
                <a:solidFill>
                  <a:srgbClr val="000000"/>
                </a:solidFill>
                <a:latin typeface="+mn-lt"/>
              </a:rPr>
              <a:t>Рассчитывается по результатам всех контрольных работ, проведенных в этом классе, на основе оценок, выставленных за контрольные работы  (тематическая проверочная работа, тест, диктант и др.)</a:t>
            </a:r>
            <a:endParaRPr lang="ru-RU" altLang="ru-RU" sz="1800" kern="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6628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14425" y="0"/>
            <a:ext cx="1107757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+mn-lt"/>
                <a:cs typeface="Tahoma" pitchFamily="34" charset="0"/>
              </a:rPr>
              <a:t>2. Диагностическая карта: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232" y="1460501"/>
            <a:ext cx="9113100" cy="3880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30390" b="58375"/>
          <a:stretch/>
        </p:blipFill>
        <p:spPr>
          <a:xfrm>
            <a:off x="169367" y="1584022"/>
            <a:ext cx="2681171" cy="16521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369" y="3331412"/>
            <a:ext cx="268117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defRPr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</a:rPr>
              <a:t>Диагностическая карта.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defRPr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</a:rPr>
              <a:t>Диагностика ожидаемых результатов по ВПР, ОГЭ, ЕГЭ</a:t>
            </a:r>
            <a:r>
              <a:rPr lang="ru-RU" altLang="ru-RU" kern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538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1170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44" y="336467"/>
            <a:ext cx="566977" cy="6035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31235" y="3244334"/>
            <a:ext cx="2729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Диагностическая карта: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06856" y="3198168"/>
            <a:ext cx="3578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altLang="ru-RU" sz="2400" dirty="0">
                <a:solidFill>
                  <a:prstClr val="white"/>
                </a:solidFill>
                <a:latin typeface="AGLettericaCompressed"/>
                <a:cs typeface="Tahoma" pitchFamily="34" charset="0"/>
              </a:rPr>
              <a:t>Диагностическая карта: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462" y="3108932"/>
            <a:ext cx="3731075" cy="64013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03721" y="336468"/>
            <a:ext cx="11288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2000" b="1" dirty="0" smtClean="0">
                <a:solidFill>
                  <a:prstClr val="white"/>
                </a:solidFill>
                <a:cs typeface="Tahoma" pitchFamily="34" charset="0"/>
              </a:rPr>
              <a:t>3. Оценочные показатели.</a:t>
            </a:r>
            <a:endParaRPr lang="ru-RU" altLang="ru-RU" sz="2000" b="1" dirty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057" y="1145810"/>
            <a:ext cx="12193057" cy="421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defRPr/>
            </a:pPr>
            <a:r>
              <a:rPr lang="ru-RU" altLang="ru-RU" sz="16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Аналитические отчеты на основании оценок, выставленных в классный журнал.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915" y="1707297"/>
            <a:ext cx="7582102" cy="45966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929" y="4637842"/>
            <a:ext cx="2593088" cy="15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1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08" y="490347"/>
            <a:ext cx="566977" cy="603556"/>
          </a:xfrm>
          <a:prstGeom prst="rect">
            <a:avLst/>
          </a:prstGeom>
        </p:spPr>
      </p:pic>
      <p:sp>
        <p:nvSpPr>
          <p:cNvPr id="6" name="Блок-схема: процесс 5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000" b="1" dirty="0" smtClean="0">
                <a:solidFill>
                  <a:prstClr val="white"/>
                </a:solidFill>
                <a:cs typeface="Tahoma" pitchFamily="34" charset="0"/>
              </a:rPr>
              <a:t>4 . Разрыв между результатами контрольных работ и оценочными показателями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07" y="228199"/>
            <a:ext cx="566977" cy="6035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3233" y="1331514"/>
            <a:ext cx="6096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Фрагмент предыдущего отчета.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07" y="1863015"/>
            <a:ext cx="9700393" cy="8503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346" t="1480"/>
          <a:stretch/>
        </p:blipFill>
        <p:spPr>
          <a:xfrm>
            <a:off x="293233" y="3316285"/>
            <a:ext cx="5598116" cy="21984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70470" y="2987685"/>
            <a:ext cx="5049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buClr>
                <a:srgbClr val="0070C0"/>
              </a:buClr>
              <a:defRPr/>
            </a:pPr>
            <a:r>
              <a:rPr lang="ru-RU" altLang="ru-RU" sz="1600" kern="0" dirty="0">
                <a:solidFill>
                  <a:srgbClr val="000000"/>
                </a:solidFill>
              </a:rPr>
              <a:t>Аналитические отчеты на основании </a:t>
            </a:r>
            <a:r>
              <a:rPr lang="ru-RU" altLang="ru-RU" sz="1600" kern="0" dirty="0" smtClean="0">
                <a:solidFill>
                  <a:srgbClr val="000000"/>
                </a:solidFill>
              </a:rPr>
              <a:t>оценок за учебный период и оценок по результатам контрольных работ, </a:t>
            </a:r>
            <a:r>
              <a:rPr lang="ru-RU" altLang="ru-RU" sz="1600" kern="0" dirty="0">
                <a:solidFill>
                  <a:srgbClr val="000000"/>
                </a:solidFill>
              </a:rPr>
              <a:t>выставленных в классный журнал.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t="1358" r="6700" b="41465"/>
          <a:stretch/>
        </p:blipFill>
        <p:spPr>
          <a:xfrm>
            <a:off x="7359024" y="4052930"/>
            <a:ext cx="3271911" cy="21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6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1170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18" y="283488"/>
            <a:ext cx="566977" cy="6035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8126" y="283488"/>
            <a:ext cx="11403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5. Анализ периода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68" r="-1"/>
          <a:stretch/>
        </p:blipFill>
        <p:spPr>
          <a:xfrm>
            <a:off x="788126" y="1769393"/>
            <a:ext cx="10054044" cy="4955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6618" b="34936"/>
          <a:stretch/>
        </p:blipFill>
        <p:spPr>
          <a:xfrm>
            <a:off x="6899670" y="1769393"/>
            <a:ext cx="3473302" cy="25846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180095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</a:rPr>
              <a:t>Аналитические 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отчеты (продолжение)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3057" cy="887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79" y="283488"/>
            <a:ext cx="566977" cy="6035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91558" y="32443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white"/>
                </a:solidFill>
              </a:rPr>
              <a:t>5. Анализ периода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2455" y="266382"/>
            <a:ext cx="11310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5. </a:t>
            </a:r>
            <a:r>
              <a:rPr lang="ru-RU" sz="2000" b="1" dirty="0">
                <a:solidFill>
                  <a:schemeClr val="bg1"/>
                </a:solidFill>
              </a:rPr>
              <a:t>Анализ </a:t>
            </a:r>
            <a:r>
              <a:rPr lang="ru-RU" sz="2000" b="1" dirty="0" smtClean="0">
                <a:solidFill>
                  <a:schemeClr val="bg1"/>
                </a:solidFill>
              </a:rPr>
              <a:t>периода (продолжение)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0" descr="260iT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5" b="20695"/>
          <a:stretch/>
        </p:blipFill>
        <p:spPr bwMode="auto">
          <a:xfrm>
            <a:off x="691694" y="1634854"/>
            <a:ext cx="10773778" cy="3754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735042"/>
            <a:ext cx="12157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kern="0" dirty="0" smtClean="0">
                <a:solidFill>
                  <a:srgbClr val="000000"/>
                </a:solidFill>
              </a:rPr>
              <a:t>График сравнения результатов контрольных работ и оценочных показателей (ВПР). </a:t>
            </a:r>
          </a:p>
          <a:p>
            <a:pPr lvl="0" algn="ctr"/>
            <a:r>
              <a:rPr lang="ru-RU" altLang="ru-RU" sz="1600" kern="0" dirty="0" smtClean="0">
                <a:solidFill>
                  <a:srgbClr val="000000"/>
                </a:solidFill>
              </a:rPr>
              <a:t>Отсутствие тематических проверочных работ у ряда учителей по предметам, </a:t>
            </a:r>
          </a:p>
          <a:p>
            <a:pPr lvl="0" algn="ctr"/>
            <a:r>
              <a:rPr lang="ru-RU" altLang="ru-RU" sz="1600" kern="0" dirty="0" smtClean="0">
                <a:solidFill>
                  <a:srgbClr val="000000"/>
                </a:solidFill>
              </a:rPr>
              <a:t>по которым проверочные работы запланированы в КТП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5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1170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09" y="283488"/>
            <a:ext cx="566977" cy="6035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6399" b="27488"/>
          <a:stretch/>
        </p:blipFill>
        <p:spPr>
          <a:xfrm>
            <a:off x="422118" y="1454021"/>
            <a:ext cx="2666207" cy="23470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4986" y="390770"/>
            <a:ext cx="11267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</a:rPr>
              <a:t>6. Отчет классного руководителя</a:t>
            </a:r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43" t="578"/>
          <a:stretch/>
        </p:blipFill>
        <p:spPr>
          <a:xfrm>
            <a:off x="3837801" y="1469075"/>
            <a:ext cx="7338645" cy="307944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501"/>
          <a:stretch/>
        </p:blipFill>
        <p:spPr>
          <a:xfrm>
            <a:off x="358009" y="4607764"/>
            <a:ext cx="5460632" cy="20166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643396" y="5150498"/>
            <a:ext cx="5057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buClr>
                <a:srgbClr val="0070C0"/>
              </a:buClr>
              <a:defRPr/>
            </a:pPr>
            <a:r>
              <a:rPr lang="ru-RU" altLang="ru-RU" sz="1600" kern="0" dirty="0">
                <a:solidFill>
                  <a:srgbClr val="000000"/>
                </a:solidFill>
                <a:latin typeface="Arial" panose="020B0604020202020204" pitchFamily="34" charset="0"/>
              </a:rPr>
              <a:t>Аналитические отчеты 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для формирования управленческих решений по повышению качества образования для классного руководителя.</a:t>
            </a:r>
            <a:endParaRPr lang="ru-RU" altLang="ru-RU" sz="1600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4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2" y="36928"/>
            <a:ext cx="12193057" cy="984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11" y="283488"/>
            <a:ext cx="566977" cy="603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21" t="1644"/>
          <a:stretch/>
        </p:blipFill>
        <p:spPr>
          <a:xfrm>
            <a:off x="5768995" y="1431356"/>
            <a:ext cx="4448501" cy="24922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830" t="1119"/>
          <a:stretch/>
        </p:blipFill>
        <p:spPr>
          <a:xfrm>
            <a:off x="5768995" y="4023357"/>
            <a:ext cx="4459152" cy="266047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r="1811" b="8676"/>
          <a:stretch/>
        </p:blipFill>
        <p:spPr>
          <a:xfrm>
            <a:off x="1706420" y="2275727"/>
            <a:ext cx="3317320" cy="32958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06200" y="3244334"/>
            <a:ext cx="1579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solidFill>
                  <a:prstClr val="white"/>
                </a:solidFill>
              </a:rPr>
              <a:t>руководителя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06421" y="211015"/>
            <a:ext cx="9719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white"/>
                </a:solidFill>
              </a:rPr>
              <a:t>7. Анализ результатов контрольных работ по уровню освоения  ОП и в сравнении с прогнозируемыми результатами обучения (ИРО)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51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1008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15" y="283488"/>
            <a:ext cx="566977" cy="6035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853"/>
          <a:stretch/>
        </p:blipFill>
        <p:spPr>
          <a:xfrm>
            <a:off x="5118071" y="1615131"/>
            <a:ext cx="6362578" cy="4123089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r="1276" b="2544"/>
          <a:stretch/>
        </p:blipFill>
        <p:spPr>
          <a:xfrm>
            <a:off x="588888" y="1615131"/>
            <a:ext cx="2981628" cy="31441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 flipV="1">
            <a:off x="305856" y="5026930"/>
            <a:ext cx="3926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Аналитический отчет доступен только  классному руководителю для координации совместных действий по управлению качеством образования в своем классе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1607" y="283488"/>
            <a:ext cx="96545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Отчет о результатах деятельности каждого учителя - предметника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85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6" descr="fedorov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0128" y="668515"/>
            <a:ext cx="911028" cy="84207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5000625" y="5016500"/>
            <a:ext cx="1763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/>
          </a:p>
        </p:txBody>
      </p:sp>
      <p:pic>
        <p:nvPicPr>
          <p:cNvPr id="9216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56" y="1791778"/>
            <a:ext cx="1051599" cy="1385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4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56" y="3290908"/>
            <a:ext cx="1056657" cy="139294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7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1" y="3294565"/>
            <a:ext cx="1050925" cy="13856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3" name="Прямоугольник 1"/>
          <p:cNvSpPr>
            <a:spLocks noChangeArrowheads="1"/>
          </p:cNvSpPr>
          <p:nvPr/>
        </p:nvSpPr>
        <p:spPr bwMode="auto">
          <a:xfrm>
            <a:off x="0" y="134151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660A5"/>
                </a:solidFill>
                <a:latin typeface="+mn-lt"/>
                <a:cs typeface="Tahoma" panose="020B0604030504040204" pitchFamily="34" charset="0"/>
              </a:rPr>
              <a:t>Методические пособия и </a:t>
            </a:r>
            <a:r>
              <a:rPr lang="ru-RU" altLang="ru-RU" sz="2400" b="1" dirty="0">
                <a:solidFill>
                  <a:srgbClr val="3660A5"/>
                </a:solidFill>
                <a:latin typeface="+mn-lt"/>
                <a:cs typeface="Tahoma" panose="020B0604030504040204" pitchFamily="34" charset="0"/>
              </a:rPr>
              <a:t>рабочие </a:t>
            </a:r>
            <a:r>
              <a:rPr lang="ru-RU" altLang="ru-RU" sz="2400" b="1" dirty="0" smtClean="0">
                <a:solidFill>
                  <a:srgbClr val="3660A5"/>
                </a:solidFill>
                <a:latin typeface="+mn-lt"/>
                <a:cs typeface="Tahoma" panose="020B0604030504040204" pitchFamily="34" charset="0"/>
              </a:rPr>
              <a:t>тетради</a:t>
            </a:r>
            <a:endParaRPr lang="ru-RU" altLang="ru-RU" sz="2400" b="1" dirty="0">
              <a:solidFill>
                <a:srgbClr val="3660A5"/>
              </a:solidFill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658" y="4243248"/>
            <a:ext cx="3365327" cy="1546503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7" t="8133" r="26172"/>
          <a:stretch/>
        </p:blipFill>
        <p:spPr bwMode="auto">
          <a:xfrm>
            <a:off x="5895762" y="2079479"/>
            <a:ext cx="1313238" cy="1959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://900igr.net/up/datas/119737/01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 t="81969" r="15423" b="9814"/>
          <a:stretch/>
        </p:blipFill>
        <p:spPr bwMode="auto">
          <a:xfrm>
            <a:off x="6444960" y="811071"/>
            <a:ext cx="1424763" cy="56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bz.ru/images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30" y="786449"/>
            <a:ext cx="1609195" cy="56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s://www.intellectcentre.ru/uploads/book/9jg3PNu6iZ9SjHjykgOrk7en6xd1_1569318345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568" y="1705392"/>
            <a:ext cx="1579354" cy="228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https://www.intellectcentre.ru/uploads/book/1dYC2n4R79LFKTQrVvkKNGhplDal_1569318880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734" y="1705392"/>
            <a:ext cx="1579633" cy="22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intellectcentre.ru/uploads/book/PdliP4Wha0bfLY3sDReGZDshdmMe_1583907875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568" y="4226451"/>
            <a:ext cx="1574829" cy="22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www.intellectcentre.ru/uploads/book/Sw33mPuXXpckMwEq79AnRl6VwHRr_1583908304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757" y="4226451"/>
            <a:ext cx="1584120" cy="22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Интеллект-центр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93"/>
          <a:stretch/>
        </p:blipFill>
        <p:spPr bwMode="auto">
          <a:xfrm>
            <a:off x="9314058" y="668515"/>
            <a:ext cx="1158394" cy="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4" y="1788122"/>
            <a:ext cx="1060332" cy="13929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6343" y="4793695"/>
            <a:ext cx="1056583" cy="1501973"/>
          </a:xfrm>
          <a:prstGeom prst="rect">
            <a:avLst/>
          </a:prstGeom>
        </p:spPr>
      </p:pic>
      <p:pic>
        <p:nvPicPr>
          <p:cNvPr id="4" name="Picture 2" descr="Тетрадь тематических тестовых работ. Русский язык. 6 класс - Карлова М.А. |  Купить книгу с доставкой | My-shop.ru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81" y="4793695"/>
            <a:ext cx="1140739" cy="150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Фомина Н.Б. &quot;Учимся работать с контролируемыми элементами содержания (КЭС).  ФГОС&quot; — Книги по педагогике — купить по выгодной цене на Яндекс.Маркете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435" r="2011" b="1400"/>
          <a:stretch/>
        </p:blipFill>
        <p:spPr bwMode="auto">
          <a:xfrm>
            <a:off x="3887356" y="2079479"/>
            <a:ext cx="1388067" cy="194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673" y="4243248"/>
            <a:ext cx="3365327" cy="154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9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0430" y="182057"/>
            <a:ext cx="5742214" cy="62478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3660A5"/>
                </a:solidFill>
              </a:rPr>
              <a:t>Новые курсы повышения квалификации</a:t>
            </a:r>
          </a:p>
          <a:p>
            <a:pPr algn="just"/>
            <a:endParaRPr lang="ru-RU" altLang="ru-RU" sz="1600" b="1" dirty="0">
              <a:solidFill>
                <a:srgbClr val="002060"/>
              </a:solidFill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«Формирование внутренней  системы оценки качества образования (ВСОКО)» - 24 ч.</a:t>
            </a:r>
          </a:p>
          <a:p>
            <a:pPr algn="just"/>
            <a:endParaRPr lang="ru-RU" altLang="ru-RU" sz="1600" b="1" dirty="0">
              <a:solidFill>
                <a:srgbClr val="002060"/>
              </a:solidFill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«Формирование внутренней  системы оценки качества дошкольного образования» - 24 ч</a:t>
            </a:r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внутренней  системы оценки качества начального общего образования» - 24 ч.</a:t>
            </a:r>
          </a:p>
          <a:p>
            <a:pPr algn="just"/>
            <a:endParaRPr lang="ru-RU" sz="1600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системы оценки достижений планируемых результатов освоения образовательной программы основного общего образования» - 36 ч</a:t>
            </a:r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«Формирование системы оценки достижений планируемых результатов освоения образовательной программы среднего общего образования» - 36 </a:t>
            </a:r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ч.</a:t>
            </a:r>
          </a:p>
          <a:p>
            <a:pPr algn="just"/>
            <a:endParaRPr lang="ru-RU" sz="1600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«Применение </a:t>
            </a:r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современных способов оценивания в условиях информационно-коммуникативных </a:t>
            </a:r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технологий» - 24 </a:t>
            </a:r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sz="1600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«Осуществление </a:t>
            </a:r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контрольно-оценочной деятельности </a:t>
            </a:r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образовательном </a:t>
            </a:r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процессе в </a:t>
            </a:r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соответствии с требованиями </a:t>
            </a:r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ФГОС и </a:t>
            </a:r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профессиональным стандартом </a:t>
            </a:r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педагога» </a:t>
            </a:r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- 24 ч. </a:t>
            </a:r>
            <a:r>
              <a:rPr lang="ru-RU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4522" y="4366869"/>
            <a:ext cx="500929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dirty="0" smtClean="0">
                <a:solidFill>
                  <a:srgbClr val="2A2A2A"/>
                </a:solidFill>
              </a:rPr>
              <a:t>Программа адресована педагогам (учителям-предметникам и классным руководителям). В </a:t>
            </a:r>
            <a:r>
              <a:rPr lang="ru-RU" sz="1400" dirty="0">
                <a:solidFill>
                  <a:srgbClr val="2A2A2A"/>
                </a:solidFill>
              </a:rPr>
              <a:t>процессе обучения </a:t>
            </a:r>
            <a:r>
              <a:rPr lang="ru-RU" sz="1400" dirty="0" smtClean="0">
                <a:solidFill>
                  <a:srgbClr val="2A2A2A"/>
                </a:solidFill>
              </a:rPr>
              <a:t>педагоги научатся:</a:t>
            </a:r>
          </a:p>
          <a:p>
            <a:pPr marL="285750" indent="-285750" fontAlgn="base">
              <a:buFontTx/>
              <a:buChar char="-"/>
            </a:pPr>
            <a:r>
              <a:rPr lang="ru-RU" sz="1400" dirty="0" smtClean="0">
                <a:solidFill>
                  <a:srgbClr val="2A2A2A"/>
                </a:solidFill>
              </a:rPr>
              <a:t>применять </a:t>
            </a:r>
            <a:r>
              <a:rPr lang="ru-RU" sz="1400" dirty="0">
                <a:solidFill>
                  <a:srgbClr val="2A2A2A"/>
                </a:solidFill>
              </a:rPr>
              <a:t>современные методики и технологии </a:t>
            </a:r>
            <a:r>
              <a:rPr lang="ru-RU" sz="1400" dirty="0" smtClean="0">
                <a:solidFill>
                  <a:srgbClr val="2A2A2A"/>
                </a:solidFill>
              </a:rPr>
              <a:t>оценивания </a:t>
            </a:r>
            <a:r>
              <a:rPr lang="ru-RU" sz="1400" dirty="0">
                <a:solidFill>
                  <a:srgbClr val="2A2A2A"/>
                </a:solidFill>
              </a:rPr>
              <a:t>качества образовательного процесса по различным образовательным </a:t>
            </a:r>
            <a:r>
              <a:rPr lang="ru-RU" sz="1400" dirty="0" smtClean="0">
                <a:solidFill>
                  <a:srgbClr val="2A2A2A"/>
                </a:solidFill>
              </a:rPr>
              <a:t>программам; </a:t>
            </a:r>
          </a:p>
          <a:p>
            <a:pPr marL="285750" indent="-285750" fontAlgn="base">
              <a:buFontTx/>
              <a:buChar char="-"/>
            </a:pPr>
            <a:r>
              <a:rPr lang="ru-RU" sz="1400" dirty="0" smtClean="0">
                <a:solidFill>
                  <a:srgbClr val="2A2A2A"/>
                </a:solidFill>
              </a:rPr>
              <a:t>проектировать </a:t>
            </a:r>
            <a:r>
              <a:rPr lang="ru-RU" sz="1400" dirty="0">
                <a:solidFill>
                  <a:srgbClr val="2A2A2A"/>
                </a:solidFill>
              </a:rPr>
              <a:t>формы и методы контроля качества </a:t>
            </a:r>
            <a:r>
              <a:rPr lang="ru-RU" sz="1400" dirty="0" smtClean="0">
                <a:solidFill>
                  <a:srgbClr val="2A2A2A"/>
                </a:solidFill>
              </a:rPr>
              <a:t>индивидуальных результатов освоения образовательной программы; </a:t>
            </a:r>
          </a:p>
          <a:p>
            <a:pPr marL="285750" indent="-285750" fontAlgn="base">
              <a:buFontTx/>
              <a:buChar char="-"/>
            </a:pPr>
            <a:r>
              <a:rPr lang="ru-RU" sz="1400" dirty="0" smtClean="0">
                <a:solidFill>
                  <a:srgbClr val="2A2A2A"/>
                </a:solidFill>
              </a:rPr>
              <a:t>применять </a:t>
            </a:r>
            <a:r>
              <a:rPr lang="ru-RU" sz="1400" dirty="0">
                <a:solidFill>
                  <a:srgbClr val="2A2A2A"/>
                </a:solidFill>
              </a:rPr>
              <a:t>информационные технологии в формировании </a:t>
            </a:r>
            <a:r>
              <a:rPr lang="ru-RU" sz="1400" dirty="0" smtClean="0">
                <a:solidFill>
                  <a:srgbClr val="2A2A2A"/>
                </a:solidFill>
              </a:rPr>
              <a:t>внутриклассной системы оценки </a:t>
            </a:r>
            <a:r>
              <a:rPr lang="ru-RU" sz="1400" dirty="0">
                <a:solidFill>
                  <a:srgbClr val="2A2A2A"/>
                </a:solidFill>
              </a:rPr>
              <a:t>качества образования</a:t>
            </a:r>
            <a:r>
              <a:rPr lang="ru-RU" sz="1400" dirty="0" smtClean="0">
                <a:solidFill>
                  <a:srgbClr val="2A2A2A"/>
                </a:solidFill>
              </a:rPr>
              <a:t>.</a:t>
            </a:r>
            <a:endParaRPr lang="ru-RU" sz="1400" dirty="0">
              <a:solidFill>
                <a:srgbClr val="2A2A2A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2750"/>
          <a:stretch/>
        </p:blipFill>
        <p:spPr>
          <a:xfrm>
            <a:off x="956649" y="182057"/>
            <a:ext cx="3918763" cy="4184811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076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H="1">
            <a:off x="9524" y="98083"/>
            <a:ext cx="12192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dirty="0" smtClean="0">
                <a:solidFill>
                  <a:srgbClr val="3660A5"/>
                </a:solidFill>
              </a:rPr>
              <a:t>Публикуются демо-версии и кодификаторы</a:t>
            </a:r>
            <a:endParaRPr lang="ru-RU" b="1" dirty="0">
              <a:solidFill>
                <a:srgbClr val="3660A5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75" y="3724275"/>
            <a:ext cx="19050" cy="19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487" y="970965"/>
            <a:ext cx="4859558" cy="5171249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710" y="970966"/>
            <a:ext cx="4601387" cy="5171249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2" y="128730"/>
            <a:ext cx="824522" cy="67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4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процесс 14"/>
          <p:cNvSpPr/>
          <p:nvPr/>
        </p:nvSpPr>
        <p:spPr>
          <a:xfrm>
            <a:off x="-30480" y="100149"/>
            <a:ext cx="12192000" cy="6857999"/>
          </a:xfrm>
          <a:prstGeom prst="flowChartProcess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B9D5F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4494907" y="5216239"/>
            <a:ext cx="3202186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prstClr val="black"/>
                </a:solidFill>
                <a:latin typeface="Arial" panose="020B0604020202020204" pitchFamily="34" charset="0"/>
              </a:rPr>
              <a:t>АО «ИРТех»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www.ir-tech.ru</a:t>
            </a:r>
            <a:endParaRPr lang="ru-RU" altLang="ru-RU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e-mail</a:t>
            </a: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:</a:t>
            </a:r>
            <a:r>
              <a:rPr lang="en-US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support@ir-tech.ru</a:t>
            </a:r>
            <a:r>
              <a:rPr lang="ru-RU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ru-RU" altLang="ru-RU" sz="2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0" y="1"/>
            <a:ext cx="12192000" cy="984738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25538" y="0"/>
            <a:ext cx="10653712" cy="1109785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 smtClean="0">
                <a:solidFill>
                  <a:prstClr val="white"/>
                </a:solidFill>
                <a:latin typeface="+mn-lt"/>
                <a:cs typeface="Tahoma" pitchFamily="34" charset="0"/>
              </a:rPr>
              <a:t>Программа повышения квалификации. 28 ч.</a:t>
            </a:r>
          </a:p>
        </p:txBody>
      </p:sp>
      <p:pic>
        <p:nvPicPr>
          <p:cNvPr id="37896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459" y="5393709"/>
            <a:ext cx="596634" cy="635126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430776"/>
            <a:ext cx="12817231" cy="427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ru-RU" sz="2400" b="1" dirty="0">
                <a:solidFill>
                  <a:srgbClr val="0070C0"/>
                </a:solidFill>
              </a:rPr>
              <a:t>«Формирование многоуровневой системы </a:t>
            </a:r>
          </a:p>
          <a:p>
            <a:pPr algn="ctr">
              <a:buNone/>
              <a:defRPr/>
            </a:pPr>
            <a:r>
              <a:rPr lang="ru-RU" sz="2400" b="1" dirty="0">
                <a:solidFill>
                  <a:srgbClr val="0070C0"/>
                </a:solidFill>
              </a:rPr>
              <a:t>оценки качества образования (МСОКО)</a:t>
            </a:r>
          </a:p>
          <a:p>
            <a:pPr algn="ctr">
              <a:buNone/>
              <a:defRPr/>
            </a:pPr>
            <a:r>
              <a:rPr lang="ru-RU" sz="2400" b="1" dirty="0">
                <a:solidFill>
                  <a:srgbClr val="0070C0"/>
                </a:solidFill>
              </a:rPr>
              <a:t>на  основе АИС СГО»</a:t>
            </a:r>
          </a:p>
          <a:p>
            <a:pPr algn="ctr">
              <a:buNone/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89605963301</a:t>
            </a:r>
          </a:p>
          <a:p>
            <a:pPr algn="ctr">
              <a:buNone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fominanb@inbox.ru</a:t>
            </a:r>
            <a:endParaRPr lang="ru-RU" sz="2400" b="1" dirty="0">
              <a:solidFill>
                <a:srgbClr val="0070C0"/>
              </a:solidFill>
            </a:endParaRPr>
          </a:p>
          <a:p>
            <a:pPr algn="ctr">
              <a:buNone/>
              <a:defRPr/>
            </a:pPr>
            <a:r>
              <a:rPr lang="ru-RU" altLang="ru-RU" sz="2400" b="1" dirty="0">
                <a:solidFill>
                  <a:srgbClr val="0070C0"/>
                </a:solidFill>
                <a:cs typeface="Tahoma" pitchFamily="34" charset="0"/>
              </a:rPr>
              <a:t>Фомина Н.Б., к. п. н., </a:t>
            </a:r>
            <a:r>
              <a:rPr lang="ru-RU" sz="2400" b="1" dirty="0">
                <a:solidFill>
                  <a:srgbClr val="0070C0"/>
                </a:solidFill>
              </a:rPr>
              <a:t>доцент кафедры </a:t>
            </a:r>
          </a:p>
          <a:p>
            <a:pPr algn="ctr">
              <a:buNone/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педагогических технологий непрерывного образования  </a:t>
            </a:r>
            <a:r>
              <a:rPr lang="ru-RU" sz="2400" b="1" dirty="0">
                <a:solidFill>
                  <a:srgbClr val="0070C0"/>
                </a:solidFill>
              </a:rPr>
              <a:t>ИНО МГПУ</a:t>
            </a:r>
          </a:p>
          <a:p>
            <a:pPr algn="ctr">
              <a:defRPr/>
            </a:pPr>
            <a:endParaRPr lang="ru-RU" sz="2400" b="1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ru-RU" altLang="ru-RU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8657" t="29244" r="28694" b="15406"/>
          <a:stretch/>
        </p:blipFill>
        <p:spPr>
          <a:xfrm>
            <a:off x="7376192" y="1319699"/>
            <a:ext cx="4118066" cy="29466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9277" y="5058517"/>
            <a:ext cx="4984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</a:rPr>
              <a:t>Тенденция сохранилась и в последующие </a:t>
            </a:r>
            <a:r>
              <a:rPr lang="ru-RU" dirty="0" smtClean="0">
                <a:latin typeface="Calibri" panose="020F0502020204030204" pitchFamily="34" charset="0"/>
              </a:rPr>
              <a:t>годы.</a:t>
            </a:r>
            <a:endParaRPr lang="ru-RU" dirty="0">
              <a:latin typeface="Calibri" panose="020F0502020204030204" pitchFamily="34" charset="0"/>
            </a:endParaRPr>
          </a:p>
          <a:p>
            <a:pPr lvl="0" algn="just"/>
            <a:r>
              <a:rPr lang="ru-RU" dirty="0" smtClean="0">
                <a:latin typeface="Calibri" panose="020F0502020204030204" pitchFamily="34" charset="0"/>
              </a:rPr>
              <a:t>Почему сократилось незначительно при развитии внешней системы оценки?</a:t>
            </a:r>
          </a:p>
          <a:p>
            <a:pPr lvl="0" algn="just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Нет согласованности внутренней и внешней систем оценивания.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16704" y="5058517"/>
            <a:ext cx="5738917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Признаки необъективности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marL="285750" lvl="0" indent="-285750" algn="just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завышенные значения среднего балла ВПР;</a:t>
            </a:r>
          </a:p>
          <a:p>
            <a:pPr marL="285750" lvl="0" indent="-285750" algn="just">
              <a:buFontTx/>
              <a:buChar char="-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несоответствие результатов ВПР и школьных отметок;</a:t>
            </a:r>
          </a:p>
          <a:p>
            <a:pPr marL="285750" lvl="0" indent="-285750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резкое возрастание или резкое падение результатов одной параллели от одного класса к следующему.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9277" y="399408"/>
            <a:ext cx="27748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Результат 2019 года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277" y="1839794"/>
            <a:ext cx="2385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Результат 2020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года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277" y="81079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2F5597"/>
                </a:solidFill>
                <a:latin typeface="Georgia" panose="02040502050405020303" pitchFamily="18" charset="0"/>
              </a:rPr>
              <a:t>Число школ с необъективными результатами ВПР в 2019 году </a:t>
            </a:r>
            <a:r>
              <a:rPr lang="ru-RU" sz="1600" dirty="0" smtClean="0">
                <a:solidFill>
                  <a:srgbClr val="2F5597"/>
                </a:solidFill>
                <a:latin typeface="Georgia" panose="02040502050405020303" pitchFamily="18" charset="0"/>
              </a:rPr>
              <a:t>незначительно </a:t>
            </a:r>
            <a:r>
              <a:rPr lang="ru-RU" sz="1600" dirty="0">
                <a:solidFill>
                  <a:srgbClr val="2F5597"/>
                </a:solidFill>
                <a:latin typeface="Georgia" panose="02040502050405020303" pitchFamily="18" charset="0"/>
              </a:rPr>
              <a:t>сократилось по сравнению с прошлым годом</a:t>
            </a:r>
            <a:endParaRPr lang="ru-RU" sz="1600" dirty="0">
              <a:solidFill>
                <a:srgbClr val="2F5597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9277" y="225118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2F5597"/>
                </a:solidFill>
                <a:latin typeface="Georgia" panose="02040502050405020303" pitchFamily="18" charset="0"/>
              </a:rPr>
              <a:t>Около 2,5 тысяч школ вошли в перечень образовательных организаций, в которых по результатам статистического анализа выполнения всероссийских </a:t>
            </a:r>
            <a:r>
              <a:rPr lang="ru-RU" sz="1600" dirty="0" smtClean="0">
                <a:solidFill>
                  <a:srgbClr val="2F5597"/>
                </a:solidFill>
                <a:latin typeface="Georgia" panose="02040502050405020303" pitchFamily="18" charset="0"/>
              </a:rPr>
              <a:t>проверочных </a:t>
            </a:r>
            <a:r>
              <a:rPr lang="ru-RU" sz="1600" dirty="0">
                <a:solidFill>
                  <a:srgbClr val="2F5597"/>
                </a:solidFill>
                <a:latin typeface="Georgia" panose="02040502050405020303" pitchFamily="18" charset="0"/>
              </a:rPr>
              <a:t>работ (ВПР) 2019 года были выявлены </a:t>
            </a:r>
            <a:r>
              <a:rPr lang="ru-RU" sz="1600" dirty="0" smtClean="0">
                <a:solidFill>
                  <a:srgbClr val="2F5597"/>
                </a:solidFill>
                <a:latin typeface="Georgia" panose="02040502050405020303" pitchFamily="18" charset="0"/>
              </a:rPr>
              <a:t>признаки </a:t>
            </a:r>
            <a:r>
              <a:rPr lang="ru-RU" sz="1600" dirty="0">
                <a:solidFill>
                  <a:srgbClr val="2F5597"/>
                </a:solidFill>
                <a:latin typeface="Georgia" panose="02040502050405020303" pitchFamily="18" charset="0"/>
              </a:rPr>
              <a:t>необъективности полученных результатов. В список в этом году включено на 200 образовательных организаций меньше, чем годом ранее.</a:t>
            </a:r>
          </a:p>
        </p:txBody>
      </p:sp>
    </p:spTree>
    <p:extLst>
      <p:ext uri="{BB962C8B-B14F-4D97-AF65-F5344CB8AC3E}">
        <p14:creationId xmlns:p14="http://schemas.microsoft.com/office/powerpoint/2010/main" val="347801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-1" y="391978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1. Где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найти </a:t>
            </a: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планируемые результаты, систему оценки планируемых результатов освоения образовательной программы ?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8420" y="1110816"/>
            <a:ext cx="4371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6876822" y="435935"/>
            <a:ext cx="5159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51324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dirty="0">
                <a:solidFill>
                  <a:srgbClr val="002060"/>
                </a:solidFill>
                <a:cs typeface="Tahoma" panose="020B0604030504040204" pitchFamily="34" charset="0"/>
              </a:rPr>
              <a:t>У </a:t>
            </a:r>
            <a:r>
              <a:rPr lang="ru-RU" altLang="ru-RU" sz="2000" dirty="0" smtClean="0">
                <a:solidFill>
                  <a:srgbClr val="002060"/>
                </a:solidFill>
                <a:cs typeface="Tahoma" panose="020B0604030504040204" pitchFamily="34" charset="0"/>
              </a:rPr>
              <a:t>образовательных </a:t>
            </a:r>
            <a:r>
              <a:rPr lang="ru-RU" altLang="ru-RU" sz="2000" dirty="0">
                <a:solidFill>
                  <a:srgbClr val="002060"/>
                </a:solidFill>
                <a:cs typeface="Tahoma" panose="020B0604030504040204" pitchFamily="34" charset="0"/>
              </a:rPr>
              <a:t>организаций возникает много вопросов: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56928" y="831717"/>
            <a:ext cx="22099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 smtClean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ООП ООО-2015 </a:t>
            </a:r>
            <a:r>
              <a:rPr lang="ru-RU" altLang="ru-RU" sz="1400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г.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825294" y="831717"/>
            <a:ext cx="2272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 smtClean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ООП НОО-2015 </a:t>
            </a:r>
            <a:r>
              <a:rPr lang="ru-RU" altLang="ru-RU" sz="1400" dirty="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г.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9082012" y="788898"/>
            <a:ext cx="22698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ООП ООО-2015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г.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012" y="1307379"/>
            <a:ext cx="2269881" cy="173837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294" y="1379263"/>
            <a:ext cx="2272860" cy="179092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928" y="1229777"/>
            <a:ext cx="2209904" cy="179609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/>
          <a:srcRect l="8114" t="10054" b="609"/>
          <a:stretch/>
        </p:blipFill>
        <p:spPr>
          <a:xfrm>
            <a:off x="742301" y="3303438"/>
            <a:ext cx="4460618" cy="333321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/>
          <a:srcRect l="13228" t="7172"/>
          <a:stretch/>
        </p:blipFill>
        <p:spPr>
          <a:xfrm>
            <a:off x="5530485" y="3303438"/>
            <a:ext cx="2862791" cy="333321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/>
          <a:srcRect l="2745" t="2226"/>
          <a:stretch/>
        </p:blipFill>
        <p:spPr>
          <a:xfrm>
            <a:off x="8866937" y="3303438"/>
            <a:ext cx="2700033" cy="333321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62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4395</Words>
  <Application>Microsoft Office PowerPoint</Application>
  <PresentationFormat>Произвольный</PresentationFormat>
  <Paragraphs>949</Paragraphs>
  <Slides>70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Новый курс: «Формирование многоуровневой системы оценки  качества образования (МСОКО) на основе АИС СГО».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Отчеты уровня класса (внутриклассное оценивание)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Людмила Геннадьевна Михайлюк</cp:lastModifiedBy>
  <cp:revision>208</cp:revision>
  <dcterms:created xsi:type="dcterms:W3CDTF">2019-11-22T16:08:52Z</dcterms:created>
  <dcterms:modified xsi:type="dcterms:W3CDTF">2022-01-24T07:56:58Z</dcterms:modified>
</cp:coreProperties>
</file>