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20" r:id="rId1"/>
  </p:sldMasterIdLst>
  <p:notesMasterIdLst>
    <p:notesMasterId r:id="rId24"/>
  </p:notesMasterIdLst>
  <p:sldIdLst>
    <p:sldId id="339" r:id="rId2"/>
    <p:sldId id="449" r:id="rId3"/>
    <p:sldId id="452" r:id="rId4"/>
    <p:sldId id="464" r:id="rId5"/>
    <p:sldId id="462" r:id="rId6"/>
    <p:sldId id="465" r:id="rId7"/>
    <p:sldId id="466" r:id="rId8"/>
    <p:sldId id="467" r:id="rId9"/>
    <p:sldId id="468" r:id="rId10"/>
    <p:sldId id="469" r:id="rId11"/>
    <p:sldId id="470" r:id="rId12"/>
    <p:sldId id="471" r:id="rId13"/>
    <p:sldId id="472" r:id="rId14"/>
    <p:sldId id="473" r:id="rId15"/>
    <p:sldId id="474" r:id="rId16"/>
    <p:sldId id="475" r:id="rId17"/>
    <p:sldId id="429" r:id="rId18"/>
    <p:sldId id="476" r:id="rId19"/>
    <p:sldId id="445" r:id="rId20"/>
    <p:sldId id="433" r:id="rId21"/>
    <p:sldId id="432" r:id="rId22"/>
    <p:sldId id="431" r:id="rId23"/>
  </p:sldIdLst>
  <p:sldSz cx="9144000" cy="6858000" type="screen4x3"/>
  <p:notesSz cx="6858000" cy="9144000"/>
  <p:custDataLst>
    <p:tags r:id="rId2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664D"/>
    <a:srgbClr val="FFFFFF"/>
    <a:srgbClr val="FFCC66"/>
    <a:srgbClr val="FF9999"/>
    <a:srgbClr val="D46698"/>
    <a:srgbClr val="E6A4D8"/>
    <a:srgbClr val="E1A3C3"/>
    <a:srgbClr val="DA8EB6"/>
    <a:srgbClr val="ACDEB8"/>
    <a:srgbClr val="EAC0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7818" autoAdjust="0"/>
  </p:normalViewPr>
  <p:slideViewPr>
    <p:cSldViewPr>
      <p:cViewPr varScale="1">
        <p:scale>
          <a:sx n="116" d="100"/>
          <a:sy n="116" d="100"/>
        </p:scale>
        <p:origin x="900" y="10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67" b="1" i="1" u="none" strike="noStrike" baseline="0">
                <a:solidFill>
                  <a:srgbClr val="0070C0"/>
                </a:solidFill>
                <a:latin typeface="Arial"/>
                <a:ea typeface="Arial"/>
                <a:cs typeface="Arial"/>
              </a:defRPr>
            </a:pPr>
            <a:r>
              <a:rPr lang="ru-RU" i="1" dirty="0">
                <a:solidFill>
                  <a:srgbClr val="0070C0"/>
                </a:solidFill>
              </a:rPr>
              <a:t>Рейтинг участия МО Ленинградской области                                                                                  в  </a:t>
            </a:r>
            <a:r>
              <a:rPr lang="ru-RU" i="1" dirty="0" smtClean="0">
                <a:solidFill>
                  <a:srgbClr val="0070C0"/>
                </a:solidFill>
              </a:rPr>
              <a:t>муниципальном </a:t>
            </a:r>
            <a:r>
              <a:rPr lang="ru-RU" i="1" dirty="0">
                <a:solidFill>
                  <a:srgbClr val="0070C0"/>
                </a:solidFill>
              </a:rPr>
              <a:t>этапе </a:t>
            </a:r>
            <a:r>
              <a:rPr lang="ru-RU" i="1" dirty="0" err="1">
                <a:solidFill>
                  <a:srgbClr val="0070C0"/>
                </a:solidFill>
              </a:rPr>
              <a:t>ВсОШ</a:t>
            </a:r>
            <a:r>
              <a:rPr lang="ru-RU" i="1" dirty="0">
                <a:solidFill>
                  <a:srgbClr val="0070C0"/>
                </a:solidFill>
              </a:rPr>
              <a:t>                       
 в 2018-2019 </a:t>
            </a:r>
            <a:r>
              <a:rPr lang="ru-RU" i="1" dirty="0" err="1">
                <a:solidFill>
                  <a:srgbClr val="0070C0"/>
                </a:solidFill>
              </a:rPr>
              <a:t>уч.г</a:t>
            </a:r>
            <a:r>
              <a:rPr lang="ru-RU" i="1" dirty="0">
                <a:solidFill>
                  <a:srgbClr val="0070C0"/>
                </a:solidFill>
              </a:rPr>
              <a:t>.</a:t>
            </a:r>
          </a:p>
        </c:rich>
      </c:tx>
      <c:layout>
        <c:manualLayout>
          <c:xMode val="edge"/>
          <c:yMode val="edge"/>
          <c:x val="0.24428571428571427"/>
          <c:y val="5.681818181818182E-3"/>
        </c:manualLayout>
      </c:layout>
      <c:overlay val="0"/>
      <c:spPr>
        <a:noFill/>
        <a:ln w="3105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8"/>
          <c:y val="0.20454545454545456"/>
          <c:w val="0.8214285714285714"/>
          <c:h val="0.395833333333333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Количество предметных олимпиад</c:v>
                </c:pt>
              </c:strCache>
            </c:strRef>
          </c:tx>
          <c:spPr>
            <a:solidFill>
              <a:srgbClr val="F9664D"/>
            </a:solidFill>
          </c:spPr>
          <c:invertIfNegative val="0"/>
          <c:dLbls>
            <c:dLbl>
              <c:idx val="0"/>
              <c:layout>
                <c:manualLayout>
                  <c:x val="-2.5957574887293111E-3"/>
                  <c:y val="-7.5213992751900494E-3"/>
                </c:manualLayout>
              </c:layout>
              <c:spPr>
                <a:solidFill>
                  <a:srgbClr val="FFFFFF"/>
                </a:solidFill>
                <a:ln w="3105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025491939956269E-3"/>
                  <c:y val="-7.0233295969192311E-3"/>
                </c:manualLayout>
              </c:layout>
              <c:spPr>
                <a:solidFill>
                  <a:srgbClr val="FFFFFF"/>
                </a:solidFill>
                <a:ln w="3105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668055000407245E-3"/>
                  <c:y val="-6.0763537538846557E-3"/>
                </c:manualLayout>
              </c:layout>
              <c:spPr>
                <a:solidFill>
                  <a:srgbClr val="FFFFFF"/>
                </a:solidFill>
                <a:ln w="3105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3551827742480094E-3"/>
                  <c:y val="-6.0763537538846557E-3"/>
                </c:manualLayout>
              </c:layout>
              <c:spPr>
                <a:solidFill>
                  <a:srgbClr val="FFFFFF"/>
                </a:solidFill>
                <a:ln w="3105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5200281913939073E-3"/>
                  <c:y val="-6.0763537538846557E-3"/>
                </c:manualLayout>
              </c:layout>
              <c:spPr>
                <a:solidFill>
                  <a:srgbClr val="FFFFFF"/>
                </a:solidFill>
                <a:ln w="3105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1722692486031416E-3"/>
                  <c:y val="-6.0763537538846557E-3"/>
                </c:manualLayout>
              </c:layout>
              <c:spPr>
                <a:solidFill>
                  <a:srgbClr val="FFFFFF"/>
                </a:solidFill>
                <a:ln w="3105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8497190256856477E-3"/>
                  <c:y val="-8.9172566987288926E-3"/>
                </c:manualLayout>
              </c:layout>
              <c:spPr>
                <a:solidFill>
                  <a:srgbClr val="FFFFFF"/>
                </a:solidFill>
                <a:ln w="3105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4431358714028804E-3"/>
                  <c:y val="-8.9172566987288926E-3"/>
                </c:manualLayout>
              </c:layout>
              <c:spPr>
                <a:solidFill>
                  <a:srgbClr val="FFFFFF"/>
                </a:solidFill>
                <a:ln w="3105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6079812885487783E-3"/>
                  <c:y val="-7.0233173047895003E-3"/>
                </c:manualLayout>
              </c:layout>
              <c:spPr>
                <a:solidFill>
                  <a:srgbClr val="FFFFFF"/>
                </a:solidFill>
                <a:ln w="3105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5.1288758001960533E-4"/>
                  <c:y val="-8.9172566987288926E-3"/>
                </c:manualLayout>
              </c:layout>
              <c:spPr>
                <a:solidFill>
                  <a:srgbClr val="FFFFFF"/>
                </a:solidFill>
                <a:ln w="3105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1.0805292656975718E-3"/>
                  <c:y val="-8.9172566987288926E-3"/>
                </c:manualLayout>
              </c:layout>
              <c:spPr>
                <a:solidFill>
                  <a:srgbClr val="FFFFFF"/>
                </a:solidFill>
                <a:ln w="3105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1.8319674572797595E-4"/>
                  <c:y val="-8.9172566987288926E-3"/>
                </c:manualLayout>
              </c:layout>
              <c:spPr>
                <a:solidFill>
                  <a:srgbClr val="FFFFFF"/>
                </a:solidFill>
                <a:ln w="3105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1.4469227571534127E-3"/>
                  <c:y val="-6.0763414617548694E-3"/>
                </c:manualLayout>
              </c:layout>
              <c:spPr>
                <a:solidFill>
                  <a:srgbClr val="FFFFFF"/>
                </a:solidFill>
                <a:ln w="3105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1.4637746852963485E-4"/>
                  <c:y val="-6.0763414617548694E-3"/>
                </c:manualLayout>
              </c:layout>
              <c:spPr>
                <a:solidFill>
                  <a:srgbClr val="FFFFFF"/>
                </a:solidFill>
                <a:ln w="3105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3.1122288567542178E-4"/>
                  <c:y val="-6.0763414617548694E-3"/>
                </c:manualLayout>
              </c:layout>
              <c:spPr>
                <a:solidFill>
                  <a:srgbClr val="FFFFFF"/>
                </a:solidFill>
                <a:ln w="3105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3.3332111599641001E-3"/>
                  <c:y val="-7.9702808556942617E-3"/>
                </c:manualLayout>
              </c:layout>
              <c:spPr>
                <a:solidFill>
                  <a:srgbClr val="FFFFFF"/>
                </a:solidFill>
                <a:ln w="3105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6.4091371996721769E-4"/>
                  <c:y val="-6.0763414617548694E-3"/>
                </c:manualLayout>
              </c:layout>
              <c:spPr>
                <a:solidFill>
                  <a:srgbClr val="FFFFFF"/>
                </a:solidFill>
                <a:ln w="3105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8.0575913711300462E-4"/>
                  <c:y val="-6.0763414617548694E-3"/>
                </c:manualLayout>
              </c:layout>
              <c:spPr>
                <a:solidFill>
                  <a:srgbClr val="FFFFFF"/>
                </a:solidFill>
                <a:ln w="3105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FFFF"/>
              </a:solidFill>
              <a:ln w="3105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Sheet1!$B$1:$AA$1</c15:sqref>
                  </c15:fullRef>
                </c:ext>
              </c:extLst>
              <c:f>Sheet1!$B$1:$S$1</c:f>
              <c:strCache>
                <c:ptCount val="18"/>
                <c:pt idx="0">
                  <c:v>Всеволожский</c:v>
                </c:pt>
                <c:pt idx="1">
                  <c:v>Гатчинский</c:v>
                </c:pt>
                <c:pt idx="2">
                  <c:v>Киришский</c:v>
                </c:pt>
                <c:pt idx="3">
                  <c:v>Приозерский</c:v>
                </c:pt>
                <c:pt idx="4">
                  <c:v>Сосновый Бор</c:v>
                </c:pt>
                <c:pt idx="5">
                  <c:v>Тихвинский</c:v>
                </c:pt>
                <c:pt idx="6">
                  <c:v>Бокситогорский</c:v>
                </c:pt>
                <c:pt idx="7">
                  <c:v>Волховский</c:v>
                </c:pt>
                <c:pt idx="8">
                  <c:v>Выборгский</c:v>
                </c:pt>
                <c:pt idx="9">
                  <c:v>Кировский</c:v>
                </c:pt>
                <c:pt idx="10">
                  <c:v>Лужский</c:v>
                </c:pt>
                <c:pt idx="11">
                  <c:v>Сланцевский</c:v>
                </c:pt>
                <c:pt idx="12">
                  <c:v>Волосовский</c:v>
                </c:pt>
                <c:pt idx="13">
                  <c:v>Кингисеппский</c:v>
                </c:pt>
                <c:pt idx="14">
                  <c:v>Лодейнопольский</c:v>
                </c:pt>
                <c:pt idx="15">
                  <c:v>Ломоносовский</c:v>
                </c:pt>
                <c:pt idx="16">
                  <c:v>Подпорожский</c:v>
                </c:pt>
                <c:pt idx="17">
                  <c:v>Тосненский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Sheet1!$B$2:$AA$2</c15:sqref>
                  </c15:fullRef>
                </c:ext>
              </c:extLst>
              <c:f>Sheet1!$B$2:$S$2</c:f>
              <c:numCache>
                <c:formatCode>General</c:formatCode>
                <c:ptCount val="18"/>
                <c:pt idx="0">
                  <c:v>23</c:v>
                </c:pt>
                <c:pt idx="1">
                  <c:v>22</c:v>
                </c:pt>
                <c:pt idx="2">
                  <c:v>21</c:v>
                </c:pt>
                <c:pt idx="3">
                  <c:v>21</c:v>
                </c:pt>
                <c:pt idx="4">
                  <c:v>21</c:v>
                </c:pt>
                <c:pt idx="5">
                  <c:v>21</c:v>
                </c:pt>
                <c:pt idx="6">
                  <c:v>20</c:v>
                </c:pt>
                <c:pt idx="7">
                  <c:v>20</c:v>
                </c:pt>
                <c:pt idx="8">
                  <c:v>20</c:v>
                </c:pt>
                <c:pt idx="9">
                  <c:v>20</c:v>
                </c:pt>
                <c:pt idx="10">
                  <c:v>20</c:v>
                </c:pt>
                <c:pt idx="11">
                  <c:v>20</c:v>
                </c:pt>
                <c:pt idx="12">
                  <c:v>19</c:v>
                </c:pt>
                <c:pt idx="13">
                  <c:v>19</c:v>
                </c:pt>
                <c:pt idx="14">
                  <c:v>19</c:v>
                </c:pt>
                <c:pt idx="15">
                  <c:v>19</c:v>
                </c:pt>
                <c:pt idx="16">
                  <c:v>19</c:v>
                </c:pt>
                <c:pt idx="17">
                  <c:v>19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439741784"/>
        <c:axId val="439742960"/>
      </c:barChart>
      <c:catAx>
        <c:axId val="439741784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spPr>
          <a:ln w="7762">
            <a:noFill/>
          </a:ln>
        </c:spPr>
        <c:txPr>
          <a:bodyPr rot="-5400000" vert="horz"/>
          <a:lstStyle/>
          <a:p>
            <a:pPr>
              <a:defRPr sz="1222" b="1" i="0" u="none" strike="noStrike" baseline="0">
                <a:solidFill>
                  <a:schemeClr val="accent2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439742960"/>
        <c:crossesAt val="0"/>
        <c:auto val="1"/>
        <c:lblAlgn val="ctr"/>
        <c:lblOffset val="40"/>
        <c:tickLblSkip val="1"/>
        <c:tickMarkSkip val="1"/>
        <c:noMultiLvlLbl val="0"/>
      </c:catAx>
      <c:valAx>
        <c:axId val="439742960"/>
        <c:scaling>
          <c:orientation val="minMax"/>
          <c:max val="23"/>
          <c:min val="0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7762">
            <a:noFill/>
          </a:ln>
        </c:spPr>
        <c:crossAx val="439741784"/>
        <c:crosses val="autoZero"/>
        <c:crossBetween val="between"/>
        <c:majorUnit val="5"/>
        <c:minorUnit val="1"/>
      </c:valAx>
      <c:spPr>
        <a:noFill/>
        <a:ln w="3105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125" b="1" i="0" u="none" strike="noStrike" baseline="0">
                <a:solidFill>
                  <a:srgbClr val="0070C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ayout>
        <c:manualLayout>
          <c:xMode val="edge"/>
          <c:yMode val="edge"/>
          <c:x val="0.18571428571428572"/>
          <c:y val="0.84659090909090906"/>
          <c:w val="0.42857142857142855"/>
          <c:h val="9.2803030303030304E-2"/>
        </c:manualLayout>
      </c:layout>
      <c:overlay val="0"/>
      <c:spPr>
        <a:noFill/>
        <a:ln w="31050">
          <a:noFill/>
        </a:ln>
      </c:spPr>
      <c:txPr>
        <a:bodyPr/>
        <a:lstStyle/>
        <a:p>
          <a:pPr>
            <a:defRPr sz="1125" b="1" i="0" u="none" strike="noStrike" baseline="0">
              <a:solidFill>
                <a:srgbClr val="0070C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75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600" b="1" i="1" u="none" strike="noStrike" baseline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</a:defRPr>
            </a:pP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Рейтинг по количеству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недоехавших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на РЭ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ВсОШ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2019 по МО                                                     </a:t>
            </a:r>
          </a:p>
        </c:rich>
      </c:tx>
      <c:layout>
        <c:manualLayout>
          <c:xMode val="edge"/>
          <c:yMode val="edge"/>
          <c:x val="3.0176966078100768E-2"/>
          <c:y val="0"/>
        </c:manualLayout>
      </c:layout>
      <c:overlay val="0"/>
      <c:spPr>
        <a:noFill/>
        <a:ln w="24121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3732057416267949E-2"/>
          <c:y val="6.7567567567567571E-2"/>
          <c:w val="0.89712918660287078"/>
          <c:h val="0.716216216216216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Количество недоехавших участников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4121">
              <a:solidFill>
                <a:schemeClr val="accent1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3.3503970766255858E-2"/>
                  <c:y val="2.0844235663506912E-2"/>
                </c:manualLayout>
              </c:layout>
              <c:spPr>
                <a:solidFill>
                  <a:srgbClr val="FFFFFF"/>
                </a:solidFill>
                <a:ln w="24121">
                  <a:noFill/>
                </a:ln>
              </c:spPr>
              <c:txPr>
                <a:bodyPr/>
                <a:lstStyle/>
                <a:p>
                  <a:pPr>
                    <a:defRPr sz="1116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0659176180039818E-3"/>
                  <c:y val="-9.1183430157399936E-3"/>
                </c:manualLayout>
              </c:layout>
              <c:spPr>
                <a:solidFill>
                  <a:srgbClr val="FFFFFF"/>
                </a:solidFill>
                <a:ln w="24121">
                  <a:noFill/>
                </a:ln>
              </c:spPr>
              <c:txPr>
                <a:bodyPr/>
                <a:lstStyle/>
                <a:p>
                  <a:pPr>
                    <a:defRPr sz="1116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1041982265770391E-4"/>
                  <c:y val="-1.1988302504842285E-2"/>
                </c:manualLayout>
              </c:layout>
              <c:spPr>
                <a:solidFill>
                  <a:srgbClr val="FFFFFF"/>
                </a:solidFill>
                <a:ln w="24121">
                  <a:noFill/>
                </a:ln>
              </c:spPr>
              <c:txPr>
                <a:bodyPr/>
                <a:lstStyle/>
                <a:p>
                  <a:pPr>
                    <a:defRPr sz="1116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8939858800232365E-3"/>
                  <c:y val="-8.806691706712666E-3"/>
                </c:manualLayout>
              </c:layout>
              <c:spPr>
                <a:solidFill>
                  <a:srgbClr val="FFFFFF"/>
                </a:solidFill>
                <a:ln w="24121">
                  <a:noFill/>
                </a:ln>
              </c:spPr>
              <c:txPr>
                <a:bodyPr/>
                <a:lstStyle/>
                <a:p>
                  <a:pPr>
                    <a:defRPr sz="1116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9061651857730806E-3"/>
                  <c:y val="-1.0889416056399481E-2"/>
                </c:manualLayout>
              </c:layout>
              <c:spPr>
                <a:solidFill>
                  <a:srgbClr val="FFFFFF"/>
                </a:solidFill>
                <a:ln w="24121">
                  <a:noFill/>
                </a:ln>
              </c:spPr>
              <c:txPr>
                <a:bodyPr/>
                <a:lstStyle/>
                <a:p>
                  <a:pPr>
                    <a:defRPr sz="1116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3298277451114227E-3"/>
                  <c:y val="-9.3971592658794734E-3"/>
                </c:manualLayout>
              </c:layout>
              <c:spPr>
                <a:solidFill>
                  <a:srgbClr val="FFFFFF"/>
                </a:solidFill>
                <a:ln w="24121">
                  <a:noFill/>
                </a:ln>
              </c:spPr>
              <c:txPr>
                <a:bodyPr/>
                <a:lstStyle/>
                <a:p>
                  <a:pPr>
                    <a:defRPr sz="1116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5381792996651562E-3"/>
                  <c:y val="-1.6350683602884941E-2"/>
                </c:manualLayout>
              </c:layout>
              <c:spPr>
                <a:solidFill>
                  <a:srgbClr val="FFFFFF"/>
                </a:solidFill>
                <a:ln w="24121">
                  <a:noFill/>
                </a:ln>
              </c:spPr>
              <c:txPr>
                <a:bodyPr/>
                <a:lstStyle/>
                <a:p>
                  <a:pPr>
                    <a:defRPr sz="1116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5502405047384009E-3"/>
                  <c:y val="-1.4858261993944577E-2"/>
                </c:manualLayout>
              </c:layout>
              <c:spPr>
                <a:solidFill>
                  <a:srgbClr val="FFFFFF"/>
                </a:solidFill>
                <a:ln w="24121">
                  <a:noFill/>
                </a:ln>
              </c:spPr>
              <c:txPr>
                <a:bodyPr/>
                <a:lstStyle/>
                <a:p>
                  <a:pPr>
                    <a:defRPr sz="1116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366247561684411E-3"/>
                  <c:y val="-1.3169072804755322E-2"/>
                </c:manualLayout>
              </c:layout>
              <c:spPr>
                <a:solidFill>
                  <a:srgbClr val="FFFFFF"/>
                </a:solidFill>
                <a:ln w="24121">
                  <a:noFill/>
                </a:ln>
              </c:spPr>
              <c:txPr>
                <a:bodyPr/>
                <a:lstStyle/>
                <a:p>
                  <a:pPr>
                    <a:defRPr sz="1116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789910121022753E-3"/>
                  <c:y val="-1.3759540363922018E-2"/>
                </c:manualLayout>
              </c:layout>
              <c:spPr>
                <a:solidFill>
                  <a:srgbClr val="FFFFFF"/>
                </a:solidFill>
                <a:ln w="24121">
                  <a:noFill/>
                </a:ln>
              </c:spPr>
              <c:txPr>
                <a:bodyPr/>
                <a:lstStyle/>
                <a:p>
                  <a:pPr>
                    <a:defRPr sz="1116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8020894267726248E-3"/>
                  <c:y val="-1.2463886335230434E-2"/>
                </c:manualLayout>
              </c:layout>
              <c:spPr>
                <a:solidFill>
                  <a:srgbClr val="FFFFFF"/>
                </a:solidFill>
                <a:ln w="24121">
                  <a:noFill/>
                </a:ln>
              </c:spPr>
              <c:txPr>
                <a:bodyPr/>
                <a:lstStyle/>
                <a:p>
                  <a:pPr>
                    <a:defRPr sz="1116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1.4218061342382016E-3"/>
                  <c:y val="-1.2660653915479214E-2"/>
                </c:manualLayout>
              </c:layout>
              <c:spPr>
                <a:solidFill>
                  <a:srgbClr val="FFFFFF"/>
                </a:solidFill>
                <a:ln w="24121">
                  <a:noFill/>
                </a:ln>
              </c:spPr>
              <c:txPr>
                <a:bodyPr/>
                <a:lstStyle/>
                <a:p>
                  <a:pPr>
                    <a:defRPr sz="1116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8.9763295097133877E-5"/>
                  <c:y val="-1.116823230653885E-2"/>
                </c:manualLayout>
              </c:layout>
              <c:spPr>
                <a:solidFill>
                  <a:srgbClr val="FFFFFF"/>
                </a:solidFill>
                <a:ln w="24121">
                  <a:noFill/>
                </a:ln>
              </c:spPr>
              <c:txPr>
                <a:bodyPr/>
                <a:lstStyle/>
                <a:p>
                  <a:pPr>
                    <a:defRPr sz="1116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9.2241601065257139E-4"/>
                  <c:y val="-1.3054353894397241E-2"/>
                </c:manualLayout>
              </c:layout>
              <c:spPr>
                <a:solidFill>
                  <a:srgbClr val="FFFFFF"/>
                </a:solidFill>
                <a:ln w="24121">
                  <a:noFill/>
                </a:ln>
              </c:spPr>
              <c:txPr>
                <a:bodyPr/>
                <a:lstStyle/>
                <a:p>
                  <a:pPr>
                    <a:defRPr sz="1116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7.3842306759863696E-4"/>
                  <c:y val="-2.7158170148657068E-2"/>
                </c:manualLayout>
              </c:layout>
              <c:spPr>
                <a:solidFill>
                  <a:srgbClr val="FFFFFF"/>
                </a:solidFill>
                <a:ln w="24121">
                  <a:noFill/>
                </a:ln>
              </c:spPr>
              <c:txPr>
                <a:bodyPr/>
                <a:lstStyle/>
                <a:p>
                  <a:pPr>
                    <a:defRPr sz="1116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2.9466565214757434E-3"/>
                  <c:y val="-2.7158170148657068E-2"/>
                </c:manualLayout>
              </c:layout>
              <c:spPr>
                <a:solidFill>
                  <a:srgbClr val="FFFFFF"/>
                </a:solidFill>
                <a:ln w="24121">
                  <a:noFill/>
                </a:ln>
              </c:spPr>
              <c:txPr>
                <a:bodyPr/>
                <a:lstStyle/>
                <a:p>
                  <a:pPr>
                    <a:defRPr sz="1116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6.3511803248331722E-3"/>
                  <c:y val="-1.5727380984830286E-2"/>
                </c:manualLayout>
              </c:layout>
              <c:spPr>
                <a:solidFill>
                  <a:srgbClr val="FFFFFF"/>
                </a:solidFill>
                <a:ln w="24121">
                  <a:noFill/>
                </a:ln>
              </c:spPr>
              <c:txPr>
                <a:bodyPr/>
                <a:lstStyle/>
                <a:p>
                  <a:pPr>
                    <a:defRPr sz="1116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1.3824983865639018E-3"/>
                  <c:y val="-9.5610917872402945E-3"/>
                </c:manualLayout>
              </c:layout>
              <c:spPr>
                <a:solidFill>
                  <a:srgbClr val="FFFFFF"/>
                </a:solidFill>
                <a:ln w="24121">
                  <a:noFill/>
                </a:ln>
              </c:spPr>
              <c:txPr>
                <a:bodyPr/>
                <a:lstStyle/>
                <a:p>
                  <a:pPr>
                    <a:defRPr sz="1116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FFFF"/>
              </a:solidFill>
              <a:ln w="2412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16" b="1" i="0" u="none" strike="noStrike" baseline="0">
                    <a:solidFill>
                      <a:schemeClr val="accent2">
                        <a:lumMod val="75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Sheet1!$B$1:$AA$1</c:f>
              <c:strCache>
                <c:ptCount val="18"/>
                <c:pt idx="0">
                  <c:v>Тихвинский</c:v>
                </c:pt>
                <c:pt idx="1">
                  <c:v>Лужский</c:v>
                </c:pt>
                <c:pt idx="2">
                  <c:v>Киришский</c:v>
                </c:pt>
                <c:pt idx="3">
                  <c:v>Сосновый Бор</c:v>
                </c:pt>
                <c:pt idx="4">
                  <c:v>Кировский</c:v>
                </c:pt>
                <c:pt idx="5">
                  <c:v>Всеволожский</c:v>
                </c:pt>
                <c:pt idx="6">
                  <c:v>Волховский</c:v>
                </c:pt>
                <c:pt idx="7">
                  <c:v>Выборгский</c:v>
                </c:pt>
                <c:pt idx="8">
                  <c:v>Гатчинский</c:v>
                </c:pt>
                <c:pt idx="9">
                  <c:v>Подпорожский</c:v>
                </c:pt>
                <c:pt idx="10">
                  <c:v>Ломоносовский</c:v>
                </c:pt>
                <c:pt idx="11">
                  <c:v>Кингисеппский</c:v>
                </c:pt>
                <c:pt idx="12">
                  <c:v>Лодейнопольский</c:v>
                </c:pt>
                <c:pt idx="13">
                  <c:v>Сланцевский</c:v>
                </c:pt>
                <c:pt idx="14">
                  <c:v>Бокситогорский</c:v>
                </c:pt>
                <c:pt idx="15">
                  <c:v>Тосненский</c:v>
                </c:pt>
                <c:pt idx="16">
                  <c:v>Приозерский</c:v>
                </c:pt>
                <c:pt idx="17">
                  <c:v>Волосовский</c:v>
                </c:pt>
              </c:strCache>
            </c:strRef>
          </c:cat>
          <c:val>
            <c:numRef>
              <c:f>Sheet1!$B$2:$AA$2</c:f>
              <c:numCache>
                <c:formatCode>General</c:formatCode>
                <c:ptCount val="26"/>
                <c:pt idx="0">
                  <c:v>103</c:v>
                </c:pt>
                <c:pt idx="1">
                  <c:v>28</c:v>
                </c:pt>
                <c:pt idx="2">
                  <c:v>22</c:v>
                </c:pt>
                <c:pt idx="3">
                  <c:v>21</c:v>
                </c:pt>
                <c:pt idx="4">
                  <c:v>19</c:v>
                </c:pt>
                <c:pt idx="5">
                  <c:v>18</c:v>
                </c:pt>
                <c:pt idx="6">
                  <c:v>17</c:v>
                </c:pt>
                <c:pt idx="7">
                  <c:v>16</c:v>
                </c:pt>
                <c:pt idx="8">
                  <c:v>16</c:v>
                </c:pt>
                <c:pt idx="9">
                  <c:v>13</c:v>
                </c:pt>
                <c:pt idx="10">
                  <c:v>11</c:v>
                </c:pt>
                <c:pt idx="11">
                  <c:v>10</c:v>
                </c:pt>
                <c:pt idx="12">
                  <c:v>9</c:v>
                </c:pt>
                <c:pt idx="13">
                  <c:v>8</c:v>
                </c:pt>
                <c:pt idx="14">
                  <c:v>5</c:v>
                </c:pt>
                <c:pt idx="15">
                  <c:v>5</c:v>
                </c:pt>
                <c:pt idx="16">
                  <c:v>3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439752760"/>
        <c:axId val="439749624"/>
      </c:barChart>
      <c:catAx>
        <c:axId val="439752760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spPr>
          <a:ln w="6030">
            <a:noFill/>
          </a:ln>
        </c:spPr>
        <c:txPr>
          <a:bodyPr rot="-5400000" vert="horz"/>
          <a:lstStyle/>
          <a:p>
            <a:pPr>
              <a:defRPr sz="950" b="1" i="0" u="none" strike="noStrike" baseline="0">
                <a:solidFill>
                  <a:schemeClr val="accent2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439749624"/>
        <c:crossesAt val="0"/>
        <c:auto val="1"/>
        <c:lblAlgn val="ctr"/>
        <c:lblOffset val="40"/>
        <c:tickLblSkip val="1"/>
        <c:tickMarkSkip val="1"/>
        <c:noMultiLvlLbl val="0"/>
      </c:catAx>
      <c:valAx>
        <c:axId val="439749624"/>
        <c:scaling>
          <c:orientation val="minMax"/>
          <c:max val="103"/>
          <c:min val="0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6030">
            <a:noFill/>
          </a:ln>
        </c:spPr>
        <c:crossAx val="439752760"/>
        <c:crosses val="autoZero"/>
        <c:crossBetween val="between"/>
        <c:majorUnit val="10"/>
        <c:minorUnit val="1"/>
      </c:valAx>
      <c:spPr>
        <a:noFill/>
        <a:ln w="24121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0" b="1" i="0" u="none" strike="noStrike" baseline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ayout>
        <c:manualLayout>
          <c:xMode val="edge"/>
          <c:yMode val="edge"/>
          <c:x val="0.40430622009569378"/>
          <c:y val="0.19932432432432431"/>
          <c:w val="0.35885167464114831"/>
          <c:h val="8.2770270270270271E-2"/>
        </c:manualLayout>
      </c:layout>
      <c:overlay val="0"/>
      <c:spPr>
        <a:noFill/>
        <a:ln w="24121">
          <a:noFill/>
        </a:ln>
      </c:spPr>
      <c:txPr>
        <a:bodyPr/>
        <a:lstStyle/>
        <a:p>
          <a:pPr>
            <a:defRPr sz="1200" b="1" i="0" u="none" strike="noStrike" baseline="0">
              <a:solidFill>
                <a:schemeClr val="accent2">
                  <a:lumMod val="75000"/>
                </a:schemeClr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79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588752484291869"/>
          <c:y val="4.3356293745139426E-2"/>
          <c:w val="0.61787430885860084"/>
          <c:h val="0.941798941798941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победителей</c:v>
                </c:pt>
              </c:strCache>
            </c:strRef>
          </c:tx>
          <c:spPr>
            <a:solidFill>
              <a:srgbClr val="F9664D"/>
            </a:solidFill>
          </c:spPr>
          <c:invertIfNegative val="0"/>
          <c:dLbls>
            <c:dLbl>
              <c:idx val="2"/>
              <c:layout>
                <c:manualLayout>
                  <c:x val="3.9193176066856768E-3"/>
                  <c:y val="1.2080088513757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9596588033428384E-3"/>
                  <c:y val="1.6912123919260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9596588033428384E-3"/>
                  <c:y val="1.6912123919260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1.449610621650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9596588033428384E-3"/>
                  <c:y val="9.664070811005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9193176066856768E-3"/>
                  <c:y val="1.2080088513757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"/>
                  <c:y val="1.2080088513757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3.9193176066857132E-3"/>
                  <c:y val="4.8320354055028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1.9596588033428384E-3"/>
                  <c:y val="1.2080088513757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1.9596588033428024E-3"/>
                  <c:y val="9.66407081100577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0"/>
                  <c:y val="7.2480531082543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Лист1!$A$2:$A$19</c:f>
              <c:strCache>
                <c:ptCount val="18"/>
                <c:pt idx="0">
                  <c:v>Бокситогорский</c:v>
                </c:pt>
                <c:pt idx="1">
                  <c:v>Волосовский</c:v>
                </c:pt>
                <c:pt idx="2">
                  <c:v>Волховский</c:v>
                </c:pt>
                <c:pt idx="3">
                  <c:v>Всеволожский</c:v>
                </c:pt>
                <c:pt idx="4">
                  <c:v>Выборгский</c:v>
                </c:pt>
                <c:pt idx="5">
                  <c:v>Гатчинский</c:v>
                </c:pt>
                <c:pt idx="6">
                  <c:v>Кингисеппский</c:v>
                </c:pt>
                <c:pt idx="7">
                  <c:v>Киришский</c:v>
                </c:pt>
                <c:pt idx="8">
                  <c:v>Кировский</c:v>
                </c:pt>
                <c:pt idx="9">
                  <c:v>Лодейнопольский</c:v>
                </c:pt>
                <c:pt idx="10">
                  <c:v>Ломоносовский</c:v>
                </c:pt>
                <c:pt idx="11">
                  <c:v>Лужский</c:v>
                </c:pt>
                <c:pt idx="12">
                  <c:v>Подпорожский</c:v>
                </c:pt>
                <c:pt idx="13">
                  <c:v>Приозерский</c:v>
                </c:pt>
                <c:pt idx="14">
                  <c:v>Сланцевский</c:v>
                </c:pt>
                <c:pt idx="15">
                  <c:v>Сосновоборский</c:v>
                </c:pt>
                <c:pt idx="16">
                  <c:v>Тихвинский</c:v>
                </c:pt>
                <c:pt idx="17">
                  <c:v>Тосненский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2">
                  <c:v>1</c:v>
                </c:pt>
                <c:pt idx="3">
                  <c:v>15</c:v>
                </c:pt>
                <c:pt idx="4">
                  <c:v>5</c:v>
                </c:pt>
                <c:pt idx="5">
                  <c:v>13</c:v>
                </c:pt>
                <c:pt idx="6">
                  <c:v>5</c:v>
                </c:pt>
                <c:pt idx="7">
                  <c:v>1</c:v>
                </c:pt>
                <c:pt idx="8">
                  <c:v>2</c:v>
                </c:pt>
                <c:pt idx="11">
                  <c:v>1</c:v>
                </c:pt>
                <c:pt idx="13">
                  <c:v>1</c:v>
                </c:pt>
                <c:pt idx="15">
                  <c:v>9</c:v>
                </c:pt>
                <c:pt idx="16">
                  <c:v>6</c:v>
                </c:pt>
                <c:pt idx="17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призеров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2.41601770275144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4.8320354055028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5.8789764100285156E-3"/>
                  <c:y val="1.4496106216508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Лист1!$A$2:$A$19</c:f>
              <c:strCache>
                <c:ptCount val="18"/>
                <c:pt idx="0">
                  <c:v>Бокситогорский</c:v>
                </c:pt>
                <c:pt idx="1">
                  <c:v>Волосовский</c:v>
                </c:pt>
                <c:pt idx="2">
                  <c:v>Волховский</c:v>
                </c:pt>
                <c:pt idx="3">
                  <c:v>Всеволожский</c:v>
                </c:pt>
                <c:pt idx="4">
                  <c:v>Выборгский</c:v>
                </c:pt>
                <c:pt idx="5">
                  <c:v>Гатчинский</c:v>
                </c:pt>
                <c:pt idx="6">
                  <c:v>Кингисеппский</c:v>
                </c:pt>
                <c:pt idx="7">
                  <c:v>Киришский</c:v>
                </c:pt>
                <c:pt idx="8">
                  <c:v>Кировский</c:v>
                </c:pt>
                <c:pt idx="9">
                  <c:v>Лодейнопольский</c:v>
                </c:pt>
                <c:pt idx="10">
                  <c:v>Ломоносовский</c:v>
                </c:pt>
                <c:pt idx="11">
                  <c:v>Лужский</c:v>
                </c:pt>
                <c:pt idx="12">
                  <c:v>Подпорожский</c:v>
                </c:pt>
                <c:pt idx="13">
                  <c:v>Приозерский</c:v>
                </c:pt>
                <c:pt idx="14">
                  <c:v>Сланцевский</c:v>
                </c:pt>
                <c:pt idx="15">
                  <c:v>Сосновоборский</c:v>
                </c:pt>
                <c:pt idx="16">
                  <c:v>Тихвинский</c:v>
                </c:pt>
                <c:pt idx="17">
                  <c:v>Тосненский</c:v>
                </c:pt>
              </c:strCache>
            </c:strRef>
          </c:cat>
          <c:val>
            <c:numRef>
              <c:f>Лист1!$C$2:$C$19</c:f>
              <c:numCache>
                <c:formatCode>General</c:formatCode>
                <c:ptCount val="18"/>
                <c:pt idx="0">
                  <c:v>6</c:v>
                </c:pt>
                <c:pt idx="1">
                  <c:v>4</c:v>
                </c:pt>
                <c:pt idx="2">
                  <c:v>13</c:v>
                </c:pt>
                <c:pt idx="3">
                  <c:v>66</c:v>
                </c:pt>
                <c:pt idx="4">
                  <c:v>28</c:v>
                </c:pt>
                <c:pt idx="5">
                  <c:v>54</c:v>
                </c:pt>
                <c:pt idx="6">
                  <c:v>27</c:v>
                </c:pt>
                <c:pt idx="7">
                  <c:v>23</c:v>
                </c:pt>
                <c:pt idx="8">
                  <c:v>15</c:v>
                </c:pt>
                <c:pt idx="9">
                  <c:v>2</c:v>
                </c:pt>
                <c:pt idx="10">
                  <c:v>6</c:v>
                </c:pt>
                <c:pt idx="11">
                  <c:v>12</c:v>
                </c:pt>
                <c:pt idx="12">
                  <c:v>5</c:v>
                </c:pt>
                <c:pt idx="13">
                  <c:v>3</c:v>
                </c:pt>
                <c:pt idx="14">
                  <c:v>7</c:v>
                </c:pt>
                <c:pt idx="15">
                  <c:v>53</c:v>
                </c:pt>
                <c:pt idx="16">
                  <c:v>34</c:v>
                </c:pt>
                <c:pt idx="17">
                  <c:v>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9755112"/>
        <c:axId val="439750408"/>
      </c:barChart>
      <c:catAx>
        <c:axId val="4397551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200" b="1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439750408"/>
        <c:crosses val="autoZero"/>
        <c:auto val="1"/>
        <c:lblAlgn val="ctr"/>
        <c:lblOffset val="100"/>
        <c:noMultiLvlLbl val="0"/>
      </c:catAx>
      <c:valAx>
        <c:axId val="43975040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39755112"/>
        <c:crosses val="max"/>
        <c:crossBetween val="between"/>
      </c:valAx>
      <c:spPr>
        <a:noFill/>
      </c:spPr>
    </c:plotArea>
    <c:legend>
      <c:legendPos val="r"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pattFill prst="weave">
      <a:fgClr>
        <a:schemeClr val="bg1"/>
      </a:fgClr>
      <a:bgClr>
        <a:schemeClr val="bg1"/>
      </a:bgClr>
    </a:pattFill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Динамика роста количества предметов</a:t>
            </a:r>
            <a:r>
              <a:rPr lang="ru-RU" sz="1800" b="1" baseline="0" dirty="0">
                <a:solidFill>
                  <a:schemeClr val="accent2">
                    <a:lumMod val="50000"/>
                  </a:schemeClr>
                </a:solidFill>
              </a:rPr>
              <a:t> и количества </a:t>
            </a:r>
            <a:r>
              <a:rPr lang="ru-RU" sz="1800" b="1" baseline="0" dirty="0" smtClean="0">
                <a:solidFill>
                  <a:schemeClr val="accent2">
                    <a:lumMod val="50000"/>
                  </a:schemeClr>
                </a:solidFill>
              </a:rPr>
              <a:t>участников</a:t>
            </a:r>
            <a:endParaRPr lang="ru-RU" sz="1800" b="1" dirty="0">
              <a:solidFill>
                <a:schemeClr val="accent2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6.274935467777272E-2"/>
          <c:y val="9.356725146198830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accent2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4389492635734529E-4"/>
          <c:y val="0.14262946079108532"/>
          <c:w val="0.94907407407407407"/>
          <c:h val="0.725542119735033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предметов</c:v>
                </c:pt>
              </c:strCache>
            </c:strRef>
          </c:tx>
          <c:spPr>
            <a:solidFill>
              <a:srgbClr val="F9664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2017/2018</c:v>
                </c:pt>
                <c:pt idx="1">
                  <c:v>2018/2019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</c:v>
                </c:pt>
                <c:pt idx="1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участников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2017/2018</c:v>
                </c:pt>
                <c:pt idx="1">
                  <c:v>2018/2019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129</c:v>
                </c:pt>
                <c:pt idx="1">
                  <c:v>327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9735120"/>
        <c:axId val="439740216"/>
      </c:barChart>
      <c:catAx>
        <c:axId val="439735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9740216"/>
        <c:crosses val="autoZero"/>
        <c:auto val="1"/>
        <c:lblAlgn val="ctr"/>
        <c:lblOffset val="100"/>
        <c:noMultiLvlLbl val="0"/>
      </c:catAx>
      <c:valAx>
        <c:axId val="43974021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39735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1.6020693716824047E-2"/>
          <c:w val="1"/>
          <c:h val="0.769388899173070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Количество участников</c:v>
                </c:pt>
              </c:strCache>
            </c:strRef>
          </c:tx>
          <c:spPr>
            <a:solidFill>
              <a:srgbClr val="00CCFF"/>
            </a:solidFill>
            <a:ln w="19646">
              <a:noFill/>
            </a:ln>
          </c:spPr>
          <c:invertIfNegative val="0"/>
          <c:dLbls>
            <c:dLbl>
              <c:idx val="0"/>
              <c:layout>
                <c:manualLayout>
                  <c:x val="3.1315240083507299E-3"/>
                  <c:y val="-1.4353833247043091E-2"/>
                </c:manualLayout>
              </c:layout>
              <c:spPr>
                <a:solidFill>
                  <a:srgbClr val="FFFFFF"/>
                </a:solidFill>
                <a:ln w="19646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chemeClr val="accent2">
                          <a:lumMod val="50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8684033555320815E-3"/>
                  <c:y val="-1.2658917992805829E-2"/>
                </c:manualLayout>
              </c:layout>
              <c:spPr>
                <a:solidFill>
                  <a:srgbClr val="FFFFFF"/>
                </a:solidFill>
                <a:ln w="19646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chemeClr val="accent2">
                          <a:lumMod val="50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6429073681906056E-3"/>
                  <c:y val="-4.8097080853627405E-3"/>
                </c:manualLayout>
              </c:layout>
              <c:spPr>
                <a:solidFill>
                  <a:srgbClr val="FFFFFF"/>
                </a:solidFill>
                <a:ln w="19646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chemeClr val="accent2">
                          <a:lumMod val="50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6719633946273302E-3"/>
                  <c:y val="-4.0526392597066696E-3"/>
                </c:manualLayout>
              </c:layout>
              <c:spPr>
                <a:solidFill>
                  <a:srgbClr val="FFFFFF"/>
                </a:solidFill>
                <a:ln w="19646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chemeClr val="accent2">
                          <a:lumMod val="50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7.4486075718091516E-4"/>
                  <c:y val="-5.4843527071524178E-3"/>
                </c:manualLayout>
              </c:layout>
              <c:spPr>
                <a:solidFill>
                  <a:srgbClr val="FFFFFF"/>
                </a:solidFill>
                <a:ln w="19646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chemeClr val="accent2">
                          <a:lumMod val="50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9931234642021631E-3"/>
                  <c:y val="-3.970418172874246E-3"/>
                </c:manualLayout>
              </c:layout>
              <c:spPr>
                <a:solidFill>
                  <a:srgbClr val="FFFFFF"/>
                </a:solidFill>
                <a:ln w="19646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chemeClr val="accent2">
                          <a:lumMod val="50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0660208267558036E-3"/>
                  <c:y val="-7.9856150450922092E-3"/>
                </c:manualLayout>
              </c:layout>
              <c:spPr>
                <a:solidFill>
                  <a:srgbClr val="FFFFFF"/>
                </a:solidFill>
                <a:ln w="19646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chemeClr val="accent2">
                          <a:lumMod val="50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8.6108181069061152E-4"/>
                  <c:y val="-6.6031798556926979E-3"/>
                </c:manualLayout>
              </c:layout>
              <c:spPr>
                <a:solidFill>
                  <a:srgbClr val="FFFFFF"/>
                </a:solidFill>
                <a:ln w="19646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chemeClr val="accent2">
                          <a:lumMod val="50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7.0050177590319507E-4"/>
                  <c:y val="-5.5336309651987658E-3"/>
                </c:manualLayout>
              </c:layout>
              <c:spPr>
                <a:solidFill>
                  <a:srgbClr val="FFFFFF"/>
                </a:solidFill>
                <a:ln w="19646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chemeClr val="accent2">
                          <a:lumMod val="50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3.6354436033518289E-3"/>
                  <c:y val="-4.4640820747048338E-3"/>
                </c:manualLayout>
              </c:layout>
              <c:spPr>
                <a:solidFill>
                  <a:srgbClr val="FFFFFF"/>
                </a:solidFill>
                <a:ln w="19646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chemeClr val="accent2">
                          <a:lumMod val="50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1.7083409659054971E-3"/>
                  <c:y val="-4.4640820747048338E-3"/>
                </c:manualLayout>
              </c:layout>
              <c:spPr>
                <a:solidFill>
                  <a:srgbClr val="FFFFFF"/>
                </a:solidFill>
                <a:ln w="19646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chemeClr val="accent2">
                          <a:lumMod val="50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2.9127623368098154E-3"/>
                  <c:y val="-5.4019285032860243E-3"/>
                </c:manualLayout>
              </c:layout>
              <c:spPr>
                <a:solidFill>
                  <a:srgbClr val="FFFFFF"/>
                </a:solidFill>
                <a:ln w="19646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chemeClr val="accent2">
                          <a:lumMod val="50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3.0938039396803951E-3"/>
                  <c:y val="-4.019696430920483E-3"/>
                </c:manualLayout>
              </c:layout>
              <c:spPr>
                <a:solidFill>
                  <a:srgbClr val="FFFFFF"/>
                </a:solidFill>
                <a:ln w="19646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chemeClr val="accent2">
                          <a:lumMod val="50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2.2105426383508542E-3"/>
                  <c:y val="-5.7146116851577444E-3"/>
                </c:manualLayout>
              </c:layout>
              <c:spPr>
                <a:solidFill>
                  <a:srgbClr val="FFFFFF"/>
                </a:solidFill>
                <a:ln w="19646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chemeClr val="accent2">
                          <a:lumMod val="50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2.3711226731382151E-3"/>
                  <c:y val="-1.4501871138215994E-2"/>
                </c:manualLayout>
              </c:layout>
              <c:spPr>
                <a:solidFill>
                  <a:srgbClr val="FFFFFF"/>
                </a:solidFill>
                <a:ln w="19646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chemeClr val="accent2">
                          <a:lumMod val="50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5.9982130042501858E-4"/>
                  <c:y val="-1.5439920683831154E-2"/>
                </c:manualLayout>
              </c:layout>
              <c:spPr>
                <a:solidFill>
                  <a:srgbClr val="FFFFFF"/>
                </a:solidFill>
                <a:ln w="19646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chemeClr val="accent2">
                          <a:lumMod val="50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2.526781717874238E-3"/>
                  <c:y val="-8.9729428487536067E-3"/>
                </c:manualLayout>
              </c:layout>
              <c:spPr>
                <a:solidFill>
                  <a:srgbClr val="FFFFFF"/>
                </a:solidFill>
                <a:ln w="19646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chemeClr val="accent2">
                          <a:lumMod val="50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1.8091636613808415E-3"/>
                  <c:y val="-4.2006771508795726E-3"/>
                </c:manualLayout>
              </c:layout>
              <c:spPr>
                <a:solidFill>
                  <a:srgbClr val="FFFFFF"/>
                </a:solidFill>
                <a:ln w="19646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chemeClr val="accent2">
                          <a:lumMod val="50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FFFF"/>
              </a:solidFill>
              <a:ln w="1964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chemeClr val="accent2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Sheet1!$B$1:$AA$1</c:f>
              <c:strCache>
                <c:ptCount val="18"/>
                <c:pt idx="0">
                  <c:v>Гатчинский</c:v>
                </c:pt>
                <c:pt idx="1">
                  <c:v>Тихвинский</c:v>
                </c:pt>
                <c:pt idx="2">
                  <c:v>Выборгский</c:v>
                </c:pt>
                <c:pt idx="3">
                  <c:v>Киришский</c:v>
                </c:pt>
                <c:pt idx="4">
                  <c:v>Лужский</c:v>
                </c:pt>
                <c:pt idx="5">
                  <c:v>Кировский</c:v>
                </c:pt>
                <c:pt idx="6">
                  <c:v>Кингисеппский</c:v>
                </c:pt>
                <c:pt idx="7">
                  <c:v>Всеволожский</c:v>
                </c:pt>
                <c:pt idx="8">
                  <c:v>Подпорожский</c:v>
                </c:pt>
                <c:pt idx="9">
                  <c:v>Сосновоборский</c:v>
                </c:pt>
                <c:pt idx="10">
                  <c:v>Тосненский</c:v>
                </c:pt>
                <c:pt idx="11">
                  <c:v>Сланцевский</c:v>
                </c:pt>
                <c:pt idx="12">
                  <c:v>Бокситогорский</c:v>
                </c:pt>
                <c:pt idx="13">
                  <c:v>Ломоносовский</c:v>
                </c:pt>
                <c:pt idx="14">
                  <c:v>Волховский</c:v>
                </c:pt>
                <c:pt idx="15">
                  <c:v>Приозерский</c:v>
                </c:pt>
                <c:pt idx="16">
                  <c:v>Лодейнопольский</c:v>
                </c:pt>
                <c:pt idx="17">
                  <c:v>Волосовский</c:v>
                </c:pt>
              </c:strCache>
            </c:strRef>
          </c:cat>
          <c:val>
            <c:numRef>
              <c:f>Sheet1!$B$2:$AA$2</c:f>
              <c:numCache>
                <c:formatCode>General</c:formatCode>
                <c:ptCount val="26"/>
                <c:pt idx="0">
                  <c:v>41</c:v>
                </c:pt>
                <c:pt idx="1">
                  <c:v>41</c:v>
                </c:pt>
                <c:pt idx="2">
                  <c:v>39</c:v>
                </c:pt>
                <c:pt idx="3">
                  <c:v>36</c:v>
                </c:pt>
                <c:pt idx="4">
                  <c:v>26</c:v>
                </c:pt>
                <c:pt idx="5">
                  <c:v>20</c:v>
                </c:pt>
                <c:pt idx="6">
                  <c:v>18</c:v>
                </c:pt>
                <c:pt idx="7">
                  <c:v>17</c:v>
                </c:pt>
                <c:pt idx="8">
                  <c:v>15</c:v>
                </c:pt>
                <c:pt idx="9">
                  <c:v>13</c:v>
                </c:pt>
                <c:pt idx="10">
                  <c:v>13</c:v>
                </c:pt>
                <c:pt idx="11">
                  <c:v>10</c:v>
                </c:pt>
                <c:pt idx="12">
                  <c:v>9</c:v>
                </c:pt>
                <c:pt idx="13">
                  <c:v>9</c:v>
                </c:pt>
                <c:pt idx="14">
                  <c:v>8</c:v>
                </c:pt>
                <c:pt idx="15">
                  <c:v>5</c:v>
                </c:pt>
                <c:pt idx="16">
                  <c:v>4</c:v>
                </c:pt>
                <c:pt idx="17">
                  <c:v>3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Общее количество победителей и призеров</c:v>
                </c:pt>
              </c:strCache>
            </c:strRef>
          </c:tx>
          <c:spPr>
            <a:solidFill>
              <a:srgbClr val="FF6600"/>
            </a:solidFill>
            <a:ln w="19646">
              <a:noFill/>
            </a:ln>
          </c:spPr>
          <c:invertIfNegative val="0"/>
          <c:dLbls>
            <c:dLbl>
              <c:idx val="0"/>
              <c:layout>
                <c:manualLayout>
                  <c:x val="2.4631951274039394E-3"/>
                  <c:y val="-1.4946256782000344E-2"/>
                </c:manualLayout>
              </c:layout>
              <c:spPr>
                <a:noFill/>
                <a:ln w="19646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2575008429875123E-3"/>
                  <c:y val="-9.598106095463077E-3"/>
                </c:manualLayout>
              </c:layout>
              <c:spPr>
                <a:noFill/>
                <a:ln w="19646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7.4619222138918584E-3"/>
                  <c:y val="-9.598106095463077E-3"/>
                </c:manualLayout>
              </c:layout>
              <c:spPr>
                <a:noFill/>
                <a:ln w="19646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6.7392409473497894E-3"/>
                  <c:y val="-1.4501871138215994E-2"/>
                </c:manualLayout>
              </c:layout>
              <c:spPr>
                <a:noFill/>
                <a:ln w="19646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1964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Sheet1!$B$1:$AA$1</c:f>
              <c:strCache>
                <c:ptCount val="18"/>
                <c:pt idx="0">
                  <c:v>Гатчинский</c:v>
                </c:pt>
                <c:pt idx="1">
                  <c:v>Тихвинский</c:v>
                </c:pt>
                <c:pt idx="2">
                  <c:v>Выборгский</c:v>
                </c:pt>
                <c:pt idx="3">
                  <c:v>Киришский</c:v>
                </c:pt>
                <c:pt idx="4">
                  <c:v>Лужский</c:v>
                </c:pt>
                <c:pt idx="5">
                  <c:v>Кировский</c:v>
                </c:pt>
                <c:pt idx="6">
                  <c:v>Кингисеппский</c:v>
                </c:pt>
                <c:pt idx="7">
                  <c:v>Всеволожский</c:v>
                </c:pt>
                <c:pt idx="8">
                  <c:v>Подпорожский</c:v>
                </c:pt>
                <c:pt idx="9">
                  <c:v>Сосновоборский</c:v>
                </c:pt>
                <c:pt idx="10">
                  <c:v>Тосненский</c:v>
                </c:pt>
                <c:pt idx="11">
                  <c:v>Сланцевский</c:v>
                </c:pt>
                <c:pt idx="12">
                  <c:v>Бокситогорский</c:v>
                </c:pt>
                <c:pt idx="13">
                  <c:v>Ломоносовский</c:v>
                </c:pt>
                <c:pt idx="14">
                  <c:v>Волховский</c:v>
                </c:pt>
                <c:pt idx="15">
                  <c:v>Приозерский</c:v>
                </c:pt>
                <c:pt idx="16">
                  <c:v>Лодейнопольский</c:v>
                </c:pt>
                <c:pt idx="17">
                  <c:v>Волосовский</c:v>
                </c:pt>
              </c:strCache>
            </c:strRef>
          </c:cat>
          <c:val>
            <c:numRef>
              <c:f>Sheet1!$B$3:$AA$3</c:f>
              <c:numCache>
                <c:formatCode>General</c:formatCode>
                <c:ptCount val="26"/>
                <c:pt idx="0">
                  <c:v>12</c:v>
                </c:pt>
                <c:pt idx="1">
                  <c:v>9</c:v>
                </c:pt>
                <c:pt idx="2">
                  <c:v>13</c:v>
                </c:pt>
                <c:pt idx="3">
                  <c:v>11</c:v>
                </c:pt>
                <c:pt idx="4">
                  <c:v>2</c:v>
                </c:pt>
                <c:pt idx="5">
                  <c:v>2</c:v>
                </c:pt>
                <c:pt idx="6">
                  <c:v>7</c:v>
                </c:pt>
                <c:pt idx="7">
                  <c:v>8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3</c:v>
                </c:pt>
                <c:pt idx="16">
                  <c:v>2</c:v>
                </c:pt>
                <c:pt idx="17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439757856"/>
        <c:axId val="439748448"/>
      </c:barChart>
      <c:catAx>
        <c:axId val="439757856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spPr>
          <a:ln w="4911">
            <a:noFill/>
          </a:ln>
        </c:spPr>
        <c:txPr>
          <a:bodyPr rot="-5400000" vert="horz"/>
          <a:lstStyle/>
          <a:p>
            <a:pPr>
              <a:defRPr sz="1000" b="1" i="0" u="none" strike="noStrike" baseline="0">
                <a:solidFill>
                  <a:schemeClr val="accent2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439748448"/>
        <c:crossesAt val="0"/>
        <c:auto val="1"/>
        <c:lblAlgn val="ctr"/>
        <c:lblOffset val="40"/>
        <c:tickLblSkip val="1"/>
        <c:tickMarkSkip val="1"/>
        <c:noMultiLvlLbl val="0"/>
      </c:catAx>
      <c:valAx>
        <c:axId val="439748448"/>
        <c:scaling>
          <c:orientation val="minMax"/>
          <c:max val="103"/>
          <c:min val="0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4911">
            <a:noFill/>
          </a:ln>
        </c:spPr>
        <c:crossAx val="439757856"/>
        <c:crosses val="autoZero"/>
        <c:crossBetween val="between"/>
        <c:majorUnit val="10"/>
        <c:minorUnit val="1"/>
      </c:valAx>
      <c:spPr>
        <a:noFill/>
        <a:ln w="19646">
          <a:noFill/>
        </a:ln>
      </c:spPr>
    </c:plotArea>
    <c:legend>
      <c:legendPos val="r"/>
      <c:layout>
        <c:manualLayout>
          <c:xMode val="edge"/>
          <c:yMode val="edge"/>
          <c:x val="0.46459148388274318"/>
          <c:y val="0.20231366084154309"/>
          <c:w val="0.28726999545264897"/>
          <c:h val="0.14210996447281155"/>
        </c:manualLayout>
      </c:layout>
      <c:overlay val="0"/>
      <c:txPr>
        <a:bodyPr/>
        <a:lstStyle/>
        <a:p>
          <a:pPr>
            <a:defRPr sz="140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11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2">
                    <a:lumMod val="50000"/>
                  </a:schemeClr>
                </a:solidFill>
              </a:defRPr>
            </a:pPr>
            <a:r>
              <a:rPr lang="ru-RU" sz="1800" b="1" i="1" u="none" strike="noStrike" baseline="0" dirty="0">
                <a:solidFill>
                  <a:schemeClr val="accent1">
                    <a:lumMod val="50000"/>
                  </a:schemeClr>
                </a:solidFill>
                <a:effectLst/>
              </a:rPr>
              <a:t>Рейтинг участия МО в  ЗЭ региональных олимпиад  школьников Ленинградской области  </a:t>
            </a:r>
            <a:r>
              <a:rPr lang="ru-RU" sz="1800" b="1" i="1" u="none" strike="noStrike" baseline="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2019 г</a:t>
            </a:r>
            <a:r>
              <a:rPr lang="ru-RU" sz="1800" b="1" i="1" u="none" strike="noStrike" baseline="0" dirty="0">
                <a:solidFill>
                  <a:schemeClr val="accent1">
                    <a:lumMod val="50000"/>
                  </a:schemeClr>
                </a:solidFill>
                <a:effectLst/>
              </a:rPr>
              <a:t>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4.95129209172478E-2"/>
          <c:y val="0.19336774956110619"/>
          <c:w val="0.85981080843858915"/>
          <c:h val="0.598273452573395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олимпиад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Лист1!$A$2:$A$19</c:f>
              <c:strCache>
                <c:ptCount val="18"/>
                <c:pt idx="0">
                  <c:v>Волховский</c:v>
                </c:pt>
                <c:pt idx="1">
                  <c:v>Всеволожский</c:v>
                </c:pt>
                <c:pt idx="2">
                  <c:v>Выборгский</c:v>
                </c:pt>
                <c:pt idx="3">
                  <c:v>Гатчинский</c:v>
                </c:pt>
                <c:pt idx="4">
                  <c:v>Киришский</c:v>
                </c:pt>
                <c:pt idx="5">
                  <c:v>Ломоносовский</c:v>
                </c:pt>
                <c:pt idx="6">
                  <c:v>Сланцевский</c:v>
                </c:pt>
                <c:pt idx="7">
                  <c:v>Тихвинский</c:v>
                </c:pt>
                <c:pt idx="8">
                  <c:v>Тосненский</c:v>
                </c:pt>
                <c:pt idx="9">
                  <c:v>Бокситогорский</c:v>
                </c:pt>
                <c:pt idx="10">
                  <c:v>Кингисеппский</c:v>
                </c:pt>
                <c:pt idx="11">
                  <c:v>Кировский</c:v>
                </c:pt>
                <c:pt idx="12">
                  <c:v>Приозерский</c:v>
                </c:pt>
                <c:pt idx="13">
                  <c:v>Сосновоборский</c:v>
                </c:pt>
                <c:pt idx="14">
                  <c:v>Волосовский</c:v>
                </c:pt>
                <c:pt idx="15">
                  <c:v>Лужский</c:v>
                </c:pt>
                <c:pt idx="16">
                  <c:v>Подпорожский</c:v>
                </c:pt>
                <c:pt idx="17">
                  <c:v>Лодейнопольский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7</c:v>
                </c:pt>
                <c:pt idx="10">
                  <c:v>7</c:v>
                </c:pt>
                <c:pt idx="11">
                  <c:v>7</c:v>
                </c:pt>
                <c:pt idx="12">
                  <c:v>7</c:v>
                </c:pt>
                <c:pt idx="13">
                  <c:v>7</c:v>
                </c:pt>
                <c:pt idx="14">
                  <c:v>6</c:v>
                </c:pt>
                <c:pt idx="15">
                  <c:v>6</c:v>
                </c:pt>
                <c:pt idx="16">
                  <c:v>6</c:v>
                </c:pt>
                <c:pt idx="17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43218200"/>
        <c:axId val="543214672"/>
      </c:barChart>
      <c:catAx>
        <c:axId val="5432182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aseline="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543214672"/>
        <c:crosses val="autoZero"/>
        <c:auto val="1"/>
        <c:lblAlgn val="ctr"/>
        <c:lblOffset val="100"/>
        <c:noMultiLvlLbl val="0"/>
      </c:catAx>
      <c:valAx>
        <c:axId val="5432146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432182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3855755266431846"/>
          <c:y val="0.16324503311258279"/>
          <c:w val="0.21809715533131174"/>
          <c:h val="4.5261685004606207E-2"/>
        </c:manualLayout>
      </c:layout>
      <c:overlay val="0"/>
      <c:txPr>
        <a:bodyPr/>
        <a:lstStyle/>
        <a:p>
          <a:pPr>
            <a:defRPr sz="120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aseline="0">
                <a:solidFill>
                  <a:schemeClr val="accent2">
                    <a:lumMod val="50000"/>
                  </a:schemeClr>
                </a:solidFill>
              </a:defRPr>
            </a:pPr>
            <a:r>
              <a:rPr lang="ru-RU" sz="1400" b="1" i="1" baseline="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Сведения о количестве победителей и призеров ЗЭ региональных олимпиад школьников  Ленинградской области по МО в </a:t>
            </a:r>
            <a:r>
              <a:rPr lang="ru-RU" sz="1400" b="1" i="1" baseline="0" dirty="0" smtClean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2018-2019 </a:t>
            </a:r>
            <a:r>
              <a:rPr lang="ru-RU" sz="1400" b="1" i="1" baseline="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уч. г.</a:t>
            </a:r>
          </a:p>
        </c:rich>
      </c:tx>
      <c:layout>
        <c:manualLayout>
          <c:xMode val="edge"/>
          <c:yMode val="edge"/>
          <c:x val="0.10767351997666959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640141610281784"/>
          <c:y val="0.12086021505376345"/>
          <c:w val="0.72070593132604044"/>
          <c:h val="0.864086021505376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победителей</c:v>
                </c:pt>
              </c:strCache>
            </c:strRef>
          </c:tx>
          <c:spPr>
            <a:solidFill>
              <a:srgbClr val="F9664D"/>
            </a:solidFill>
          </c:spPr>
          <c:invertIfNegative val="0"/>
          <c:dLbls>
            <c:dLbl>
              <c:idx val="0"/>
              <c:layout>
                <c:manualLayout>
                  <c:x val="1.4338966853728349E-3"/>
                  <c:y val="6.45161290322564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338966853727824E-3"/>
                  <c:y val="6.45161290322564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4338966853728087E-3"/>
                  <c:y val="1.72043010752686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72043010752686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4338966853728349E-3"/>
                  <c:y val="1.50537634408602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4338966853728349E-3"/>
                  <c:y val="1.50537634408602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4338966853728087E-3"/>
                  <c:y val="1.50537634408602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4338966853728349E-3"/>
                  <c:y val="1.29032258064516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1.4338966853727824E-3"/>
                  <c:y val="1.29032258064515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4338966853728349E-3"/>
                  <c:y val="1.07526881720430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6287802219567026E-17"/>
                  <c:y val="1.07526881720430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"/>
                  <c:y val="1.07526881720430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1.4338966853727824E-3"/>
                  <c:y val="8.60215053763440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2.6287802219567026E-17"/>
                  <c:y val="8.60215053763440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2.6287802219567026E-17"/>
                  <c:y val="8.602150537634448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1.4338966853727824E-3"/>
                  <c:y val="6.45161290322576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1.4338966853728612E-3"/>
                  <c:y val="6.45161290322580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1.4338966853728349E-3"/>
                  <c:y val="6.451612903225786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Лист1!$A$2:$A$19</c:f>
              <c:strCache>
                <c:ptCount val="18"/>
                <c:pt idx="0">
                  <c:v>Волосовский</c:v>
                </c:pt>
                <c:pt idx="1">
                  <c:v>Подпорожский</c:v>
                </c:pt>
                <c:pt idx="2">
                  <c:v>Лодейнопольский</c:v>
                </c:pt>
                <c:pt idx="3">
                  <c:v>Сланцевский</c:v>
                </c:pt>
                <c:pt idx="4">
                  <c:v>Ломоносовский</c:v>
                </c:pt>
                <c:pt idx="5">
                  <c:v>Лужский</c:v>
                </c:pt>
                <c:pt idx="6">
                  <c:v>Бокситогорский</c:v>
                </c:pt>
                <c:pt idx="7">
                  <c:v>Волховский</c:v>
                </c:pt>
                <c:pt idx="8">
                  <c:v>Кировский</c:v>
                </c:pt>
                <c:pt idx="9">
                  <c:v>Тосненский</c:v>
                </c:pt>
                <c:pt idx="10">
                  <c:v>Приозерский</c:v>
                </c:pt>
                <c:pt idx="11">
                  <c:v>Киришский</c:v>
                </c:pt>
                <c:pt idx="12">
                  <c:v>г. Сосновый Бор</c:v>
                </c:pt>
                <c:pt idx="13">
                  <c:v>Выборгский</c:v>
                </c:pt>
                <c:pt idx="14">
                  <c:v>Кингисеппский</c:v>
                </c:pt>
                <c:pt idx="15">
                  <c:v>Тихвинский</c:v>
                </c:pt>
                <c:pt idx="16">
                  <c:v>Всеволожский</c:v>
                </c:pt>
                <c:pt idx="17">
                  <c:v>Гатчинский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0</c:v>
                </c:pt>
                <c:pt idx="2">
                  <c:v>1</c:v>
                </c:pt>
                <c:pt idx="3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2</c:v>
                </c:pt>
                <c:pt idx="11">
                  <c:v>1</c:v>
                </c:pt>
                <c:pt idx="12">
                  <c:v>0</c:v>
                </c:pt>
                <c:pt idx="13">
                  <c:v>2</c:v>
                </c:pt>
                <c:pt idx="14">
                  <c:v>0</c:v>
                </c:pt>
                <c:pt idx="15">
                  <c:v>9</c:v>
                </c:pt>
                <c:pt idx="16">
                  <c:v>5</c:v>
                </c:pt>
                <c:pt idx="17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призеров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latin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Лист1!$A$2:$A$19</c:f>
              <c:strCache>
                <c:ptCount val="18"/>
                <c:pt idx="0">
                  <c:v>Волосовский</c:v>
                </c:pt>
                <c:pt idx="1">
                  <c:v>Подпорожский</c:v>
                </c:pt>
                <c:pt idx="2">
                  <c:v>Лодейнопольский</c:v>
                </c:pt>
                <c:pt idx="3">
                  <c:v>Сланцевский</c:v>
                </c:pt>
                <c:pt idx="4">
                  <c:v>Ломоносовский</c:v>
                </c:pt>
                <c:pt idx="5">
                  <c:v>Лужский</c:v>
                </c:pt>
                <c:pt idx="6">
                  <c:v>Бокситогорский</c:v>
                </c:pt>
                <c:pt idx="7">
                  <c:v>Волховский</c:v>
                </c:pt>
                <c:pt idx="8">
                  <c:v>Кировский</c:v>
                </c:pt>
                <c:pt idx="9">
                  <c:v>Тосненский</c:v>
                </c:pt>
                <c:pt idx="10">
                  <c:v>Приозерский</c:v>
                </c:pt>
                <c:pt idx="11">
                  <c:v>Киришский</c:v>
                </c:pt>
                <c:pt idx="12">
                  <c:v>г. Сосновый Бор</c:v>
                </c:pt>
                <c:pt idx="13">
                  <c:v>Выборгский</c:v>
                </c:pt>
                <c:pt idx="14">
                  <c:v>Кингисеппский</c:v>
                </c:pt>
                <c:pt idx="15">
                  <c:v>Тихвинский</c:v>
                </c:pt>
                <c:pt idx="16">
                  <c:v>Всеволожский</c:v>
                </c:pt>
                <c:pt idx="17">
                  <c:v>Гатчинский</c:v>
                </c:pt>
              </c:strCache>
            </c:strRef>
          </c:cat>
          <c:val>
            <c:numRef>
              <c:f>Лист1!$C$2:$C$19</c:f>
              <c:numCache>
                <c:formatCode>General</c:formatCode>
                <c:ptCount val="18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5</c:v>
                </c:pt>
                <c:pt idx="4">
                  <c:v>7</c:v>
                </c:pt>
                <c:pt idx="5">
                  <c:v>6</c:v>
                </c:pt>
                <c:pt idx="6">
                  <c:v>6</c:v>
                </c:pt>
                <c:pt idx="7">
                  <c:v>7</c:v>
                </c:pt>
                <c:pt idx="8">
                  <c:v>7</c:v>
                </c:pt>
                <c:pt idx="9">
                  <c:v>10</c:v>
                </c:pt>
                <c:pt idx="10">
                  <c:v>9</c:v>
                </c:pt>
                <c:pt idx="11">
                  <c:v>11</c:v>
                </c:pt>
                <c:pt idx="12">
                  <c:v>13</c:v>
                </c:pt>
                <c:pt idx="13">
                  <c:v>16</c:v>
                </c:pt>
                <c:pt idx="14">
                  <c:v>18</c:v>
                </c:pt>
                <c:pt idx="15">
                  <c:v>19</c:v>
                </c:pt>
                <c:pt idx="16">
                  <c:v>27</c:v>
                </c:pt>
                <c:pt idx="17">
                  <c:v>26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43209184"/>
        <c:axId val="543212712"/>
      </c:barChart>
      <c:catAx>
        <c:axId val="5432091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chemeClr val="accent2">
                <a:lumMod val="50000"/>
              </a:schemeClr>
            </a:solidFill>
          </a:ln>
        </c:spPr>
        <c:txPr>
          <a:bodyPr/>
          <a:lstStyle/>
          <a:p>
            <a:pPr>
              <a:defRPr sz="1100"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defRPr>
            </a:pPr>
            <a:endParaRPr lang="ru-RU"/>
          </a:p>
        </c:txPr>
        <c:crossAx val="543212712"/>
        <c:crosses val="autoZero"/>
        <c:auto val="1"/>
        <c:lblAlgn val="ctr"/>
        <c:lblOffset val="100"/>
        <c:noMultiLvlLbl val="0"/>
      </c:catAx>
      <c:valAx>
        <c:axId val="5432127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43209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8620496548260681"/>
          <c:y val="0.46437202607738548"/>
          <c:w val="0.21002420236956507"/>
          <c:h val="7.8137668275336539E-2"/>
        </c:manualLayout>
      </c:layout>
      <c:overlay val="0"/>
      <c:txPr>
        <a:bodyPr/>
        <a:lstStyle/>
        <a:p>
          <a:pPr>
            <a:defRPr sz="1100" baseline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0.50875</cdr:x>
      <cdr:y>0.4355</cdr:y>
    </cdr:from>
    <cdr:to>
      <cdr:x>0.5145</cdr:x>
      <cdr:y>0.48275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392091" y="2190217"/>
          <a:ext cx="38338" cy="23762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wrap="none" lIns="18288" tIns="27432" rIns="18288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225" b="1" i="0" u="none" strike="noStrike" baseline="0">
              <a:solidFill>
                <a:srgbClr val="000000"/>
              </a:solidFill>
              <a:latin typeface="Times New Roman"/>
              <a:cs typeface="Times New Roman"/>
            </a:rPr>
            <a:t> </a:t>
          </a:r>
        </a:p>
      </cdr:txBody>
    </cdr:sp>
  </cdr:relSizeAnchor>
  <cdr:relSizeAnchor xmlns:cdr="http://schemas.openxmlformats.org/drawingml/2006/chartDrawing">
    <cdr:from>
      <cdr:x>0.5425</cdr:x>
      <cdr:y>0.4355</cdr:y>
    </cdr:from>
    <cdr:to>
      <cdr:x>0.551</cdr:x>
      <cdr:y>0.4715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17119" y="2190217"/>
          <a:ext cx="56674" cy="1810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wrap="none" lIns="18288" tIns="0" rIns="0" bIns="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0.50875</cdr:x>
      <cdr:y>0.4475</cdr:y>
    </cdr:from>
    <cdr:to>
      <cdr:x>0.51125</cdr:x>
      <cdr:y>0.493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51125" y="2523363"/>
          <a:ext cx="19908" cy="2565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wrap="none" lIns="27432" tIns="27432" rIns="27432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375" b="1" i="0" u="none" strike="noStrike" baseline="0">
              <a:solidFill>
                <a:srgbClr val="000000"/>
              </a:solidFill>
              <a:latin typeface="Times New Roman"/>
              <a:cs typeface="Times New Roman"/>
            </a:rPr>
            <a:t> </a:t>
          </a:r>
        </a:p>
      </cdr:txBody>
    </cdr:sp>
  </cdr:relSizeAnchor>
  <cdr:relSizeAnchor xmlns:cdr="http://schemas.openxmlformats.org/drawingml/2006/chartDrawing">
    <cdr:from>
      <cdr:x>0.54375</cdr:x>
      <cdr:y>0.4475</cdr:y>
    </cdr:from>
    <cdr:to>
      <cdr:x>0.54625</cdr:x>
      <cdr:y>0.47275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329827" y="2523363"/>
          <a:ext cx="19907" cy="1423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wrap="none" lIns="18288" tIns="0" rIns="0" bIns="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0.49036</cdr:x>
      <cdr:y>0.2877</cdr:y>
    </cdr:from>
    <cdr:to>
      <cdr:x>0.99086</cdr:x>
      <cdr:y>0.42063</cdr:y>
    </cdr:to>
    <cdr:sp macro="" textlink="">
      <cdr:nvSpPr>
        <cdr:cNvPr id="3" name="Поле 2"/>
        <cdr:cNvSpPr txBox="1"/>
      </cdr:nvSpPr>
      <cdr:spPr>
        <a:xfrm xmlns:a="http://schemas.openxmlformats.org/drawingml/2006/main">
          <a:off x="4600575" y="1381125"/>
          <a:ext cx="4695826" cy="638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dirty="0">
              <a:latin typeface="Arial" panose="020B0604020202020204" pitchFamily="34" charset="0"/>
              <a:cs typeface="Arial" panose="020B0604020202020204" pitchFamily="34" charset="0"/>
            </a:rPr>
            <a:t>Общее количество победителей и призеров - </a:t>
          </a:r>
          <a:r>
            <a:rPr lang="ru-RU" sz="1200" b="1" dirty="0" smtClean="0">
              <a:latin typeface="Arial" panose="020B0604020202020204" pitchFamily="34" charset="0"/>
              <a:cs typeface="Arial" panose="020B0604020202020204" pitchFamily="34" charset="0"/>
            </a:rPr>
            <a:t>433 </a:t>
          </a:r>
          <a:endParaRPr lang="ru-RU" sz="1200" b="1" dirty="0"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dirty="0" smtClean="0">
              <a:latin typeface="Arial" panose="020B0604020202020204" pitchFamily="34" charset="0"/>
              <a:cs typeface="Arial" panose="020B0604020202020204" pitchFamily="34" charset="0"/>
            </a:rPr>
            <a:t>(59 </a:t>
          </a:r>
          <a:r>
            <a:rPr lang="ru-RU" sz="1200" b="1" dirty="0">
              <a:latin typeface="Arial" panose="020B0604020202020204" pitchFamily="34" charset="0"/>
              <a:cs typeface="Arial" panose="020B0604020202020204" pitchFamily="34" charset="0"/>
            </a:rPr>
            <a:t>победитель и </a:t>
          </a:r>
          <a:r>
            <a:rPr lang="ru-RU" sz="1200" b="1" dirty="0" smtClean="0">
              <a:latin typeface="Arial" panose="020B0604020202020204" pitchFamily="34" charset="0"/>
              <a:cs typeface="Arial" panose="020B0604020202020204" pitchFamily="34" charset="0"/>
            </a:rPr>
            <a:t>374 </a:t>
          </a:r>
          <a:r>
            <a:rPr lang="ru-RU" sz="1200" b="1" dirty="0">
              <a:latin typeface="Arial" panose="020B0604020202020204" pitchFamily="34" charset="0"/>
              <a:cs typeface="Arial" panose="020B0604020202020204" pitchFamily="34" charset="0"/>
            </a:rPr>
            <a:t>призеров)</a:t>
          </a:r>
        </a:p>
        <a:p xmlns:a="http://schemas.openxmlformats.org/drawingml/2006/main">
          <a:pPr algn="ctr"/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0.51</cdr:x>
      <cdr:y>0.4505</cdr:y>
    </cdr:from>
    <cdr:to>
      <cdr:x>0.512</cdr:x>
      <cdr:y>0.49625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653725" y="2531697"/>
          <a:ext cx="18249" cy="2571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wrap="none" lIns="27432" tIns="27432" rIns="27432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375" b="1" i="0" u="none" strike="noStrike" baseline="0">
              <a:solidFill>
                <a:srgbClr val="000000"/>
              </a:solidFill>
              <a:latin typeface="Times New Roman"/>
              <a:cs typeface="Times New Roman"/>
            </a:rPr>
            <a:t> 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0.38211</cdr:x>
      <cdr:y>0.65851</cdr:y>
    </cdr:from>
    <cdr:to>
      <cdr:x>0.70732</cdr:x>
      <cdr:y>0.81703</cdr:y>
    </cdr:to>
    <cdr:sp macro="" textlink="">
      <cdr:nvSpPr>
        <cdr:cNvPr id="4" name="Поле 3"/>
        <cdr:cNvSpPr txBox="1"/>
      </cdr:nvSpPr>
      <cdr:spPr>
        <a:xfrm xmlns:a="http://schemas.openxmlformats.org/drawingml/2006/main">
          <a:off x="3384376" y="3888854"/>
          <a:ext cx="2880320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spcAft>
              <a:spcPts val="0"/>
            </a:spcAft>
            <a:tabLst>
              <a:tab pos="3632200" algn="l"/>
            </a:tabLst>
          </a:pPr>
          <a:r>
            <a:rPr lang="ru-RU" sz="1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Общее количество победителей и </a:t>
          </a:r>
          <a:r>
            <a:rPr lang="ru-RU" sz="1100" baseline="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призеров</a:t>
          </a:r>
          <a:r>
            <a:rPr lang="ru-RU" sz="1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– </a:t>
          </a:r>
          <a:r>
            <a:rPr lang="ru-RU" sz="12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231</a:t>
          </a:r>
          <a:endParaRPr lang="ru-RU" sz="1200" dirty="0">
            <a:solidFill>
              <a:schemeClr val="accent2">
                <a:lumMod val="50000"/>
              </a:schemeClr>
            </a:solidFill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  <a:p xmlns:a="http://schemas.openxmlformats.org/drawingml/2006/main">
          <a:pPr algn="ctr">
            <a:spcAft>
              <a:spcPts val="0"/>
            </a:spcAft>
            <a:tabLst>
              <a:tab pos="3632200" algn="l"/>
            </a:tabLst>
          </a:pPr>
          <a:r>
            <a:rPr lang="ru-RU" sz="1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из </a:t>
          </a:r>
          <a:r>
            <a:rPr lang="ru-RU" sz="1200" baseline="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них</a:t>
          </a:r>
          <a:r>
            <a:rPr lang="ru-RU" sz="1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</a:t>
          </a:r>
          <a:r>
            <a:rPr lang="ru-RU" sz="1200" baseline="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победителей</a:t>
          </a:r>
          <a:r>
            <a:rPr lang="ru-RU" sz="1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:  -   </a:t>
          </a:r>
          <a:r>
            <a:rPr lang="ru-RU" sz="12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33</a:t>
          </a:r>
          <a:endParaRPr lang="ru-RU" sz="1200" dirty="0">
            <a:solidFill>
              <a:schemeClr val="accent2">
                <a:lumMod val="50000"/>
              </a:schemeClr>
            </a:solidFill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  <a:p xmlns:a="http://schemas.openxmlformats.org/drawingml/2006/main">
          <a:pPr algn="ctr">
            <a:spcAft>
              <a:spcPts val="0"/>
            </a:spcAft>
            <a:tabLst>
              <a:tab pos="3632200" algn="l"/>
            </a:tabLst>
          </a:pPr>
          <a:r>
            <a:rPr lang="ru-RU" sz="1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призеров  - </a:t>
          </a:r>
          <a:r>
            <a:rPr lang="ru-RU" sz="12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198</a:t>
          </a:r>
          <a:endParaRPr lang="ru-RU" sz="1200" dirty="0">
            <a:solidFill>
              <a:schemeClr val="accent2">
                <a:lumMod val="50000"/>
              </a:schemeClr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  <a:p xmlns:a="http://schemas.openxmlformats.org/drawingml/2006/main">
          <a:endParaRPr lang="ru-RU" sz="1200" dirty="0">
            <a:solidFill>
              <a:schemeClr val="accent2">
                <a:lumMod val="50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37807-18F2-4860-B761-481AA1C07E1A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DE57D-DB90-4DC1-B61C-907D2ABA1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502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DE57D-DB90-4DC1-B61C-907D2ABA175B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547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1C5-B9F7-47C3-B60B-36F41B9BCC18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D271-98E3-4B2B-8FB6-142058BFC8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4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1C5-B9F7-47C3-B60B-36F41B9BCC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D271-98E3-4B2B-8FB6-142058BFC8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38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1C5-B9F7-47C3-B60B-36F41B9BCC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D271-98E3-4B2B-8FB6-142058BFC8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9658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1C5-B9F7-47C3-B60B-36F41B9BCC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D271-98E3-4B2B-8FB6-142058BFC8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774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1C5-B9F7-47C3-B60B-36F41B9BCC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D271-98E3-4B2B-8FB6-142058BFC8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624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1C5-B9F7-47C3-B60B-36F41B9BCC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D271-98E3-4B2B-8FB6-142058BFC8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311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1C5-B9F7-47C3-B60B-36F41B9BCC18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D271-98E3-4B2B-8FB6-142058BFC8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65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1C5-B9F7-47C3-B60B-36F41B9BCC18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D271-98E3-4B2B-8FB6-142058BFC8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58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1C5-B9F7-47C3-B60B-36F41B9BCC18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D271-98E3-4B2B-8FB6-142058BFC8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12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1C5-B9F7-47C3-B60B-36F41B9BCC18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D271-98E3-4B2B-8FB6-142058BFC8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90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1C5-B9F7-47C3-B60B-36F41B9BCC18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D271-98E3-4B2B-8FB6-142058BFC8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32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1C5-B9F7-47C3-B60B-36F41B9BCC18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D271-98E3-4B2B-8FB6-142058BFC8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74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1C5-B9F7-47C3-B60B-36F41B9BCC18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D271-98E3-4B2B-8FB6-142058BFC8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20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1C5-B9F7-47C3-B60B-36F41B9BCC18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D271-98E3-4B2B-8FB6-142058BFC8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68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1C5-B9F7-47C3-B60B-36F41B9BCC18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D271-98E3-4B2B-8FB6-142058BFC8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5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1C5-B9F7-47C3-B60B-36F41B9BCC18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4D271-98E3-4B2B-8FB6-142058BFC8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74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BC1C5-B9F7-47C3-B60B-36F41B9BCC1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04D271-98E3-4B2B-8FB6-142058BFC8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53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21" r:id="rId1"/>
    <p:sldLayoutId id="2147484522" r:id="rId2"/>
    <p:sldLayoutId id="2147484523" r:id="rId3"/>
    <p:sldLayoutId id="2147484524" r:id="rId4"/>
    <p:sldLayoutId id="2147484525" r:id="rId5"/>
    <p:sldLayoutId id="2147484526" r:id="rId6"/>
    <p:sldLayoutId id="2147484527" r:id="rId7"/>
    <p:sldLayoutId id="2147484528" r:id="rId8"/>
    <p:sldLayoutId id="2147484529" r:id="rId9"/>
    <p:sldLayoutId id="2147484530" r:id="rId10"/>
    <p:sldLayoutId id="2147484531" r:id="rId11"/>
    <p:sldLayoutId id="2147484532" r:id="rId12"/>
    <p:sldLayoutId id="2147484533" r:id="rId13"/>
    <p:sldLayoutId id="2147484534" r:id="rId14"/>
    <p:sldLayoutId id="2147484535" r:id="rId15"/>
    <p:sldLayoutId id="2147484536" r:id="rId16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560840" cy="5472608"/>
          </a:xfrm>
          <a:ln>
            <a:solidFill>
              <a:srgbClr val="FFFFFF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0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4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0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Всероссийская </a:t>
            </a:r>
            <a:r>
              <a:rPr lang="ru-RU" sz="40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олимпиада школьников в Ленинградской области в </a:t>
            </a:r>
            <a:r>
              <a:rPr lang="ru-RU" sz="40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2018/2019 </a:t>
            </a:r>
            <a:r>
              <a:rPr lang="ru-RU" sz="40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учебном году: итоги, проблемы, перспективы</a:t>
            </a:r>
          </a:p>
        </p:txBody>
      </p:sp>
      <p:pic>
        <p:nvPicPr>
          <p:cNvPr id="3" name="Рисунок 2" descr="http://www.chastnik-m.ru/images/news/1737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358" y="836712"/>
            <a:ext cx="1511300" cy="1511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10252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6309320"/>
            <a:ext cx="251062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000" dirty="0">
                <a:solidFill>
                  <a:prstClr val="black"/>
                </a:solidFill>
              </a:rPr>
              <a:t>* </a:t>
            </a:r>
            <a:r>
              <a:rPr lang="ru-RU" sz="1000" b="1" dirty="0" smtClean="0">
                <a:solidFill>
                  <a:schemeClr val="accent2">
                    <a:lumMod val="50000"/>
                  </a:schemeClr>
                </a:solidFill>
              </a:rPr>
              <a:t>Победитель </a:t>
            </a:r>
            <a:r>
              <a:rPr lang="ru-RU" sz="1000" b="1" dirty="0">
                <a:solidFill>
                  <a:schemeClr val="accent2">
                    <a:lumMod val="50000"/>
                  </a:schemeClr>
                </a:solidFill>
              </a:rPr>
              <a:t>3 балла, призер 1 балл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1886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Самые результативные школы  по итогам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РЭ </a:t>
            </a:r>
            <a:r>
              <a:rPr lang="ru-RU" b="1" i="1" dirty="0" err="1">
                <a:solidFill>
                  <a:schemeClr val="accent2">
                    <a:lumMod val="75000"/>
                  </a:schemeClr>
                </a:solidFill>
              </a:rPr>
              <a:t>ВсОШ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801215"/>
              </p:ext>
            </p:extLst>
          </p:nvPr>
        </p:nvGraphicFramePr>
        <p:xfrm>
          <a:off x="251522" y="764702"/>
          <a:ext cx="7560837" cy="59887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84"/>
                <a:gridCol w="504670"/>
                <a:gridCol w="3817656"/>
                <a:gridCol w="936104"/>
                <a:gridCol w="720080"/>
                <a:gridCol w="422199"/>
                <a:gridCol w="332343"/>
                <a:gridCol w="541601"/>
              </a:tblGrid>
              <a:tr h="71238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№ п/п</a:t>
                      </a:r>
                      <a:endParaRPr lang="ru-RU" sz="1000" b="1" i="0" u="none" strike="noStrike" dirty="0">
                        <a:solidFill>
                          <a:srgbClr val="161E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Место</a:t>
                      </a:r>
                      <a:endParaRPr lang="ru-RU" sz="1000" b="1" i="0" u="none" strike="noStrike" dirty="0">
                        <a:solidFill>
                          <a:srgbClr val="161E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ОУ</a:t>
                      </a:r>
                      <a:endParaRPr lang="ru-RU" sz="1000" b="1" i="0" u="none" strike="noStrike" dirty="0">
                        <a:solidFill>
                          <a:srgbClr val="161E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МО</a:t>
                      </a:r>
                      <a:endParaRPr lang="ru-RU" sz="1000" b="1" i="1" u="none" strike="noStrike">
                        <a:solidFill>
                          <a:srgbClr val="161E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 dirty="0">
                          <a:effectLst/>
                        </a:rPr>
                        <a:t>Общее кол-во победителей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и призеров</a:t>
                      </a:r>
                      <a:endParaRPr lang="ru-RU" sz="900" b="1" i="0" u="none" strike="noStrike" dirty="0">
                        <a:solidFill>
                          <a:srgbClr val="161E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7" marR="4477" marT="4477" marB="0" vert="vert2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 dirty="0">
                          <a:effectLst/>
                        </a:rPr>
                        <a:t>Кол-во победителей</a:t>
                      </a:r>
                      <a:endParaRPr lang="ru-RU" sz="900" b="1" i="0" u="none" strike="noStrike" dirty="0">
                        <a:solidFill>
                          <a:srgbClr val="161E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7" marR="4477" marT="4477" marB="0" vert="vert2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 dirty="0">
                          <a:effectLst/>
                        </a:rPr>
                        <a:t>Кол-во призеров</a:t>
                      </a:r>
                      <a:endParaRPr lang="ru-RU" sz="900" b="1" i="0" u="none" strike="noStrike" dirty="0">
                        <a:solidFill>
                          <a:srgbClr val="161E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7" marR="4477" marT="4477" marB="0" vert="vert2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 dirty="0">
                          <a:effectLst/>
                        </a:rPr>
                        <a:t>Итоговые баллы*</a:t>
                      </a:r>
                      <a:endParaRPr lang="ru-RU" sz="900" b="1" i="0" u="none" strike="noStrike" dirty="0">
                        <a:solidFill>
                          <a:srgbClr val="161E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7" marR="4477" marT="4477" marB="0" vert="vert27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715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МБОУ «Средняя общеобразовательная школа № 2 с углубленным изучением английского языка</a:t>
                      </a:r>
                      <a:r>
                        <a:rPr lang="ru-RU" sz="1000" u="none" strike="noStrike" dirty="0" smtClean="0">
                          <a:effectLst/>
                        </a:rPr>
                        <a:t>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err="1" smtClean="0">
                          <a:effectLst/>
                        </a:rPr>
                        <a:t>г.Сосновый</a:t>
                      </a:r>
                      <a:r>
                        <a:rPr lang="ru-RU" sz="1000" u="none" strike="noStrike" dirty="0" smtClean="0">
                          <a:effectLst/>
                        </a:rPr>
                        <a:t> Бор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rgbClr val="F9664D"/>
                    </a:solidFill>
                  </a:tcPr>
                </a:tc>
              </a:tr>
              <a:tr h="23329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МБОУ «Лицей № 8» г. Сосновый Бор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 err="1" smtClean="0">
                          <a:effectLst/>
                        </a:rPr>
                        <a:t>г.Сосновый</a:t>
                      </a:r>
                      <a:r>
                        <a:rPr lang="ru-RU" sz="1000" u="none" strike="noStrike" dirty="0" smtClean="0">
                          <a:effectLst/>
                        </a:rPr>
                        <a:t> Бор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rgbClr val="F9664D"/>
                    </a:solidFill>
                  </a:tcPr>
                </a:tc>
              </a:tr>
              <a:tr h="30523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МОУ «</a:t>
                      </a:r>
                      <a:r>
                        <a:rPr lang="ru-RU" sz="1000" u="none" strike="noStrike" dirty="0" err="1">
                          <a:effectLst/>
                        </a:rPr>
                        <a:t>Кузьмоловская</a:t>
                      </a:r>
                      <a:r>
                        <a:rPr lang="ru-RU" sz="1000" u="none" strike="noStrike" dirty="0">
                          <a:effectLst/>
                        </a:rPr>
                        <a:t> средняя общеобразовательная школа </a:t>
                      </a:r>
                      <a:r>
                        <a:rPr lang="ru-RU" sz="1000" u="none" strike="noStrike" dirty="0" smtClean="0">
                          <a:effectLst/>
                        </a:rPr>
                        <a:t>№1»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Всеволожский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rgbClr val="F9664D"/>
                    </a:solidFill>
                  </a:tcPr>
                </a:tc>
              </a:tr>
              <a:tr h="34715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МОУ «Средняя общеобразовательная школа с углубленным изучением отдельных предметов № 2»  г. Всеволожска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Всеволожский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rgbClr val="F9664D"/>
                    </a:solidFill>
                  </a:tcPr>
                </a:tc>
              </a:tr>
              <a:tr h="21941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МБОУ "</a:t>
                      </a:r>
                      <a:r>
                        <a:rPr lang="ru-RU" sz="1000" u="none" strike="noStrike" dirty="0" err="1">
                          <a:effectLst/>
                        </a:rPr>
                        <a:t>Сиверская</a:t>
                      </a:r>
                      <a:r>
                        <a:rPr lang="ru-RU" sz="1000" u="none" strike="noStrike" dirty="0">
                          <a:effectLst/>
                        </a:rPr>
                        <a:t> гимназия </a:t>
                      </a:r>
                      <a:r>
                        <a:rPr lang="ru-RU" sz="1000" u="none" strike="noStrike" dirty="0" smtClean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Гатчинский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rgbClr val="F966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rgbClr val="F9664D"/>
                    </a:solidFill>
                  </a:tcPr>
                </a:tc>
              </a:tr>
              <a:tr h="23329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6-8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>
                          <a:effectLst/>
                        </a:rPr>
                        <a:t>МБОУ «</a:t>
                      </a:r>
                      <a:r>
                        <a:rPr lang="ru-RU" sz="1000" u="none" strike="noStrike" dirty="0" err="1">
                          <a:effectLst/>
                        </a:rPr>
                        <a:t>Кингисеппская</a:t>
                      </a:r>
                      <a:r>
                        <a:rPr lang="ru-RU" sz="1000" u="none" strike="noStrike" dirty="0">
                          <a:effectLst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</a:rPr>
                        <a:t>гимназия»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err="1">
                          <a:effectLst/>
                        </a:rPr>
                        <a:t>Кингисеппский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740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6-8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МОУ «Гимназия № 2»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Тихвинский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523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6-8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МБОУ «Кировская  гимназия имени Героя Советского Союза Султана </a:t>
                      </a:r>
                      <a:r>
                        <a:rPr lang="ru-RU" sz="1000" u="none" strike="noStrike" dirty="0" err="1">
                          <a:effectLst/>
                        </a:rPr>
                        <a:t>Баймагамбетова</a:t>
                      </a:r>
                      <a:r>
                        <a:rPr lang="ru-RU" sz="1000" u="none" strike="noStrike" dirty="0">
                          <a:effectLst/>
                        </a:rPr>
                        <a:t>»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Кировский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740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МОУ «Лицей № 8»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Тихвинский          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329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МОУ «Лицей № 1»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Всеволожский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48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МБОУ "Гатчинская средняя общеобразовательная школа №9 с углублённым изучением отдельных предметов", МБОУДО «Информационно-методический центр</a:t>
                      </a:r>
                      <a:r>
                        <a:rPr lang="ru-RU" sz="1000" u="none" strike="noStrike" dirty="0" smtClean="0">
                          <a:effectLst/>
                        </a:rPr>
                        <a:t>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Гатчинский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523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12-13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МБОУ "Гатчинский лицей №3 имени Героя Советского Союза </a:t>
                      </a:r>
                      <a:r>
                        <a:rPr lang="ru-RU" sz="1000" u="none" strike="noStrike" dirty="0" err="1">
                          <a:effectLst/>
                        </a:rPr>
                        <a:t>А.И.Перегудова</a:t>
                      </a:r>
                      <a:r>
                        <a:rPr lang="ru-RU" sz="1000" u="none" strike="noStrike" dirty="0">
                          <a:effectLst/>
                        </a:rPr>
                        <a:t>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Гатчинский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523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12-13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МБОУ «</a:t>
                      </a:r>
                      <a:r>
                        <a:rPr lang="ru-RU" sz="1000" u="none" strike="noStrike" dirty="0" err="1">
                          <a:effectLst/>
                        </a:rPr>
                        <a:t>Кингисеппская</a:t>
                      </a:r>
                      <a:r>
                        <a:rPr lang="ru-RU" sz="1000" u="none" strike="noStrike" dirty="0">
                          <a:effectLst/>
                        </a:rPr>
                        <a:t> средняя общеобразовательная школа № 1»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err="1">
                          <a:effectLst/>
                        </a:rPr>
                        <a:t>Кингисеппский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740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МБОУ «Гимназия № 11 »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Выборгский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119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15-17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МБОУ "Гатчинская средняя общеобразовательная школа №8 "Центр образования"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Гатчинский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564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15-17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МОБУ «Средняя общеобразовательная  школа с углубленным изучением отдельных предметов №6»  г. Всеволожска 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Всеволожский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579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15-17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МБОУ "Гатчинская средняя общеобразовательная школа №4 с углублённым изучением отдельных предметов"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Гатчинский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77" marR="4477" marT="447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24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6844253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400" b="1" i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Олимииады</a:t>
            </a:r>
            <a:r>
              <a:rPr lang="ru-RU" sz="2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для школьников 7-8 классов</a:t>
            </a:r>
            <a:endParaRPr lang="ru-RU" sz="2400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747130"/>
            <a:ext cx="8208912" cy="339298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ru-RU" sz="2000" b="1" dirty="0">
                <a:solidFill>
                  <a:srgbClr val="F9664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Олимпиада имени </a:t>
            </a:r>
            <a:r>
              <a:rPr lang="ru-RU" sz="2000" b="1" dirty="0" err="1">
                <a:solidFill>
                  <a:srgbClr val="F9664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Дж.К</a:t>
            </a:r>
            <a:r>
              <a:rPr lang="ru-RU" sz="2000" b="1" dirty="0">
                <a:solidFill>
                  <a:srgbClr val="F9664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Максвелла по физике (7-8 </a:t>
            </a:r>
            <a:r>
              <a:rPr lang="ru-RU" sz="2000" b="1" dirty="0" err="1">
                <a:solidFill>
                  <a:srgbClr val="F9664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</a:t>
            </a:r>
            <a:r>
              <a:rPr lang="ru-RU" sz="2000" b="1" dirty="0" smtClean="0">
                <a:solidFill>
                  <a:srgbClr val="F9664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ru-RU" sz="20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 участников регионального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этапа (2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победителя 7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призеров)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участник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заключительного этапа (1 призер)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"/>
            </a:pPr>
            <a:r>
              <a:rPr lang="ru-RU" sz="2000" b="1" dirty="0">
                <a:ln>
                  <a:solidFill>
                    <a:srgbClr val="F9664D"/>
                  </a:solidFill>
                </a:ln>
                <a:solidFill>
                  <a:srgbClr val="F9664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Олимпиада имени Леонарда Эйлера по математике (8 </a:t>
            </a:r>
            <a:r>
              <a:rPr lang="ru-RU" sz="2000" b="1" dirty="0" err="1">
                <a:ln>
                  <a:solidFill>
                    <a:srgbClr val="F9664D"/>
                  </a:solidFill>
                </a:ln>
                <a:solidFill>
                  <a:srgbClr val="F9664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</a:t>
            </a:r>
            <a:r>
              <a:rPr lang="ru-RU" sz="2000" b="1" dirty="0" smtClean="0">
                <a:ln>
                  <a:solidFill>
                    <a:srgbClr val="F9664D"/>
                  </a:solidFill>
                </a:ln>
                <a:solidFill>
                  <a:srgbClr val="F9664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>
              <a:lnSpc>
                <a:spcPct val="107000"/>
              </a:lnSpc>
            </a:pPr>
            <a:endParaRPr lang="ru-RU" sz="2000" b="1" dirty="0">
              <a:ln>
                <a:solidFill>
                  <a:srgbClr val="F9664D"/>
                </a:solidFill>
              </a:ln>
              <a:solidFill>
                <a:srgbClr val="F9664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участника регионального этапа(1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победитель 5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призеров)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участника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заключительного этапа (1 призер)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50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/>
          </p:nvPr>
        </p:nvGraphicFramePr>
        <p:xfrm>
          <a:off x="323529" y="980728"/>
          <a:ext cx="6840759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9512" y="188640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ln w="22225">
                  <a:solidFill>
                    <a:srgbClr val="F9664D"/>
                  </a:solidFill>
                  <a:prstDash val="solid"/>
                </a:ln>
                <a:solidFill>
                  <a:srgbClr val="F9664D"/>
                </a:solidFill>
              </a:rPr>
              <a:t>Малая областная олимпиада </a:t>
            </a:r>
            <a:r>
              <a:rPr lang="ru-RU" sz="2800" b="1" i="1" dirty="0" smtClean="0">
                <a:ln w="22225">
                  <a:solidFill>
                    <a:srgbClr val="F9664D"/>
                  </a:solidFill>
                  <a:prstDash val="solid"/>
                </a:ln>
                <a:solidFill>
                  <a:srgbClr val="F9664D"/>
                </a:solidFill>
              </a:rPr>
              <a:t>(7-8 </a:t>
            </a:r>
            <a:r>
              <a:rPr lang="ru-RU" sz="2800" b="1" i="1" dirty="0" err="1" smtClean="0">
                <a:ln w="22225">
                  <a:solidFill>
                    <a:srgbClr val="F9664D"/>
                  </a:solidFill>
                  <a:prstDash val="solid"/>
                </a:ln>
                <a:solidFill>
                  <a:srgbClr val="F9664D"/>
                </a:solidFill>
              </a:rPr>
              <a:t>кл</a:t>
            </a:r>
            <a:r>
              <a:rPr lang="ru-RU" sz="2800" b="1" i="1" dirty="0" smtClean="0">
                <a:ln w="22225">
                  <a:solidFill>
                    <a:srgbClr val="F9664D"/>
                  </a:solidFill>
                  <a:prstDash val="solid"/>
                </a:ln>
                <a:solidFill>
                  <a:srgbClr val="F9664D"/>
                </a:solidFill>
              </a:rPr>
              <a:t>.)</a:t>
            </a:r>
            <a:endParaRPr lang="ru-RU" sz="2800" b="1" i="1" dirty="0">
              <a:ln w="22225">
                <a:solidFill>
                  <a:srgbClr val="F9664D"/>
                </a:solidFill>
                <a:prstDash val="solid"/>
              </a:ln>
              <a:solidFill>
                <a:srgbClr val="F966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12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11702" cy="6876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 smtClean="0">
                <a:solidFill>
                  <a:srgbClr val="F9664D"/>
                </a:solidFill>
              </a:rPr>
              <a:t>Итоги малой </a:t>
            </a:r>
            <a:r>
              <a:rPr lang="ru-RU" sz="2200" b="1" i="1" dirty="0">
                <a:solidFill>
                  <a:srgbClr val="F9664D"/>
                </a:solidFill>
              </a:rPr>
              <a:t>областной </a:t>
            </a:r>
            <a:r>
              <a:rPr lang="ru-RU" sz="2000" b="1" i="1" dirty="0">
                <a:solidFill>
                  <a:srgbClr val="F9664D"/>
                </a:solidFill>
              </a:rPr>
              <a:t>олимпиады </a:t>
            </a:r>
            <a:r>
              <a:rPr lang="ru-RU" sz="2000" b="1" i="1" dirty="0" smtClean="0">
                <a:solidFill>
                  <a:srgbClr val="F9664D"/>
                </a:solidFill>
              </a:rPr>
              <a:t>2018/2019 </a:t>
            </a:r>
            <a:r>
              <a:rPr lang="ru-RU" sz="2000" b="1" i="1" dirty="0" err="1" smtClean="0">
                <a:solidFill>
                  <a:srgbClr val="F9664D"/>
                </a:solidFill>
              </a:rPr>
              <a:t>уч.г</a:t>
            </a:r>
            <a:r>
              <a:rPr lang="ru-RU" sz="2000" b="1" i="1" dirty="0" smtClean="0">
                <a:solidFill>
                  <a:srgbClr val="F9664D"/>
                </a:solidFill>
              </a:rPr>
              <a:t>.                по предметам </a:t>
            </a:r>
            <a:endParaRPr lang="ru-RU" sz="2000" b="1" i="1" dirty="0">
              <a:solidFill>
                <a:srgbClr val="F9664D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/>
          </p:nvPr>
        </p:nvGraphicFramePr>
        <p:xfrm>
          <a:off x="539552" y="1268763"/>
          <a:ext cx="7200801" cy="50405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487"/>
                <a:gridCol w="1497294"/>
                <a:gridCol w="1234611"/>
                <a:gridCol w="1290430"/>
                <a:gridCol w="1405355"/>
                <a:gridCol w="1431624"/>
              </a:tblGrid>
              <a:tr h="9460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№ п/п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ПРЕДМЕТ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кол-во участников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кол-во победителей 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кол-во призеров</a:t>
                      </a:r>
                      <a:endParaRPr lang="ru-RU" sz="13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общее кол-во победителей и призеров</a:t>
                      </a:r>
                      <a:endParaRPr lang="ru-RU" sz="13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78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Английский язык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55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13</a:t>
                      </a:r>
                      <a:endParaRPr lang="ru-RU" sz="13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14</a:t>
                      </a:r>
                      <a:endParaRPr lang="ru-RU" sz="13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3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Биология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39</a:t>
                      </a:r>
                      <a:endParaRPr lang="ru-RU" sz="13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ru-RU" sz="13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12</a:t>
                      </a:r>
                      <a:endParaRPr lang="ru-RU" sz="13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3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География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38</a:t>
                      </a:r>
                      <a:endParaRPr lang="ru-RU" sz="13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13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13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3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3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Искусство (МХК)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23</a:t>
                      </a:r>
                      <a:endParaRPr lang="ru-RU" sz="13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3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13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3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3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История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24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13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3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13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Литература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24</a:t>
                      </a:r>
                      <a:endParaRPr lang="ru-RU" sz="13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13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3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13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Право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28</a:t>
                      </a:r>
                      <a:endParaRPr lang="ru-RU" sz="13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13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3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13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Русский язык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19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3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3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13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Технология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12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3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3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Экология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34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3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3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11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Экономика</a:t>
                      </a:r>
                      <a:endParaRPr lang="ru-RU" sz="13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31</a:t>
                      </a:r>
                      <a:endParaRPr lang="ru-RU" sz="13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13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3188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3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Итого:</a:t>
                      </a:r>
                      <a:endParaRPr lang="ru-RU" sz="15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327</a:t>
                      </a:r>
                      <a:endParaRPr lang="ru-RU" sz="15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18</a:t>
                      </a:r>
                      <a:endParaRPr lang="ru-RU" sz="15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71</a:t>
                      </a:r>
                      <a:endParaRPr lang="ru-RU" sz="15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89</a:t>
                      </a:r>
                      <a:endParaRPr lang="ru-RU" sz="15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9" marR="8689" marT="868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68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907704" y="13403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b="1" i="1" dirty="0">
                <a:solidFill>
                  <a:schemeClr val="accent2">
                    <a:lumMod val="50000"/>
                  </a:schemeClr>
                </a:solidFill>
              </a:rPr>
              <a:t>Рейтинг участия МО в малой олимпиаде 2018-2019</a:t>
            </a:r>
          </a:p>
        </p:txBody>
      </p:sp>
      <p:graphicFrame>
        <p:nvGraphicFramePr>
          <p:cNvPr id="3" name="Объект 1"/>
          <p:cNvGraphicFramePr>
            <a:graphicFrameLocks noChangeAspect="1"/>
          </p:cNvGraphicFramePr>
          <p:nvPr>
            <p:extLst/>
          </p:nvPr>
        </p:nvGraphicFramePr>
        <p:xfrm>
          <a:off x="611560" y="134034"/>
          <a:ext cx="8532440" cy="6607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74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188640"/>
            <a:ext cx="903649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Участи</a:t>
            </a:r>
            <a:r>
              <a:rPr lang="en-US" sz="2400" i="1" dirty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</a:rPr>
              <a:t> школьников  в заключительном этапе ВОШ </a:t>
            </a:r>
            <a:endParaRPr lang="en-US" sz="2400" i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i="1" dirty="0">
                <a:solidFill>
                  <a:schemeClr val="accent1">
                    <a:lumMod val="50000"/>
                  </a:schemeClr>
                </a:solidFill>
              </a:rPr>
              <a:t>(в сравнении за 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5лет)</a:t>
            </a:r>
            <a:endParaRPr lang="ru-RU" sz="24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251521" y="1268759"/>
          <a:ext cx="8649789" cy="4925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59"/>
                <a:gridCol w="1728192"/>
                <a:gridCol w="1728192"/>
                <a:gridCol w="1800200"/>
                <a:gridCol w="1953046"/>
              </a:tblGrid>
              <a:tr h="859247">
                <a:tc gridSpan="5"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Предметы, по которым не набрали необходимое кол-во баллов </a:t>
                      </a:r>
                      <a:endParaRPr lang="ru-RU" sz="2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4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32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1.Искусство</a:t>
                      </a: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(МХК)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2.Математика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3.Право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4.Химия</a:t>
                      </a:r>
                      <a:endParaRPr lang="ru-RU" sz="14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5.Экология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1.География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2.Искусство (МХК)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3.Обществознание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4.Русский язык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5.Технология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6.Физика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7.Экономика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1.Биология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2.Искусство (МХК)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3. Математика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4.Обществознание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5.Право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6.Технология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7.Физика 8.Экономика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1.Английский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2.Искусство (МХК)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3.Математика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4.Китайский язык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5.Право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6.ОБЖ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7.Технология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8.Физика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9.Французский язык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10.Физическая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    культура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11.Экономика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1.Английский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2.Астрономия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3.Биология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4.Математика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5.История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6.Испанский язык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7.Китайский язык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8.Право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9.ОБЖ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10.Русский язык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11.Физика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12.Французский язык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13.Физическая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    культура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14.Экономика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15.Экология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32784">
                <a:tc>
                  <a:txBody>
                    <a:bodyPr/>
                    <a:lstStyle/>
                    <a:p>
                      <a:pPr algn="ctr" rtl="0" eaLnBrk="1" latinLnBrk="0" hangingPunct="1"/>
                      <a:r>
                        <a:rPr lang="ru-RU" sz="2800" dirty="0" smtClean="0">
                          <a:solidFill>
                            <a:srgbClr val="FFFFFF"/>
                          </a:solidFill>
                          <a:effectLst/>
                        </a:rPr>
                        <a:t>2015</a:t>
                      </a:r>
                      <a:endParaRPr lang="ru-RU" sz="280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ru-RU" sz="2800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en-US" sz="2800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</a:t>
                      </a:r>
                      <a:r>
                        <a:rPr lang="ru-RU" sz="2800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280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FF"/>
                          </a:solidFill>
                        </a:rPr>
                        <a:t>201</a:t>
                      </a:r>
                      <a:r>
                        <a:rPr lang="ru-RU" sz="2800" dirty="0" smtClean="0">
                          <a:solidFill>
                            <a:srgbClr val="FFFFFF"/>
                          </a:solidFill>
                        </a:rPr>
                        <a:t>7</a:t>
                      </a:r>
                      <a:endParaRPr lang="ru-RU" sz="28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FF"/>
                          </a:solidFill>
                        </a:rPr>
                        <a:t>201</a:t>
                      </a:r>
                      <a:r>
                        <a:rPr lang="ru-RU" sz="2800" dirty="0" smtClean="0">
                          <a:solidFill>
                            <a:srgbClr val="FFFFFF"/>
                          </a:solidFill>
                        </a:rPr>
                        <a:t>8</a:t>
                      </a:r>
                      <a:endParaRPr lang="ru-RU" sz="28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2800" kern="1200" dirty="0" smtClean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  <a:endParaRPr lang="ru-RU" sz="280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51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72007"/>
            <a:ext cx="9036496" cy="11247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 участия </a:t>
            </a:r>
            <a:r>
              <a:rPr lang="ru-RU" sz="2400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школьников  в </a:t>
            </a:r>
            <a:r>
              <a:rPr lang="ru-RU" sz="2400" b="1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ЗЭ </a:t>
            </a:r>
            <a:r>
              <a:rPr lang="ru-RU" sz="2400" b="1" i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ВсОШ</a:t>
            </a:r>
            <a:r>
              <a:rPr lang="ru-RU" sz="2400" b="1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i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сравнении за </a:t>
            </a:r>
            <a:r>
              <a:rPr lang="ru-RU" sz="2400" b="1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лет)</a:t>
            </a:r>
            <a:endParaRPr lang="ru-RU" sz="2400" b="1" i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377787" y="1268760"/>
          <a:ext cx="8442685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1925"/>
                <a:gridCol w="1622161"/>
                <a:gridCol w="1841525"/>
                <a:gridCol w="1688537"/>
                <a:gridCol w="1688537"/>
              </a:tblGrid>
              <a:tr h="1743610">
                <a:tc gridSpan="5">
                  <a:txBody>
                    <a:bodyPr/>
                    <a:lstStyle/>
                    <a:p>
                      <a:pPr lvl="1" algn="ctr"/>
                      <a:r>
                        <a:rPr lang="ru-RU" sz="2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 победителей и призеров </a:t>
                      </a:r>
                    </a:p>
                    <a:p>
                      <a:pPr lvl="1" algn="ctr"/>
                      <a:r>
                        <a:rPr lang="ru-RU" sz="20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заключительного этапа / % от числа участников (показатель эффективности)</a:t>
                      </a:r>
                      <a:endParaRPr lang="ru-RU" sz="20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1" algn="ctr"/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1" algn="ctr"/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5992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11/27,5%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призеров </a:t>
                      </a:r>
                      <a:endParaRPr lang="ru-RU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астрономия – 5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технология - 2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русский язык - 1  английский</a:t>
                      </a:r>
                      <a:r>
                        <a:rPr lang="ru-R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язык-1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 - 1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обществознание -1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8/24,2%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призеров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астрономия –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 –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немецкий язык-1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технология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- 1</a:t>
                      </a:r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физ.культура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экология</a:t>
                      </a:r>
                      <a:r>
                        <a:rPr lang="ru-R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-1</a:t>
                      </a:r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7/24,1%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призеров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английский</a:t>
                      </a:r>
                      <a:r>
                        <a:rPr lang="ru-R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язык-1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 –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литература – 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технология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1</a:t>
                      </a:r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 - 1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физ.культура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 - 1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11/32,4%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победителя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 -1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русский язык 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призеров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английский</a:t>
                      </a:r>
                      <a:r>
                        <a:rPr lang="ru-R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язык-1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история –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литература –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русский язык 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информатика-1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 –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экология</a:t>
                      </a:r>
                      <a:r>
                        <a:rPr lang="ru-R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-1</a:t>
                      </a:r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9/27, 33%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победителей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русский язык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информатика - 1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технология - 2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экология - 1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призера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 - 1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 –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немецкий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язык –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право - 1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25735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</a:t>
                      </a:r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pPr algn="ctr"/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98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43593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9664D"/>
                </a:solidFill>
              </a:rPr>
              <a:t>Победители и призеры ЗЭ </a:t>
            </a:r>
            <a:r>
              <a:rPr lang="ru-RU" b="1" i="1" dirty="0" err="1" smtClean="0">
                <a:solidFill>
                  <a:srgbClr val="F9664D"/>
                </a:solidFill>
              </a:rPr>
              <a:t>ВсОШ</a:t>
            </a:r>
            <a:r>
              <a:rPr lang="ru-RU" b="1" i="1" dirty="0" smtClean="0">
                <a:solidFill>
                  <a:srgbClr val="F9664D"/>
                </a:solidFill>
              </a:rPr>
              <a:t> 2019</a:t>
            </a:r>
            <a:endParaRPr lang="ru-RU" b="1" i="1" dirty="0">
              <a:solidFill>
                <a:srgbClr val="F9664D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3912282"/>
              </p:ext>
            </p:extLst>
          </p:nvPr>
        </p:nvGraphicFramePr>
        <p:xfrm>
          <a:off x="633457" y="1268760"/>
          <a:ext cx="7255717" cy="4895954"/>
        </p:xfrm>
        <a:graphic>
          <a:graphicData uri="http://schemas.openxmlformats.org/drawingml/2006/table">
            <a:tbl>
              <a:tblPr/>
              <a:tblGrid>
                <a:gridCol w="299345"/>
                <a:gridCol w="979710"/>
                <a:gridCol w="432048"/>
                <a:gridCol w="1152128"/>
                <a:gridCol w="2664296"/>
                <a:gridCol w="939007"/>
                <a:gridCol w="789183"/>
              </a:tblGrid>
              <a:tr h="374900"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310" marR="7310" marT="73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ОУ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Предмет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Диплом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46546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Алтымышева</a:t>
                      </a: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 Алсу Маратовна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Выборгский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МБОУ «</a:t>
                      </a:r>
                      <a:r>
                        <a:rPr lang="ru-RU" sz="10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Приветненская</a:t>
                      </a: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 средняя общеобразовательная школа» 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Технология 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Победитель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546"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Мекрюков</a:t>
                      </a: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 Валентин Андреевич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г. Сосновый Бор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МБОУ  «Средняя общеобразовательная школа № 2 с углубленным изучением английского языка»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Победитель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053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Одинцов Андрей Ильич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Всеволожский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МОБУ «Средняя общеобразовательная  школа с углубленным изучением отдельных предметов №6»  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Информатика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Победитель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053"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Усарова</a:t>
                      </a: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 София Маратовна 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Всеволожский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МОУ «Средняя общеобразовательная школа с углубленным изучением отдельных предметов № 3»  г. Всеволожска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Технология 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Победитель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546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Хлебникова Ульяна Вадимовна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Кингисеппский</a:t>
                      </a:r>
                      <a:endParaRPr lang="ru-RU" sz="10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МБОУ «</a:t>
                      </a:r>
                      <a:r>
                        <a:rPr lang="ru-RU" sz="10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Кингисеппская</a:t>
                      </a: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 гимназия»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Экология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Победитель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331"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Бурьян Ирина Николаевна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Гатчинский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МБОУ "</a:t>
                      </a:r>
                      <a:r>
                        <a:rPr lang="ru-RU" sz="10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Сиверская</a:t>
                      </a: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 гимназия " 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Химия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Призер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953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Закутей</a:t>
                      </a: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 Егор Игоревич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г. Сосновый Бор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МБОУ «Лицей № 8» г. Сосновый Бор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Физика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Призер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053"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Жаркетерова</a:t>
                      </a: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 Анастасия </a:t>
                      </a:r>
                      <a:r>
                        <a:rPr lang="ru-RU" sz="10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Махмудовна</a:t>
                      </a:r>
                      <a:endParaRPr lang="ru-RU" sz="10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Всеволожский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МОУ «Средняя общеобразовательная школа с углубленным изучением отдельных предметов № 2»  г. Всеволожска 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Право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Призер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546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Фащевская</a:t>
                      </a: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 Мария </a:t>
                      </a:r>
                      <a:r>
                        <a:rPr lang="ru-RU" sz="10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Мартиновна</a:t>
                      </a:r>
                      <a:endParaRPr lang="ru-RU" sz="10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Всеволожский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МОБУ «Средняя общеобразовательная школа «Центр образования «</a:t>
                      </a:r>
                      <a:r>
                        <a:rPr lang="ru-RU" sz="10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Кудрово</a:t>
                      </a: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» Всеволожского района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Немецкий язык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Призер</a:t>
                      </a:r>
                    </a:p>
                  </a:txBody>
                  <a:tcPr marL="7310" marR="7310" marT="7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19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09600"/>
            <a:ext cx="7128792" cy="1019200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Место ЛО среди субъектов РФ по Северо-Западу 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            по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итогам заключительного этапа </a:t>
            </a:r>
            <a:r>
              <a:rPr lang="ru-RU" sz="2000" b="1" i="1" dirty="0" err="1">
                <a:solidFill>
                  <a:schemeClr val="accent2">
                    <a:lumMod val="50000"/>
                  </a:schemeClr>
                </a:solidFill>
              </a:rPr>
              <a:t>ВсОШ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20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4696257"/>
              </p:ext>
            </p:extLst>
          </p:nvPr>
        </p:nvGraphicFramePr>
        <p:xfrm>
          <a:off x="395537" y="1340767"/>
          <a:ext cx="7128788" cy="4896545"/>
        </p:xfrm>
        <a:graphic>
          <a:graphicData uri="http://schemas.openxmlformats.org/drawingml/2006/table">
            <a:tbl>
              <a:tblPr firstRow="1" firstCol="1" bandRow="1"/>
              <a:tblGrid>
                <a:gridCol w="1880260"/>
                <a:gridCol w="795655"/>
                <a:gridCol w="593950"/>
                <a:gridCol w="692359"/>
                <a:gridCol w="692359"/>
                <a:gridCol w="494841"/>
                <a:gridCol w="494841"/>
                <a:gridCol w="494841"/>
                <a:gridCol w="494841"/>
                <a:gridCol w="494841"/>
              </a:tblGrid>
              <a:tr h="7908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 РФ/год/кол-во 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победителей и </a:t>
                      </a: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призеров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Вологодская обл.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Коми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7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Архангельская обл.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4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Ленинградская обл.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121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Карелия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6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Калининградская обл.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Новгородская обл.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Псковская обл.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Мурманская обл.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3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Ненецкий автономный округ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9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4м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5м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3м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3м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м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4м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м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м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м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26" marR="671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165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Региональные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олимпиады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Избирательное право</a:t>
            </a:r>
          </a:p>
          <a:p>
            <a:pPr font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Базовый  курс информатики и информационные технологии</a:t>
            </a:r>
          </a:p>
          <a:p>
            <a:pPr font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Изобразительное искусство</a:t>
            </a:r>
          </a:p>
          <a:p>
            <a:pPr font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Краеведение</a:t>
            </a:r>
          </a:p>
          <a:p>
            <a:pPr font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Музыка</a:t>
            </a:r>
          </a:p>
          <a:p>
            <a:pPr font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Основы предпринимательской  деятельности и потребительских знаний</a:t>
            </a:r>
          </a:p>
          <a:p>
            <a:pPr font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Политехническая</a:t>
            </a:r>
          </a:p>
          <a:p>
            <a:pPr font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Инженерное проектирование и компьютерная графика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96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rgbClr val="F9664D"/>
                </a:solidFill>
              </a:rPr>
              <a:t>Динамика участия в этапах </a:t>
            </a:r>
            <a:r>
              <a:rPr lang="ru-RU" b="1" i="1" dirty="0" err="1">
                <a:solidFill>
                  <a:srgbClr val="F9664D"/>
                </a:solidFill>
              </a:rPr>
              <a:t>ВсОШ</a:t>
            </a:r>
            <a:r>
              <a:rPr lang="ru-RU" b="1" i="1" dirty="0">
                <a:solidFill>
                  <a:srgbClr val="F9664D"/>
                </a:solidFill>
              </a:rPr>
              <a:t> </a:t>
            </a:r>
            <a:endParaRPr lang="ru-RU" i="1" dirty="0">
              <a:solidFill>
                <a:srgbClr val="F9664D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441203"/>
              </p:ext>
            </p:extLst>
          </p:nvPr>
        </p:nvGraphicFramePr>
        <p:xfrm>
          <a:off x="827585" y="1124745"/>
          <a:ext cx="7560841" cy="50405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6609"/>
                <a:gridCol w="2036238"/>
                <a:gridCol w="1978835"/>
                <a:gridCol w="1649159"/>
              </a:tblGrid>
              <a:tr h="1750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Этапы </a:t>
                      </a:r>
                      <a:r>
                        <a:rPr lang="ru-RU" sz="16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ВсОШ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2018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Количество участников/ количество победителей и призеров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2019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Количество участников/ количество победителей и призеров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Динамика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12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Школьный этап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(5-11 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класс)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209 285/52134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223510/58415</a:t>
                      </a:r>
                      <a:endParaRPr lang="ru-RU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+14225/+6281</a:t>
                      </a:r>
                      <a:endParaRPr lang="ru-RU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12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Муниципальный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(7-11 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класс)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29 825/7698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30412/8302</a:t>
                      </a:r>
                      <a:endParaRPr lang="ru-RU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+587/+604</a:t>
                      </a:r>
                      <a:endParaRPr lang="ru-RU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12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Региональный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(9-11 класс)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1668/418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1702/433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+ 34 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/ 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+ 15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525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Заключительный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(9- 11 класс)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34/11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27/9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- 7/-2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92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07704" y="0"/>
            <a:ext cx="4860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endParaRPr lang="ru-RU" sz="12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fontAlgn="t"/>
            <a:r>
              <a:rPr lang="ru-RU" sz="12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Количество  участников ЗЭ  региональных олимпиад Ленинградской области </a:t>
            </a:r>
            <a: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по предметам </a:t>
            </a:r>
            <a:r>
              <a:rPr lang="ru-RU" sz="12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и МО </a:t>
            </a:r>
            <a: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2019 г</a:t>
            </a:r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.                                                                                              </a:t>
            </a:r>
            <a:r>
              <a:rPr lang="ru-RU" sz="12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endParaRPr lang="ru-RU" sz="1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821741"/>
              </p:ext>
            </p:extLst>
          </p:nvPr>
        </p:nvGraphicFramePr>
        <p:xfrm>
          <a:off x="107505" y="646331"/>
          <a:ext cx="7560838" cy="6095037"/>
        </p:xfrm>
        <a:graphic>
          <a:graphicData uri="http://schemas.openxmlformats.org/drawingml/2006/table">
            <a:tbl>
              <a:tblPr/>
              <a:tblGrid>
                <a:gridCol w="1570465"/>
                <a:gridCol w="301742"/>
                <a:gridCol w="269336"/>
                <a:gridCol w="285539"/>
                <a:gridCol w="285539"/>
                <a:gridCol w="285539"/>
                <a:gridCol w="285539"/>
                <a:gridCol w="273642"/>
                <a:gridCol w="273642"/>
                <a:gridCol w="309333"/>
                <a:gridCol w="285539"/>
                <a:gridCol w="273642"/>
                <a:gridCol w="276617"/>
                <a:gridCol w="273642"/>
                <a:gridCol w="273642"/>
                <a:gridCol w="273642"/>
                <a:gridCol w="285539"/>
                <a:gridCol w="276617"/>
                <a:gridCol w="297435"/>
                <a:gridCol w="428309"/>
                <a:gridCol w="475898"/>
              </a:tblGrid>
              <a:tr h="12807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МО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Бокситогорский</a:t>
                      </a:r>
                      <a:endParaRPr lang="ru-RU" sz="1100" b="1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vert="vert27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Волосовский</a:t>
                      </a:r>
                      <a:endParaRPr lang="ru-RU" sz="1100" b="1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vert="vert27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Волховский</a:t>
                      </a:r>
                      <a:endParaRPr lang="ru-RU" sz="1100" b="1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vert="vert27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Всеволожский</a:t>
                      </a:r>
                    </a:p>
                  </a:txBody>
                  <a:tcPr marL="6044" marR="6044" marT="6044" marB="0" vert="vert27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Выборгский</a:t>
                      </a:r>
                    </a:p>
                  </a:txBody>
                  <a:tcPr marL="6044" marR="6044" marT="6044" marB="0" vert="vert27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Гатчинский</a:t>
                      </a:r>
                    </a:p>
                  </a:txBody>
                  <a:tcPr marL="6044" marR="6044" marT="6044" marB="0" vert="vert27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Кингисеппский</a:t>
                      </a:r>
                      <a:endParaRPr lang="ru-RU" sz="1100" b="1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vert="vert27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Киришский</a:t>
                      </a:r>
                      <a:endParaRPr lang="ru-RU" sz="1100" b="1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vert="vert27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Кировский</a:t>
                      </a:r>
                    </a:p>
                  </a:txBody>
                  <a:tcPr marL="6044" marR="6044" marT="6044" marB="0" vert="vert27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Лодейнопольский</a:t>
                      </a:r>
                      <a:endParaRPr lang="ru-RU" sz="1100" b="1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vert="vert27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Ломоносовский</a:t>
                      </a:r>
                    </a:p>
                  </a:txBody>
                  <a:tcPr marL="6044" marR="6044" marT="6044" marB="0" vert="vert27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Лужский</a:t>
                      </a:r>
                      <a:endParaRPr lang="ru-RU" sz="1100" b="1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vert="vert27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Подпорожский</a:t>
                      </a:r>
                      <a:endParaRPr lang="ru-RU" sz="1100" b="1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vert="vert27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Приозерский</a:t>
                      </a:r>
                      <a:endParaRPr lang="ru-RU" sz="1100" b="1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vert="vert27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Сланцевский</a:t>
                      </a:r>
                      <a:endParaRPr lang="ru-RU" sz="1100" b="1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vert="vert27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Сосновоборский</a:t>
                      </a:r>
                      <a:endParaRPr lang="ru-RU" sz="1100" b="1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vert="vert27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Тихвинский</a:t>
                      </a:r>
                    </a:p>
                  </a:txBody>
                  <a:tcPr marL="6044" marR="6044" marT="6044" marB="0" vert="vert27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Тосненский</a:t>
                      </a:r>
                    </a:p>
                  </a:txBody>
                  <a:tcPr marL="6044" marR="6044" marT="6044" marB="0" vert="vert27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Общее кол-во  уч-ков                                                                   </a:t>
                      </a:r>
                    </a:p>
                  </a:txBody>
                  <a:tcPr marL="6044" marR="6044" marT="6044" marB="0" vert="vert27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0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Кол-во ра-нов не участвовавшие в олимпиаде по предмету</a:t>
                      </a:r>
                    </a:p>
                  </a:txBody>
                  <a:tcPr marL="6044" marR="6044" marT="6044" marB="0" vert="vert270" anchor="b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5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Базовый  курс информатики и информационные технологии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2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Избирательное право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3443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Изобразительное искусство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5692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Инженерное проектирование и компьютерная графика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Краеведение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8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Музыка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7589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Основы предпринимательской  деятельности и потребительских знаний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Политехническая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4933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Общее кол-во участников (по МО)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660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200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олимпиад</a:t>
                      </a:r>
                    </a:p>
                  </a:txBody>
                  <a:tcPr marL="6044" marR="6044" marT="6044" marB="0" anchor="b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44" marR="6044" marT="6044" marB="0" anchor="ctr">
                    <a:lnL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81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960712427"/>
              </p:ext>
            </p:extLst>
          </p:nvPr>
        </p:nvGraphicFramePr>
        <p:xfrm>
          <a:off x="467545" y="552450"/>
          <a:ext cx="7992888" cy="575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043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846402657"/>
              </p:ext>
            </p:extLst>
          </p:nvPr>
        </p:nvGraphicFramePr>
        <p:xfrm>
          <a:off x="107504" y="476250"/>
          <a:ext cx="8856984" cy="590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212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Динамика участия в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школьном этапе </a:t>
            </a:r>
            <a:r>
              <a:rPr lang="ru-RU" sz="2800" b="1" i="1" dirty="0" err="1">
                <a:solidFill>
                  <a:schemeClr val="accent2">
                    <a:lumMod val="75000"/>
                  </a:schemeClr>
                </a:solidFill>
              </a:rPr>
              <a:t>ВсОШ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учащихся 4 класса</a:t>
            </a:r>
            <a:endParaRPr lang="ru-RU" sz="28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094232"/>
              </p:ext>
            </p:extLst>
          </p:nvPr>
        </p:nvGraphicFramePr>
        <p:xfrm>
          <a:off x="609600" y="2160588"/>
          <a:ext cx="6626696" cy="3060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103"/>
                <a:gridCol w="1799233"/>
                <a:gridCol w="1728192"/>
                <a:gridCol w="151216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Предмет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участников/ количество победителей и призеров</a:t>
                      </a:r>
                      <a:endParaRPr lang="ru-R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участников/ количество победителей и призеров</a:t>
                      </a:r>
                      <a:endParaRPr lang="ru-R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Динамика</a:t>
                      </a:r>
                      <a:endParaRPr lang="ru-RU" sz="1800" dirty="0"/>
                    </a:p>
                  </a:txBody>
                  <a:tcPr/>
                </a:tc>
              </a:tr>
              <a:tr h="68318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Математика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3873/879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7092/1464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+3219/+585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Русский язык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3977/979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7150/1558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+3173/+579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12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24745" y="692696"/>
            <a:ext cx="1061256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323527" y="260648"/>
            <a:ext cx="1163418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13"/>
          <p:cNvGraphicFramePr>
            <a:graphicFrameLocks noChangeAspect="1"/>
          </p:cNvGraphicFramePr>
          <p:nvPr>
            <p:extLst/>
          </p:nvPr>
        </p:nvGraphicFramePr>
        <p:xfrm>
          <a:off x="539552" y="836712"/>
          <a:ext cx="6163095" cy="594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781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6347713" cy="936104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>
                <a:solidFill>
                  <a:srgbClr val="F9664D"/>
                </a:solidFill>
              </a:rPr>
              <a:t>Количество  участников РЭ </a:t>
            </a:r>
            <a:r>
              <a:rPr lang="ru-RU" sz="2400" b="1" i="1" dirty="0" err="1">
                <a:solidFill>
                  <a:srgbClr val="F9664D"/>
                </a:solidFill>
              </a:rPr>
              <a:t>ВсОШ</a:t>
            </a:r>
            <a:r>
              <a:rPr lang="ru-RU" sz="2400" b="1" i="1" dirty="0">
                <a:solidFill>
                  <a:srgbClr val="F9664D"/>
                </a:solidFill>
              </a:rPr>
              <a:t> по предметам и районам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4804768"/>
              </p:ext>
            </p:extLst>
          </p:nvPr>
        </p:nvGraphicFramePr>
        <p:xfrm>
          <a:off x="179505" y="908721"/>
          <a:ext cx="8208918" cy="57311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2395"/>
                <a:gridCol w="404130"/>
                <a:gridCol w="422173"/>
                <a:gridCol w="292273"/>
                <a:gridCol w="331966"/>
                <a:gridCol w="331966"/>
                <a:gridCol w="331966"/>
                <a:gridCol w="292273"/>
                <a:gridCol w="331966"/>
                <a:gridCol w="292273"/>
                <a:gridCol w="292273"/>
                <a:gridCol w="292273"/>
                <a:gridCol w="331966"/>
                <a:gridCol w="292273"/>
                <a:gridCol w="292273"/>
                <a:gridCol w="292273"/>
                <a:gridCol w="331966"/>
                <a:gridCol w="331966"/>
                <a:gridCol w="292273"/>
                <a:gridCol w="508772"/>
                <a:gridCol w="707229"/>
              </a:tblGrid>
              <a:tr h="11565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                   МО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Бокситогорский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Волосовский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Волховский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Всеволожский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Выборгский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Гатчинский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Кингисеппский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Киришский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Кировский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Лодейнопольский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Ломоносовский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Лужский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Подпорожский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Приозерский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Сланцевский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Сосновоборский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Тихвинский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Тосненский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Общее </a:t>
                      </a:r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кол-во     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уч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-ков                                                                   </a:t>
                      </a:r>
                      <a:endParaRPr lang="ru-RU" sz="9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vert="vert27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Кол-во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ра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-нов не участвовавших в олимпиаде по предмету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vert="vert270" anchor="b"/>
                </a:tc>
              </a:tr>
              <a:tr h="2631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Английский язык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16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16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97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</a:tr>
              <a:tr h="1563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Астрономия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12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54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</a:tr>
              <a:tr h="1563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Биология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21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12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13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120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</a:tr>
              <a:tr h="1563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География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15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17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11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89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</a:tr>
              <a:tr h="1563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Информатика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49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</a:tr>
              <a:tr h="1563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МХК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13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15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15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16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82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</a:tr>
              <a:tr h="1563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Испанский язык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16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</a:tr>
              <a:tr h="1563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История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15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15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109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</a:tr>
              <a:tr h="1563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Китайский язык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17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</a:tr>
              <a:tr h="1563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Литература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104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</a:tr>
              <a:tr h="1563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Математика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13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95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</a:tr>
              <a:tr h="1563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Немецкий язык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33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</a:tr>
              <a:tr h="1563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ОБЖ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17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59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</a:tr>
              <a:tr h="1563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Обществознание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14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107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</a:tr>
              <a:tr h="1563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Право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21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23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17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109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</a:tr>
              <a:tr h="1563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Русский язык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17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13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14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110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</a:tr>
              <a:tr h="1563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Технология 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16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77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</a:tr>
              <a:tr h="1563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Физика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15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17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104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</a:tr>
              <a:tr h="3067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Физическая культура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16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87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</a:tr>
              <a:tr h="2631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Французский язык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19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12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</a:tr>
              <a:tr h="1563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Химия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11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69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</a:tr>
              <a:tr h="1563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Экология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62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</a:tr>
              <a:tr h="1563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Экономика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57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</a:tr>
              <a:tr h="3067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Общее кол-во    уч-ков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28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19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63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242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132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173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99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123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78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38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65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115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47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41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43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186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154</a:t>
                      </a:r>
                      <a:endParaRPr lang="ru-RU" sz="9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56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1702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</a:tr>
              <a:tr h="30678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Количество олимпиад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12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11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19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23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19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22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18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21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18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13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16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18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11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15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16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19</a:t>
                      </a:r>
                      <a:endParaRPr lang="ru-RU" sz="9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20</a:t>
                      </a:r>
                      <a:endParaRPr lang="ru-RU" sz="9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14</a:t>
                      </a:r>
                      <a:endParaRPr lang="ru-RU" sz="9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9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82" marR="5482" marT="548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24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4820" y="0"/>
            <a:ext cx="4365490" cy="3737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Причины неучастия МО в РЭ </a:t>
            </a:r>
            <a:r>
              <a:rPr lang="ru-RU" b="1" i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ВсОШ</a:t>
            </a:r>
            <a:endParaRPr lang="ru-RU" i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323521" y="322845"/>
          <a:ext cx="7632857" cy="6479350"/>
        </p:xfrm>
        <a:graphic>
          <a:graphicData uri="http://schemas.openxmlformats.org/drawingml/2006/table">
            <a:tbl>
              <a:tblPr firstRow="1" firstCol="1" bandRow="1"/>
              <a:tblGrid>
                <a:gridCol w="222889"/>
                <a:gridCol w="1322329"/>
                <a:gridCol w="298434"/>
                <a:gridCol w="298434"/>
                <a:gridCol w="298434"/>
                <a:gridCol w="298434"/>
                <a:gridCol w="298434"/>
                <a:gridCol w="298434"/>
                <a:gridCol w="298434"/>
                <a:gridCol w="298971"/>
                <a:gridCol w="298971"/>
                <a:gridCol w="298971"/>
                <a:gridCol w="298971"/>
                <a:gridCol w="298971"/>
                <a:gridCol w="298971"/>
                <a:gridCol w="298971"/>
                <a:gridCol w="298971"/>
                <a:gridCol w="298971"/>
                <a:gridCol w="298971"/>
                <a:gridCol w="298971"/>
                <a:gridCol w="709920"/>
              </a:tblGrid>
              <a:tr h="8480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vert="vert27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Бокситогорский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vert="vert27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Волосовский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vert="vert27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Волховский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vert="vert27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Всеволожский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vert="vert27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Выборгский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vert="vert27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Гатчинский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vert="vert27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Кингисеппский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vert="vert27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Киришский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vert="vert27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Кировский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vert="vert27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Лодейнопольский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vert="vert27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Ломоносовский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vert="vert27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Лужский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vert="vert27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Подпорожский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vert="vert27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Приозерский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vert="vert27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Сланцевский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vert="vert27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 smtClean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Г.Сосновый</a:t>
                      </a:r>
                      <a:r>
                        <a:rPr lang="ru-RU" sz="900" kern="1200" dirty="0" smtClean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Бор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vert="vert27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Тихвинский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vert="vert27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err="1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Тосненский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vert="vert27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Кол-во </a:t>
                      </a:r>
                      <a:r>
                        <a:rPr lang="ru-RU" sz="900" kern="1200" dirty="0" err="1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ра</a:t>
                      </a:r>
                      <a:r>
                        <a:rPr lang="ru-RU" sz="900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-нов, не участвовавших в олимпиаде по предмету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vert="vert27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4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Английский язык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8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Астрономия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#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Биология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8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География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Информатика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8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Искусство (МХК)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83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Испанский язык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История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Китайский язык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Литература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Математика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Немецкий язык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ОБЖ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Обществознание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Право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Русский язык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#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Технология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Физика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82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9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Физическая культура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7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Французский язык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Химия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Экология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Экономика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18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Кол-во олимпиад, в которых МО не участвовало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n-US" sz="1000" b="1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- не прошли по рейтингу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*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- не проводилась олимпиада МЭ ВсОШ по предмету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#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222A3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 не участвовали по др. причине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8787" marR="28787" marT="5608" marB="0" anchor="ctr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99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0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0070C0"/>
                </a:solidFill>
              </a:rPr>
              <a:t>Информация по кол-ву </a:t>
            </a:r>
            <a:r>
              <a:rPr lang="ru-RU" b="1" i="1" dirty="0" err="1">
                <a:solidFill>
                  <a:srgbClr val="0070C0"/>
                </a:solidFill>
              </a:rPr>
              <a:t>недоехавших</a:t>
            </a:r>
            <a:r>
              <a:rPr lang="ru-RU" b="1" i="1" dirty="0">
                <a:solidFill>
                  <a:srgbClr val="0070C0"/>
                </a:solidFill>
              </a:rPr>
              <a:t> на РЭ </a:t>
            </a:r>
            <a:r>
              <a:rPr lang="ru-RU" b="1" i="1" dirty="0" err="1">
                <a:solidFill>
                  <a:srgbClr val="0070C0"/>
                </a:solidFill>
              </a:rPr>
              <a:t>ВсОШ</a:t>
            </a:r>
            <a:r>
              <a:rPr lang="ru-RU" b="1" i="1" dirty="0">
                <a:solidFill>
                  <a:srgbClr val="0070C0"/>
                </a:solidFill>
              </a:rPr>
              <a:t> 2019г. по предметам и МО 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251515" y="620689"/>
          <a:ext cx="7920884" cy="6151103"/>
        </p:xfrm>
        <a:graphic>
          <a:graphicData uri="http://schemas.openxmlformats.org/drawingml/2006/table">
            <a:tbl>
              <a:tblPr/>
              <a:tblGrid>
                <a:gridCol w="220781"/>
                <a:gridCol w="809533"/>
                <a:gridCol w="327084"/>
                <a:gridCol w="327084"/>
                <a:gridCol w="327084"/>
                <a:gridCol w="327084"/>
                <a:gridCol w="327084"/>
                <a:gridCol w="327084"/>
                <a:gridCol w="327084"/>
                <a:gridCol w="327084"/>
                <a:gridCol w="327084"/>
                <a:gridCol w="327084"/>
                <a:gridCol w="327084"/>
                <a:gridCol w="327084"/>
                <a:gridCol w="327084"/>
                <a:gridCol w="327084"/>
                <a:gridCol w="327084"/>
                <a:gridCol w="327084"/>
                <a:gridCol w="327084"/>
                <a:gridCol w="327084"/>
                <a:gridCol w="327084"/>
                <a:gridCol w="337987"/>
                <a:gridCol w="337987"/>
              </a:tblGrid>
              <a:tr h="9939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МО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Бокситогорский</a:t>
                      </a:r>
                    </a:p>
                  </a:txBody>
                  <a:tcPr marL="5317" marR="5317" marT="53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Волосовский</a:t>
                      </a:r>
                      <a:endParaRPr lang="ru-RU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7" marR="5317" marT="53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Волховский</a:t>
                      </a:r>
                      <a:endParaRPr lang="ru-RU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7" marR="5317" marT="53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Всеволожский</a:t>
                      </a:r>
                    </a:p>
                  </a:txBody>
                  <a:tcPr marL="5317" marR="5317" marT="53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Выборгский</a:t>
                      </a:r>
                    </a:p>
                  </a:txBody>
                  <a:tcPr marL="5317" marR="5317" marT="53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Гатчинский</a:t>
                      </a:r>
                    </a:p>
                  </a:txBody>
                  <a:tcPr marL="5317" marR="5317" marT="53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Кингисеппский</a:t>
                      </a:r>
                      <a:endParaRPr lang="ru-RU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7" marR="5317" marT="53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Киришский</a:t>
                      </a:r>
                      <a:endParaRPr lang="ru-RU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7" marR="5317" marT="53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Кировский</a:t>
                      </a:r>
                    </a:p>
                  </a:txBody>
                  <a:tcPr marL="5317" marR="5317" marT="53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Лодейнопольский</a:t>
                      </a:r>
                      <a:endParaRPr lang="ru-RU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7" marR="5317" marT="53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Ломоносовский</a:t>
                      </a:r>
                    </a:p>
                  </a:txBody>
                  <a:tcPr marL="5317" marR="5317" marT="53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Лужский</a:t>
                      </a:r>
                      <a:endParaRPr lang="ru-RU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7" marR="5317" marT="53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Подпорожский</a:t>
                      </a:r>
                      <a:endParaRPr lang="ru-RU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7" marR="5317" marT="53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Приозерский</a:t>
                      </a:r>
                      <a:endParaRPr lang="ru-RU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7" marR="5317" marT="53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Сланцевский</a:t>
                      </a:r>
                      <a:endParaRPr lang="ru-RU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7" marR="5317" marT="53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г. Сосновый Бор</a:t>
                      </a:r>
                    </a:p>
                  </a:txBody>
                  <a:tcPr marL="5317" marR="5317" marT="53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Тихвинский</a:t>
                      </a:r>
                    </a:p>
                  </a:txBody>
                  <a:tcPr marL="5317" marR="5317" marT="53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Тосненский</a:t>
                      </a:r>
                      <a:endParaRPr lang="ru-RU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17" marR="5317" marT="53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Общее 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              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 доехавших</a:t>
                      </a:r>
                    </a:p>
                  </a:txBody>
                  <a:tcPr marL="5317" marR="5317" marT="53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Общее кол-во  приглашенных </a:t>
                      </a:r>
                    </a:p>
                  </a:txBody>
                  <a:tcPr marL="5317" marR="5317" marT="53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Участвовало</a:t>
                      </a:r>
                    </a:p>
                  </a:txBody>
                  <a:tcPr marL="5317" marR="5317" marT="53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7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Английский язык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Астрономия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Информатика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7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Испанский язык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История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7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Китайский язык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Литература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МХК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7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Немецкий язык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ОБЖ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7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Обществознание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Право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Технология 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7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Физическая культура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7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Французский язык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Экология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Экономика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324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2026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1702</a:t>
                      </a:r>
                    </a:p>
                  </a:txBody>
                  <a:tcPr marL="5317" marR="5317" marT="53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53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47776" y="0"/>
            <a:ext cx="9700700" cy="427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6"/>
          <p:cNvGraphicFramePr>
            <a:graphicFrameLocks noChangeAspect="1"/>
          </p:cNvGraphicFramePr>
          <p:nvPr>
            <p:extLst/>
          </p:nvPr>
        </p:nvGraphicFramePr>
        <p:xfrm>
          <a:off x="435566" y="213856"/>
          <a:ext cx="8478122" cy="6527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324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60648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Сведения о количестве победителей и призеров РЭ </a:t>
            </a:r>
            <a:r>
              <a:rPr lang="ru-RU" b="1" i="1" dirty="0" err="1">
                <a:solidFill>
                  <a:schemeClr val="accent2">
                    <a:lumMod val="75000"/>
                  </a:schemeClr>
                </a:solidFill>
              </a:rPr>
              <a:t>ВсОШ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 по МО Ленинградской области в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2019 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г.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030139279"/>
              </p:ext>
            </p:extLst>
          </p:nvPr>
        </p:nvGraphicFramePr>
        <p:xfrm>
          <a:off x="323528" y="1124744"/>
          <a:ext cx="648072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402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Роль Центра «Интеллект» в организации работы по сопровождению одаренных детей&amp;quot;&quot;/&gt;&lt;property id=&quot;20307&quot; value=&quot;259&quot;/&gt;&lt;/object&gt;&lt;object type=&quot;3&quot; unique_id=&quot;10005&quot;&gt;&lt;property id=&quot;20148&quot; value=&quot;5&quot;/&gt;&lt;property id=&quot;20300&quot; value=&quot;Slide 2 - &amp;quot;Цель:&amp;quot;&quot;/&gt;&lt;property id=&quot;20307&quot; value=&quot;266&quot;/&gt;&lt;/object&gt;&lt;object type=&quot;3&quot; unique_id=&quot;10006&quot;&gt;&lt;property id=&quot;20148&quot; value=&quot;5&quot;/&gt;&lt;property id=&quot;20300&quot; value=&quot;Slide 3 - &amp;quot;Направления работы Центра «Интеллект»: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Учебные сессии&amp;quot;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96&quot;/&gt;&lt;/object&gt;&lt;object type=&quot;3&quot; unique_id=&quot;10009&quot;&gt;&lt;property id=&quot;20148&quot; value=&quot;5&quot;/&gt;&lt;property id=&quot;20300&quot; value=&quot;Slide 6&quot;/&gt;&lt;property id=&quot;20307&quot; value=&quot;297&quot;/&gt;&lt;/object&gt;&lt;object type=&quot;3&quot; unique_id=&quot;10010&quot;&gt;&lt;property id=&quot;20148&quot; value=&quot;5&quot;/&gt;&lt;property id=&quot;20300&quot; value=&quot;Slide 7 - &amp;quot;Особенность образовательной среды Центра «Интеллект»:&amp;quot;&quot;/&gt;&lt;property id=&quot;20307&quot; value=&quot;261&quot;/&gt;&lt;/object&gt;&lt;object type=&quot;3&quot; unique_id=&quot;10011&quot;&gt;&lt;property id=&quot;20148&quot; value=&quot;5&quot;/&gt;&lt;property id=&quot;20300&quot; value=&quot;Slide 8&quot;/&gt;&lt;property id=&quot;20307&quot; value=&quot;285&quot;/&gt;&lt;/object&gt;&lt;object type=&quot;3&quot; unique_id=&quot;10012&quot;&gt;&lt;property id=&quot;20148&quot; value=&quot;5&quot;/&gt;&lt;property id=&quot;20300&quot; value=&quot;Slide 9 - &amp;quot;Результаты ЕГЭ выпускников Центра&amp;quot;&quot;/&gt;&lt;property id=&quot;20307&quot; value=&quot;257&quot;/&gt;&lt;/object&gt;&lt;object type=&quot;3&quot; unique_id=&quot;10013&quot;&gt;&lt;property id=&quot;20148&quot; value=&quot;5&quot;/&gt;&lt;property id=&quot;20300&quot; value=&quot;Slide 10 - &amp;quot;Результаты ЕГЭ выпускников Центра&amp;quot;&quot;/&gt;&lt;property id=&quot;20307&quot; value=&quot;263&quot;/&gt;&lt;/object&gt;&lt;object type=&quot;3&quot; unique_id=&quot;10014&quot;&gt;&lt;property id=&quot;20148&quot; value=&quot;5&quot;/&gt;&lt;property id=&quot;20300&quot; value=&quot;Slide 11 - &amp;quot;Самые популярные ВУЗы по итогам выпуска с 2009 по 2011 год&amp;quot;&quot;/&gt;&lt;property id=&quot;20307&quot; value=&quot;265&quot;/&gt;&lt;/object&gt;&lt;object type=&quot;3&quot; unique_id=&quot;10015&quot;&gt;&lt;property id=&quot;20148&quot; value=&quot;5&quot;/&gt;&lt;property id=&quot;20300&quot; value=&quot;Slide 12 - &amp;quot;Дистанционные формы работы:&amp;quot;&quot;/&gt;&lt;property id=&quot;20307&quot; value=&quot;283&quot;/&gt;&lt;/object&gt;&lt;object type=&quot;3&quot; unique_id=&quot;10016&quot;&gt;&lt;property id=&quot;20148&quot; value=&quot;5&quot;/&gt;&lt;property id=&quot;20300&quot; value=&quot;Slide 13&quot;/&gt;&lt;property id=&quot;20307&quot; value=&quot;295&quot;/&gt;&lt;/object&gt;&lt;object type=&quot;3&quot; unique_id=&quot;10017&quot;&gt;&lt;property id=&quot;20148&quot; value=&quot;5&quot;/&gt;&lt;property id=&quot;20300&quot; value=&quot;Slide 14 - &amp;quot;Всероссийская олимпиада школьников:&amp;quot;&quot;/&gt;&lt;property id=&quot;20307&quot; value=&quot;264&quot;/&gt;&lt;/object&gt;&lt;object type=&quot;3&quot; unique_id=&quot;10018&quot;&gt;&lt;property id=&quot;20148&quot; value=&quot;5&quot;/&gt;&lt;property id=&quot;20300&quot; value=&quot;Slide 15 - &amp;quot;Всероссийская олимпиада школьников Победители и призеры регионального этапа&amp;quot;&quot;/&gt;&lt;property id=&quot;20307&quot; value=&quot;267&quot;/&gt;&lt;/object&gt;&lt;object type=&quot;3&quot; unique_id=&quot;10019&quot;&gt;&lt;property id=&quot;20148&quot; value=&quot;5&quot;/&gt;&lt;property id=&quot;20300&quot; value=&quot;Slide 16 - &amp;quot;Всероссийская олимпиада школьников &amp;#x0D;&amp;#x0A;Рейтинг образовательных учреждений&amp;quot;&quot;/&gt;&lt;property id=&quot;20307&quot; value=&quot;268&quot;/&gt;&lt;/object&gt;&lt;object type=&quot;3&quot; unique_id=&quot;10020&quot;&gt;&lt;property id=&quot;20148&quot; value=&quot;5&quot;/&gt;&lt;property id=&quot;20300&quot; value=&quot;Slide 17&quot;/&gt;&lt;property id=&quot;20307&quot; value=&quot;291&quot;/&gt;&lt;/object&gt;&lt;object type=&quot;3&quot; unique_id=&quot;10021&quot;&gt;&lt;property id=&quot;20148&quot; value=&quot;5&quot;/&gt;&lt;property id=&quot;20300&quot; value=&quot;Slide 18 - &amp;quot;Образовательные видеоконференции&amp;#x0D;&amp;#x0A;&amp;quot;&quot;/&gt;&lt;property id=&quot;20307&quot; value=&quot;269&quot;/&gt;&lt;/object&gt;&lt;object type=&quot;3&quot; unique_id=&quot;10022&quot;&gt;&lt;property id=&quot;20148&quot; value=&quot;5&quot;/&gt;&lt;property id=&quot;20300&quot; value=&quot;Slide 19&quot;/&gt;&lt;property id=&quot;20307&quot; value=&quot;289&quot;/&gt;&lt;/object&gt;&lt;object type=&quot;3&quot; unique_id=&quot;10023&quot;&gt;&lt;property id=&quot;20148&quot; value=&quot;5&quot;/&gt;&lt;property id=&quot;20300&quot; value=&quot;Slide 20 - &amp;quot;Научно-исследовательские&amp;#x0D;&amp;#x0A;конференции учащихся&amp;#x0D;&amp;#x0A;&amp;#x0D;&amp;#x0A;&amp;quot;&quot;/&gt;&lt;property id=&quot;20307&quot; value=&quot;271&quot;/&gt;&lt;/object&gt;&lt;object type=&quot;3&quot; unique_id=&quot;10024&quot;&gt;&lt;property id=&quot;20148&quot; value=&quot;5&quot;/&gt;&lt;property id=&quot;20300&quot; value=&quot;Slide 21&quot;/&gt;&lt;property id=&quot;20307&quot; value=&quot;288&quot;/&gt;&lt;/object&gt;&lt;object type=&quot;3&quot; unique_id=&quot;10025&quot;&gt;&lt;property id=&quot;20148&quot; value=&quot;5&quot;/&gt;&lt;property id=&quot;20300&quot; value=&quot;Slide 22&quot;/&gt;&lt;property id=&quot;20307&quot; value=&quot;292&quot;/&gt;&lt;/object&gt;&lt;object type=&quot;3&quot; unique_id=&quot;10026&quot;&gt;&lt;property id=&quot;20148&quot; value=&quot;5&quot;/&gt;&lt;property id=&quot;20300&quot; value=&quot;Slide 23 - &amp;quot;Результаты участия обучающихся Центра в научно-исследовательских конференциях и олимпиадах регионального, всеросси&quot;/&gt;&lt;property id=&quot;20307&quot; value=&quot;272&quot;/&gt;&lt;/object&gt;&lt;object type=&quot;3&quot; unique_id=&quot;10027&quot;&gt;&lt;property id=&quot;20148&quot; value=&quot;5&quot;/&gt;&lt;property id=&quot;20300&quot; value=&quot;Slide 24&quot;/&gt;&lt;property id=&quot;20307&quot; value=&quot;293&quot;/&gt;&lt;/object&gt;&lt;object type=&quot;3&quot; unique_id=&quot;10028&quot;&gt;&lt;property id=&quot;20148&quot; value=&quot;5&quot;/&gt;&lt;property id=&quot;20300&quot; value=&quot;Slide 25 - &amp;quot;Учебно-тренировочные сборы по астрономии сборной команды РФ для участия в международной олимпиаде по астрономии&amp;#x0D;&amp;#x0A; &amp;#x0D;&amp;#x0A;&quot;/&gt;&lt;property id=&quot;20307&quot; value=&quot;273&quot;/&gt;&lt;/object&gt;&lt;object type=&quot;3&quot; unique_id=&quot;10029&quot;&gt;&lt;property id=&quot;20148&quot; value=&quot;5&quot;/&gt;&lt;property id=&quot;20300&quot; value=&quot;Slide 26&quot;/&gt;&lt;property id=&quot;20307&quot; value=&quot;294&quot;/&gt;&lt;/object&gt;&lt;object type=&quot;3&quot; unique_id=&quot;10030&quot;&gt;&lt;property id=&quot;20148&quot; value=&quot;5&quot;/&gt;&lt;property id=&quot;20300&quot; value=&quot;Slide 27 - &amp;quot;Преподавательский состав Центра «Интеллект»: &amp;#x0D;&amp;#x0A; &amp;#x0D;&amp;#x0A;&amp;#x0D;&amp;#x0A;&amp;#x0D;&amp;#x0A;&amp;#x0D;&amp;#x0A;&amp;quot;&quot;/&gt;&lt;property id=&quot;20307&quot; value=&quot;274&quot;/&gt;&lt;/object&gt;&lt;object type=&quot;3&quot; unique_id=&quot;10031&quot;&gt;&lt;property id=&quot;20148&quot; value=&quot;5&quot;/&gt;&lt;property id=&quot;20300&quot; value=&quot;Slide 28 - &amp;quot;Координация и информационное сопровождение муниципальных центров по работе с одаренными детьми.&amp;quot;&quot;/&gt;&lt;property id=&quot;20307&quot; value=&quot;275&quot;/&gt;&lt;/object&gt;&lt;object type=&quot;3&quot; unique_id=&quot;10032&quot;&gt;&lt;property id=&quot;20148&quot; value=&quot;5&quot;/&gt;&lt;property id=&quot;20300&quot; value=&quot;Slide 29 - &amp;quot;Координация деятельности муниципальных центров по работе с одаренными детьми включает:&amp;#x0D;&amp;#x0A;&amp;#x0D;&amp;#x0A;&amp;quot;&quot;/&gt;&lt;property id=&quot;20307&quot; value=&quot;277&quot;/&gt;&lt;/object&gt;&lt;object type=&quot;3&quot; unique_id=&quot;10033&quot;&gt;&lt;property id=&quot;20148&quot; value=&quot;5&quot;/&gt;&lt;property id=&quot;20300&quot; value=&quot;Slide 30 - &amp;quot;Нормативно-правовое обеспечение функционирования инновационной структуры на региональном уровне:&amp;#x0D;&amp;#x0A;&amp;#x0D;&amp;#x0A;&amp;#x0D;&amp;#x0A;&amp;quot;&quot;/&gt;&lt;property id=&quot;20307&quot; value=&quot;278&quot;/&gt;&lt;/object&gt;&lt;object type=&quot;3&quot; unique_id=&quot;10034&quot;&gt;&lt;property id=&quot;20148&quot; value=&quot;5&quot;/&gt;&lt;property id=&quot;20300&quot; value=&quot;Slide 31 - &amp;quot;Информационная и научно-методическая поддержка:&amp;#x0D;&amp;#x0A;&amp;#x0D;&amp;#x0A;&amp;quot;&quot;/&gt;&lt;property id=&quot;20307&quot; value=&quot;279&quot;/&gt;&lt;/object&gt;&lt;object type=&quot;3&quot; unique_id=&quot;10035&quot;&gt;&lt;property id=&quot;20148&quot; value=&quot;5&quot;/&gt;&lt;property id=&quot;20300&quot; value=&quot;Slide 32 - &amp;quot;Создание условий для дальнейшего продвижения одаренных детей:&amp;#x0D;&amp;#x0A;&amp;#x0D;&amp;#x0A;&amp;quot;&quot;/&gt;&lt;property id=&quot;20307&quot; value=&quot;280&quot;/&gt;&lt;/object&gt;&lt;object type=&quot;3&quot; unique_id=&quot;10036&quot;&gt;&lt;property id=&quot;20148&quot; value=&quot;5&quot;/&gt;&lt;property id=&quot;20300&quot; value=&quot;Slide 33 - &amp;quot;Аккумулирование, анализ и обобщение информации о состоянии работы с одаренными детьми в регионе&amp;#x0D;&amp;#x0A;&amp;#x0D;&amp;#x0A;&amp;quot;&quot;/&gt;&lt;property id=&quot;20307&quot; value=&quot;281&quot;/&gt;&lt;/object&gt;&lt;object type=&quot;3&quot; unique_id=&quot;10037&quot;&gt;&lt;property id=&quot;20148&quot; value=&quot;5&quot;/&gt;&lt;property id=&quot;20300&quot; value=&quot;Slide 34 - &amp;quot;Важнейшие показатели мониторинга деятельности муниципальных центров:&amp;#x0D;&amp;#x0A;&amp;#x0D;&amp;#x0A;&amp;#x0D;&amp;#x0A;&amp;quot;&quot;/&gt;&lt;property id=&quot;20307&quot; value=&quot;282&quot;/&gt;&lt;/object&gt;&lt;object type=&quot;3&quot; unique_id=&quot;10038&quot;&gt;&lt;property id=&quot;20148&quot; value=&quot;5&quot;/&gt;&lt;property id=&quot;20300&quot; value=&quot;Slide 35 - &amp;quot;Спасибо за внимание!&amp;#x0D;&amp;#x0A;&amp;#x0D;&amp;#x0A;&amp;#x0D;&amp;#x0A;&amp;quot;&quot;/&gt;&lt;property id=&quot;20307&quot; value=&quot;28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16143</TotalTime>
  <Words>2717</Words>
  <Application>Microsoft Office PowerPoint</Application>
  <PresentationFormat>Экран (4:3)</PresentationFormat>
  <Paragraphs>2250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Arial Unicode MS</vt:lpstr>
      <vt:lpstr>Arial</vt:lpstr>
      <vt:lpstr>Calibri</vt:lpstr>
      <vt:lpstr>Symbol</vt:lpstr>
      <vt:lpstr>Times New Roman</vt:lpstr>
      <vt:lpstr>Trebuchet MS</vt:lpstr>
      <vt:lpstr>Wingdings</vt:lpstr>
      <vt:lpstr>Wingdings 3</vt:lpstr>
      <vt:lpstr>Грань</vt:lpstr>
      <vt:lpstr>   Всероссийская олимпиада школьников в Ленинградской области в 2018/2019 учебном году: итоги, проблемы, перспективы</vt:lpstr>
      <vt:lpstr>Динамика участия в этапах ВсОШ </vt:lpstr>
      <vt:lpstr>Динамика участия в школьном этапе ВсОШ учащихся 4 класса</vt:lpstr>
      <vt:lpstr>Презентация PowerPoint</vt:lpstr>
      <vt:lpstr>Количество  участников РЭ ВсОШ по предметам и районам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Итоги малой областной олимпиады 2018/2019 уч.г.                по предметам </vt:lpstr>
      <vt:lpstr>Презентация PowerPoint</vt:lpstr>
      <vt:lpstr>Презентация PowerPoint</vt:lpstr>
      <vt:lpstr>Презентация PowerPoint</vt:lpstr>
      <vt:lpstr>Победители и призеры ЗЭ ВсОШ 2019</vt:lpstr>
      <vt:lpstr>Место ЛО среди субъектов РФ по Северо-Западу             по итогам заключительного этапа ВсОШ </vt:lpstr>
      <vt:lpstr>Региональные олимпиады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Координация и информационное сопровождение муниципальных центров по работе с одаренными детьми.</dc:title>
  <dc:creator>Admin</dc:creator>
  <cp:lastModifiedBy>Moyzheshevskaya2</cp:lastModifiedBy>
  <cp:revision>619</cp:revision>
  <dcterms:created xsi:type="dcterms:W3CDTF">2011-11-21T17:57:21Z</dcterms:created>
  <dcterms:modified xsi:type="dcterms:W3CDTF">2019-07-02T13:55:50Z</dcterms:modified>
</cp:coreProperties>
</file>