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84" r:id="rId4"/>
    <p:sldMasterId id="2147483690" r:id="rId5"/>
  </p:sldMasterIdLst>
  <p:notesMasterIdLst>
    <p:notesMasterId r:id="rId32"/>
  </p:notesMasterIdLst>
  <p:sldIdLst>
    <p:sldId id="256" r:id="rId6"/>
    <p:sldId id="257" r:id="rId7"/>
    <p:sldId id="280" r:id="rId8"/>
    <p:sldId id="281" r:id="rId9"/>
    <p:sldId id="297" r:id="rId10"/>
    <p:sldId id="282" r:id="rId11"/>
    <p:sldId id="283" r:id="rId12"/>
    <p:sldId id="285" r:id="rId13"/>
    <p:sldId id="288" r:id="rId14"/>
    <p:sldId id="298" r:id="rId15"/>
    <p:sldId id="289" r:id="rId16"/>
    <p:sldId id="290" r:id="rId17"/>
    <p:sldId id="292" r:id="rId18"/>
    <p:sldId id="293" r:id="rId19"/>
    <p:sldId id="294" r:id="rId20"/>
    <p:sldId id="295" r:id="rId21"/>
    <p:sldId id="287" r:id="rId22"/>
    <p:sldId id="296" r:id="rId23"/>
    <p:sldId id="300" r:id="rId24"/>
    <p:sldId id="301" r:id="rId25"/>
    <p:sldId id="302" r:id="rId26"/>
    <p:sldId id="303" r:id="rId27"/>
    <p:sldId id="304" r:id="rId28"/>
    <p:sldId id="305" r:id="rId29"/>
    <p:sldId id="306" r:id="rId30"/>
    <p:sldId id="307" r:id="rId31"/>
  </p:sldIdLst>
  <p:sldSz cx="8636000" cy="4864100"/>
  <p:notesSz cx="8636000" cy="486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36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1" d="100"/>
          <a:sy n="161" d="100"/>
        </p:scale>
        <p:origin x="204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741738" cy="242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891088" y="0"/>
            <a:ext cx="3743325" cy="242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657E-3A12-4910-A8A1-B79FE01F23F4}" type="datetimeFigureOut">
              <a:rPr lang="ru-RU" smtClean="0"/>
              <a:pPr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365125"/>
            <a:ext cx="3238500" cy="1824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63600" y="2309813"/>
            <a:ext cx="6908800" cy="2189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619625"/>
            <a:ext cx="3741738" cy="242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891088" y="4619625"/>
            <a:ext cx="3743325" cy="242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AD3AD-E4AB-4E43-99A9-96EADA508C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3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863803" y="2309729"/>
            <a:ext cx="6908395" cy="219012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4890827" y="4620235"/>
            <a:ext cx="3743145" cy="2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46" tIns="45423" rIns="90846" bIns="45423" anchor="b"/>
          <a:lstStyle/>
          <a:p>
            <a:pPr algn="r"/>
            <a:fld id="{EFC88CA3-51A0-4B73-8C43-F606DE89F3EC}" type="slidenum">
              <a:rPr lang="ru-RU" altLang="ru-RU" sz="1200">
                <a:solidFill>
                  <a:srgbClr val="000000"/>
                </a:solidFill>
                <a:latin typeface="Calibri" pitchFamily="34" charset="0"/>
              </a:rPr>
              <a:pPr algn="r"/>
              <a:t>19</a:t>
            </a:fld>
            <a:endParaRPr lang="ru-RU" altLang="ru-RU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1274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16992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17736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438454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69687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71918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98867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311910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0936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539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48574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1119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83938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5307466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3925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80609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9734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0" y="1511028"/>
            <a:ext cx="7340600" cy="104262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2756323"/>
            <a:ext cx="6045200" cy="12430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6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1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2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4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9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79BE6-D169-495A-AA96-7F881BE0C81C}" type="datetime1">
              <a:rPr lang="ru-RU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54C0F-123E-4EA1-99AE-7E73CA2C81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8033" y="1507871"/>
            <a:ext cx="7344378" cy="10214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96066" y="2723896"/>
            <a:ext cx="6048311" cy="12160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44338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416459" y="3928502"/>
            <a:ext cx="2095258" cy="931519"/>
          </a:xfrm>
          <a:custGeom>
            <a:avLst/>
            <a:gdLst/>
            <a:ahLst/>
            <a:cxnLst/>
            <a:rect l="l" t="t" r="r" b="b"/>
            <a:pathLst>
              <a:path w="2095258" h="931519">
                <a:moveTo>
                  <a:pt x="1672717" y="0"/>
                </a:moveTo>
                <a:lnTo>
                  <a:pt x="0" y="0"/>
                </a:lnTo>
                <a:lnTo>
                  <a:pt x="422503" y="931519"/>
                </a:lnTo>
                <a:lnTo>
                  <a:pt x="2095258" y="931519"/>
                </a:lnTo>
                <a:lnTo>
                  <a:pt x="1672717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634510" y="0"/>
            <a:ext cx="2422156" cy="1651888"/>
          </a:xfrm>
          <a:custGeom>
            <a:avLst/>
            <a:gdLst/>
            <a:ahLst/>
            <a:cxnLst/>
            <a:rect l="l" t="t" r="r" b="b"/>
            <a:pathLst>
              <a:path w="2422156" h="1651888">
                <a:moveTo>
                  <a:pt x="0" y="0"/>
                </a:moveTo>
                <a:lnTo>
                  <a:pt x="749300" y="1651889"/>
                </a:lnTo>
                <a:lnTo>
                  <a:pt x="2422156" y="1651889"/>
                </a:lnTo>
                <a:lnTo>
                  <a:pt x="167284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307108" y="0"/>
            <a:ext cx="1702180" cy="1651888"/>
          </a:xfrm>
          <a:custGeom>
            <a:avLst/>
            <a:gdLst/>
            <a:ahLst/>
            <a:cxnLst/>
            <a:rect l="l" t="t" r="r" b="b"/>
            <a:pathLst>
              <a:path w="1702180" h="1651888">
                <a:moveTo>
                  <a:pt x="0" y="0"/>
                </a:moveTo>
                <a:lnTo>
                  <a:pt x="749287" y="1651889"/>
                </a:lnTo>
                <a:lnTo>
                  <a:pt x="1702181" y="1651889"/>
                </a:lnTo>
                <a:lnTo>
                  <a:pt x="95286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557179" y="0"/>
            <a:ext cx="1702168" cy="1651888"/>
          </a:xfrm>
          <a:custGeom>
            <a:avLst/>
            <a:gdLst/>
            <a:ahLst/>
            <a:cxnLst/>
            <a:rect l="l" t="t" r="r" b="b"/>
            <a:pathLst>
              <a:path w="1702168" h="1651888">
                <a:moveTo>
                  <a:pt x="749299" y="0"/>
                </a:moveTo>
                <a:lnTo>
                  <a:pt x="0" y="1651889"/>
                </a:lnTo>
                <a:lnTo>
                  <a:pt x="952881" y="1651889"/>
                </a:lnTo>
                <a:lnTo>
                  <a:pt x="1702168" y="0"/>
                </a:lnTo>
                <a:lnTo>
                  <a:pt x="749299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102139" y="3928502"/>
            <a:ext cx="1375397" cy="931519"/>
          </a:xfrm>
          <a:custGeom>
            <a:avLst/>
            <a:gdLst/>
            <a:ahLst/>
            <a:cxnLst/>
            <a:rect l="l" t="t" r="r" b="b"/>
            <a:pathLst>
              <a:path w="1375397" h="931519">
                <a:moveTo>
                  <a:pt x="1375397" y="0"/>
                </a:moveTo>
                <a:lnTo>
                  <a:pt x="422528" y="0"/>
                </a:lnTo>
                <a:lnTo>
                  <a:pt x="0" y="931519"/>
                </a:lnTo>
                <a:lnTo>
                  <a:pt x="952880" y="931519"/>
                </a:lnTo>
                <a:lnTo>
                  <a:pt x="1375397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98622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32022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449829" y="1118743"/>
            <a:ext cx="3758593" cy="321030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48364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12/12/2019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>
                <a:lnSpc>
                  <a:spcPct val="100000"/>
                </a:lnSpc>
              </a:pPr>
              <a:t>‹#›</a:t>
            </a:fld>
            <a:endParaRPr sz="1500">
              <a:latin typeface="Segoe UI"/>
              <a:cs typeface="Segoe U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96" r:id="rId6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8281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02702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19397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439066" y="0"/>
            <a:ext cx="893381" cy="867003"/>
          </a:xfrm>
          <a:custGeom>
            <a:avLst/>
            <a:gdLst/>
            <a:ahLst/>
            <a:cxnLst/>
            <a:rect l="l" t="t" r="r" b="b"/>
            <a:pathLst>
              <a:path w="893381" h="867003">
                <a:moveTo>
                  <a:pt x="0" y="0"/>
                </a:moveTo>
                <a:lnTo>
                  <a:pt x="393268" y="867003"/>
                </a:lnTo>
                <a:lnTo>
                  <a:pt x="893381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561197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045467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68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1127" y="486820"/>
            <a:ext cx="6258189" cy="6109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136" y="1846242"/>
            <a:ext cx="6520172" cy="188159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5484" y="4587121"/>
            <a:ext cx="4240149" cy="22801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1400" spc="-280" dirty="0" smtClean="0">
                <a:solidFill>
                  <a:srgbClr val="9C9C9D"/>
                </a:solidFill>
                <a:latin typeface="Segoe UI"/>
                <a:cs typeface="Segoe UI"/>
              </a:rPr>
              <a:t>OoECn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4EHVE</a:t>
            </a:r>
            <a:r>
              <a:rPr sz="1400" spc="5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285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bE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K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TVBHO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C</a:t>
            </a:r>
            <a:r>
              <a:rPr sz="1400" spc="-235" dirty="0" smtClean="0">
                <a:solidFill>
                  <a:srgbClr val="9C9C9D"/>
                </a:solidFill>
                <a:latin typeface="Segoe UI"/>
                <a:cs typeface="Segoe UI"/>
              </a:rPr>
              <a:t>TV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434" dirty="0" smtClean="0">
                <a:solidFill>
                  <a:srgbClr val="9C9C9D"/>
                </a:solidFill>
                <a:latin typeface="Segoe UI"/>
                <a:cs typeface="Segoe UI"/>
              </a:rPr>
              <a:t>O</a:t>
            </a:r>
            <a:r>
              <a:rPr sz="1400" spc="-315" dirty="0" smtClean="0">
                <a:solidFill>
                  <a:srgbClr val="9C9C9D"/>
                </a:solidFill>
                <a:latin typeface="Segoe UI"/>
                <a:cs typeface="Segoe UI"/>
              </a:rPr>
              <a:t>U</a:t>
            </a:r>
            <a:r>
              <a:rPr sz="1400" spc="-265" dirty="0" smtClean="0">
                <a:solidFill>
                  <a:srgbClr val="9C9C9D"/>
                </a:solidFill>
                <a:latin typeface="Segoe UI"/>
                <a:cs typeface="Segoe UI"/>
              </a:rPr>
              <a:t>EHKV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340" dirty="0" smtClean="0">
                <a:solidFill>
                  <a:srgbClr val="9C9C9D"/>
                </a:solidFill>
                <a:latin typeface="Segoe UI"/>
                <a:cs typeface="Segoe UI"/>
              </a:rPr>
              <a:t>Oo</a:t>
            </a:r>
            <a:r>
              <a:rPr sz="1400" spc="-305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300" dirty="0" smtClean="0">
                <a:solidFill>
                  <a:srgbClr val="9C9C9D"/>
                </a:solidFill>
                <a:latin typeface="Segoe UI"/>
                <a:cs typeface="Segoe UI"/>
              </a:rPr>
              <a:t>A3OB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4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200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160" dirty="0" smtClean="0">
                <a:solidFill>
                  <a:srgbClr val="9C9C9D"/>
                </a:solidFill>
                <a:latin typeface="Segoe UI"/>
                <a:cs typeface="Segoe UI"/>
              </a:rPr>
              <a:t>JbHbX</a:t>
            </a:r>
            <a:r>
              <a:rPr sz="1400" spc="-165" dirty="0" smtClean="0">
                <a:solidFill>
                  <a:srgbClr val="9C9C9D"/>
                </a:solidFill>
                <a:latin typeface="Segoe UI"/>
                <a:cs typeface="Segoe UI"/>
              </a:rPr>
              <a:t> </a:t>
            </a:r>
            <a:r>
              <a:rPr sz="1400" spc="-229" dirty="0" smtClean="0">
                <a:solidFill>
                  <a:srgbClr val="9C9C9D"/>
                </a:solidFill>
                <a:latin typeface="Segoe UI"/>
                <a:cs typeface="Segoe UI"/>
              </a:rPr>
              <a:t>P</a:t>
            </a:r>
            <a:r>
              <a:rPr sz="1400" spc="-215" dirty="0" smtClean="0">
                <a:solidFill>
                  <a:srgbClr val="9C9C9D"/>
                </a:solidFill>
                <a:latin typeface="Segoe UI"/>
                <a:cs typeface="Segoe UI"/>
              </a:rPr>
              <a:t>E</a:t>
            </a:r>
            <a:r>
              <a:rPr sz="1400" spc="-254" dirty="0" smtClean="0">
                <a:solidFill>
                  <a:srgbClr val="9C9C9D"/>
                </a:solidFill>
                <a:latin typeface="Segoe UI"/>
                <a:cs typeface="Segoe UI"/>
              </a:rPr>
              <a:t>3Y</a:t>
            </a:r>
            <a:r>
              <a:rPr sz="1400" spc="100" dirty="0" smtClean="0">
                <a:solidFill>
                  <a:srgbClr val="9C9C9D"/>
                </a:solidFill>
                <a:latin typeface="Segoe UI"/>
                <a:cs typeface="Segoe UI"/>
              </a:rPr>
              <a:t>J</a:t>
            </a:r>
            <a:r>
              <a:rPr sz="1400" spc="-365" dirty="0" smtClean="0">
                <a:solidFill>
                  <a:srgbClr val="9C9C9D"/>
                </a:solidFill>
                <a:latin typeface="Segoe UI"/>
                <a:cs typeface="Segoe UI"/>
              </a:rPr>
              <a:t>b</a:t>
            </a:r>
            <a:r>
              <a:rPr sz="1400" spc="-32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80" dirty="0" smtClean="0">
                <a:solidFill>
                  <a:srgbClr val="9C9C9D"/>
                </a:solidFill>
                <a:latin typeface="Segoe UI"/>
                <a:cs typeface="Segoe UI"/>
              </a:rPr>
              <a:t>A</a:t>
            </a:r>
            <a:r>
              <a:rPr sz="1400" spc="-295" dirty="0" smtClean="0">
                <a:solidFill>
                  <a:srgbClr val="9C9C9D"/>
                </a:solidFill>
                <a:latin typeface="Segoe UI"/>
                <a:cs typeface="Segoe UI"/>
              </a:rPr>
              <a:t>T</a:t>
            </a:r>
            <a:r>
              <a:rPr sz="1400" spc="-335" dirty="0" smtClean="0">
                <a:solidFill>
                  <a:srgbClr val="9C9C9D"/>
                </a:solidFill>
                <a:latin typeface="Segoe UI"/>
                <a:cs typeface="Segoe UI"/>
              </a:rPr>
              <a:t>OB</a:t>
            </a:r>
            <a:endParaRPr sz="14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32022" y="4523613"/>
            <a:ext cx="1987302" cy="2432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12/12/2019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948221" y="4582397"/>
            <a:ext cx="200758" cy="2442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/>
            <a:fld id="{81D60167-4931-47E6-BA6A-407CBD079E47}" type="slidenum"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pPr marL="25400"/>
              <a:t>‹#›</a:t>
            </a:fld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77306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du.lenobl.ru/media/uploads/userfiles/2019/09/02/2019-2020_&#1091;&#1095;._&#1075;&#1086;&#1076;_&#1054;&#1073;_&#1091;&#1090;&#1074;&#1077;&#1088;&#1078;&#1076;&#1077;&#1085;&#1080;&#1080;__&#1082;&#1086;&#1084;&#1087;&#1083;&#1077;&#1082;&#1089;&#1072;_&#1084;&#1077;&#1088;_&#1096;&#1082;&#1086;&#1083;&#1099;_&#1089;_&#1053;&#1054;&#1056;.docx" TargetMode="External"/><Relationship Id="rId7" Type="http://schemas.openxmlformats.org/officeDocument/2006/relationships/hyperlink" Target="http://edu.lenobl.ru/media/uploads/userfiles/2019/10/02/&#1087;&#1088;&#1086;&#1075;&#1088;&#1072;&#1084;&#1084;&#1072;_&#1087;&#1088;&#1086;&#1092;&#1080;&#1083;&#1072;&#1082;&#1090;&#1080;&#1082;&#1080;_2019_uUTvsTg.pdf" TargetMode="External"/><Relationship Id="rId2" Type="http://schemas.openxmlformats.org/officeDocument/2006/relationships/hyperlink" Target="http://edu.lenobl.ru/media/uploads/userfiles/2019/01/18/&#1089;&#1073;&#1086;&#1088;&#1085;&#1080;&#1082;_&#1059;&#1087;&#1088;&#1072;&#1074;&#1083;&#1077;&#1085;&#1080;&#1077;_&#1088;&#1080;&#1089;&#1082;&#1072;&#1084;&#1080;.pdf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du.lenobl.ru/media/uploads/userfiles/2019/10/02/&#1089;&#1073;&#1086;&#1088;&#1085;&#1080;&#1082;_&#1087;&#1086;_&#1042;&#1057;&#1054;&#1050;&#1054;_..pdf" TargetMode="External"/><Relationship Id="rId5" Type="http://schemas.openxmlformats.org/officeDocument/2006/relationships/hyperlink" Target="http://edu.lenobl.ru/media/uploads/userfiles/2019/09/02/_&#1055;&#1080;&#1089;&#1100;&#1084;&#1086;_&#1050;&#1054;_&#1086;_&#1088;&#1077;&#1079;&#1091;&#1083;&#1100;&#1090;&#1072;&#1090;&#1072;&#1093;_&#1076;&#1080;&#1072;&#1075;&#1085;&#1086;&#1089;&#1090;&#1080;_&#1087;&#1077;&#1088;&#1074;&#1086;&#1082;&#1083;&#1072;&#1089;&#1089;&#1085;&#1080;&#1082;&#1086;&#1074;.pdf" TargetMode="External"/><Relationship Id="rId4" Type="http://schemas.openxmlformats.org/officeDocument/2006/relationships/hyperlink" Target="http://edu.lenobl.ru/media/uploads/userfiles/2019/09/02/_&#1054;_&#1088;&#1077;&#1079;&#1091;&#1083;&#1100;&#1090;&#1072;&#1090;&#1072;&#1093;_&#1056;&#1048;&#1050;&#1054;_10_&#1082;&#1083;._&#1083;&#1080;&#1095;&#1085;&#1086;&#1089;&#1090;&#1085;&#1099;&#1077;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94" y="2250721"/>
            <a:ext cx="10953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3"/>
          <p:cNvSpPr/>
          <p:nvPr/>
        </p:nvSpPr>
        <p:spPr>
          <a:xfrm>
            <a:off x="480059" y="521804"/>
            <a:ext cx="631405" cy="6974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500522" y="4353049"/>
            <a:ext cx="179989" cy="180005"/>
          </a:xfrm>
          <a:custGeom>
            <a:avLst/>
            <a:gdLst/>
            <a:ahLst/>
            <a:cxnLst/>
            <a:rect l="l" t="t" r="r" b="b"/>
            <a:pathLst>
              <a:path w="179989" h="180005">
                <a:moveTo>
                  <a:pt x="89162" y="0"/>
                </a:moveTo>
                <a:lnTo>
                  <a:pt x="48150" y="10313"/>
                </a:lnTo>
                <a:lnTo>
                  <a:pt x="17178" y="37232"/>
                </a:lnTo>
                <a:lnTo>
                  <a:pt x="1164" y="75928"/>
                </a:lnTo>
                <a:lnTo>
                  <a:pt x="0" y="90609"/>
                </a:lnTo>
                <a:lnTo>
                  <a:pt x="1264" y="105121"/>
                </a:lnTo>
                <a:lnTo>
                  <a:pt x="17586" y="143427"/>
                </a:lnTo>
                <a:lnTo>
                  <a:pt x="48904" y="170036"/>
                </a:lnTo>
                <a:lnTo>
                  <a:pt x="90335" y="180005"/>
                </a:lnTo>
                <a:lnTo>
                  <a:pt x="104886" y="178778"/>
                </a:lnTo>
                <a:lnTo>
                  <a:pt x="143300" y="162521"/>
                </a:lnTo>
                <a:lnTo>
                  <a:pt x="169993" y="131267"/>
                </a:lnTo>
                <a:lnTo>
                  <a:pt x="179945" y="90609"/>
                </a:lnTo>
                <a:lnTo>
                  <a:pt x="179989" y="88980"/>
                </a:lnTo>
                <a:lnTo>
                  <a:pt x="178670" y="74528"/>
                </a:lnTo>
                <a:lnTo>
                  <a:pt x="162240" y="36395"/>
                </a:lnTo>
                <a:lnTo>
                  <a:pt x="130814" y="9915"/>
                </a:lnTo>
                <a:lnTo>
                  <a:pt x="89162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10046" y="4353049"/>
            <a:ext cx="180001" cy="180005"/>
          </a:xfrm>
          <a:custGeom>
            <a:avLst/>
            <a:gdLst/>
            <a:ahLst/>
            <a:cxnLst/>
            <a:rect l="l" t="t" r="r" b="b"/>
            <a:pathLst>
              <a:path w="180001" h="180005">
                <a:moveTo>
                  <a:pt x="89156" y="0"/>
                </a:moveTo>
                <a:lnTo>
                  <a:pt x="48148" y="10318"/>
                </a:lnTo>
                <a:lnTo>
                  <a:pt x="17178" y="37240"/>
                </a:lnTo>
                <a:lnTo>
                  <a:pt x="1164" y="75937"/>
                </a:lnTo>
                <a:lnTo>
                  <a:pt x="0" y="90619"/>
                </a:lnTo>
                <a:lnTo>
                  <a:pt x="1266" y="105130"/>
                </a:lnTo>
                <a:lnTo>
                  <a:pt x="17594" y="143431"/>
                </a:lnTo>
                <a:lnTo>
                  <a:pt x="48917" y="170038"/>
                </a:lnTo>
                <a:lnTo>
                  <a:pt x="90348" y="180005"/>
                </a:lnTo>
                <a:lnTo>
                  <a:pt x="104899" y="178778"/>
                </a:lnTo>
                <a:lnTo>
                  <a:pt x="143313" y="162521"/>
                </a:lnTo>
                <a:lnTo>
                  <a:pt x="170005" y="131267"/>
                </a:lnTo>
                <a:lnTo>
                  <a:pt x="179956" y="90619"/>
                </a:lnTo>
                <a:lnTo>
                  <a:pt x="180001" y="88964"/>
                </a:lnTo>
                <a:lnTo>
                  <a:pt x="178680" y="74514"/>
                </a:lnTo>
                <a:lnTo>
                  <a:pt x="162246" y="36388"/>
                </a:lnTo>
                <a:lnTo>
                  <a:pt x="130816" y="9913"/>
                </a:lnTo>
                <a:lnTo>
                  <a:pt x="89156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9596" y="4353049"/>
            <a:ext cx="179995" cy="180005"/>
          </a:xfrm>
          <a:custGeom>
            <a:avLst/>
            <a:gdLst/>
            <a:ahLst/>
            <a:cxnLst/>
            <a:rect l="l" t="t" r="r" b="b"/>
            <a:pathLst>
              <a:path w="179995" h="180005">
                <a:moveTo>
                  <a:pt x="179995" y="89988"/>
                </a:moveTo>
                <a:lnTo>
                  <a:pt x="169993" y="131267"/>
                </a:lnTo>
                <a:lnTo>
                  <a:pt x="143300" y="162521"/>
                </a:lnTo>
                <a:lnTo>
                  <a:pt x="104886" y="178778"/>
                </a:lnTo>
                <a:lnTo>
                  <a:pt x="90335" y="180005"/>
                </a:lnTo>
                <a:lnTo>
                  <a:pt x="75702" y="178836"/>
                </a:lnTo>
                <a:lnTo>
                  <a:pt x="37100" y="162771"/>
                </a:lnTo>
                <a:lnTo>
                  <a:pt x="10238" y="131714"/>
                </a:lnTo>
                <a:lnTo>
                  <a:pt x="0" y="90609"/>
                </a:lnTo>
                <a:lnTo>
                  <a:pt x="1164" y="75928"/>
                </a:lnTo>
                <a:lnTo>
                  <a:pt x="17178" y="37232"/>
                </a:lnTo>
                <a:lnTo>
                  <a:pt x="48150" y="10313"/>
                </a:lnTo>
                <a:lnTo>
                  <a:pt x="89162" y="0"/>
                </a:lnTo>
                <a:lnTo>
                  <a:pt x="103888" y="1161"/>
                </a:lnTo>
                <a:lnTo>
                  <a:pt x="142661" y="17144"/>
                </a:lnTo>
                <a:lnTo>
                  <a:pt x="169618" y="48054"/>
                </a:lnTo>
                <a:lnTo>
                  <a:pt x="179989" y="88980"/>
                </a:lnTo>
                <a:lnTo>
                  <a:pt x="179995" y="89988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90527" y="4309687"/>
            <a:ext cx="114896" cy="266700"/>
          </a:xfrm>
          <a:custGeom>
            <a:avLst/>
            <a:gdLst/>
            <a:ahLst/>
            <a:cxnLst/>
            <a:rect l="l" t="t" r="r" b="b"/>
            <a:pathLst>
              <a:path w="114896" h="266700">
                <a:moveTo>
                  <a:pt x="0" y="0"/>
                </a:moveTo>
                <a:lnTo>
                  <a:pt x="0" y="266699"/>
                </a:lnTo>
                <a:lnTo>
                  <a:pt x="114896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38250" y="4309687"/>
            <a:ext cx="114884" cy="266700"/>
          </a:xfrm>
          <a:custGeom>
            <a:avLst/>
            <a:gdLst/>
            <a:ahLst/>
            <a:cxnLst/>
            <a:rect l="l" t="t" r="r" b="b"/>
            <a:pathLst>
              <a:path w="114884" h="266700">
                <a:moveTo>
                  <a:pt x="0" y="0"/>
                </a:moveTo>
                <a:lnTo>
                  <a:pt x="0" y="266699"/>
                </a:lnTo>
                <a:lnTo>
                  <a:pt x="114884" y="13334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88903" y="3928502"/>
            <a:ext cx="551033" cy="931532"/>
          </a:xfrm>
          <a:custGeom>
            <a:avLst/>
            <a:gdLst/>
            <a:ahLst/>
            <a:cxnLst/>
            <a:rect l="l" t="t" r="r" b="b"/>
            <a:pathLst>
              <a:path w="551033" h="931532">
                <a:moveTo>
                  <a:pt x="551033" y="0"/>
                </a:moveTo>
                <a:lnTo>
                  <a:pt x="0" y="0"/>
                </a:lnTo>
                <a:lnTo>
                  <a:pt x="422554" y="931532"/>
                </a:lnTo>
                <a:lnTo>
                  <a:pt x="551033" y="931532"/>
                </a:lnTo>
                <a:lnTo>
                  <a:pt x="551033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5763" y="3928526"/>
            <a:ext cx="8144173" cy="0"/>
          </a:xfrm>
          <a:custGeom>
            <a:avLst/>
            <a:gdLst/>
            <a:ahLst/>
            <a:cxnLst/>
            <a:rect l="l" t="t" r="r" b="b"/>
            <a:pathLst>
              <a:path w="8144173">
                <a:moveTo>
                  <a:pt x="8144173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C9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5763" y="1651853"/>
            <a:ext cx="7648359" cy="0"/>
          </a:xfrm>
          <a:custGeom>
            <a:avLst/>
            <a:gdLst/>
            <a:ahLst/>
            <a:cxnLst/>
            <a:rect l="l" t="t" r="r" b="b"/>
            <a:pathLst>
              <a:path w="7648359">
                <a:moveTo>
                  <a:pt x="7648359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C8C9C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1200046" y="480611"/>
            <a:ext cx="34387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14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14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14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14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642483" y="1930771"/>
            <a:ext cx="65816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Myriad Pro Cond" pitchFamily="34" charset="0"/>
              </a:rPr>
              <a:t>РЕГИОНАЛЬНЫЕ МЕХАНИЗМЫ </a:t>
            </a:r>
            <a:endParaRPr lang="en-US" b="1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Myriad Pro Cond" pitchFamily="34" charset="0"/>
              </a:rPr>
              <a:t>УПРАВЛЕНИЯ КАЧЕСТВОМ ОБРАЗОВАНИЯ: </a:t>
            </a:r>
            <a:r>
              <a:rPr lang="ru-RU" b="1" dirty="0" smtClean="0">
                <a:solidFill>
                  <a:schemeClr val="tx2"/>
                </a:solidFill>
                <a:latin typeface="Myriad Pro Cond" pitchFamily="34" charset="0"/>
              </a:rPr>
              <a:t>ОПЫТ</a:t>
            </a:r>
            <a:endParaRPr lang="en-US" b="1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  <a:latin typeface="Myriad Pro Cond" pitchFamily="34" charset="0"/>
              </a:rPr>
              <a:t>СИСТЕМЫ ОБРАЗОВАНИЯ ЛЕНИНГРАДСКОЙ </a:t>
            </a:r>
            <a:r>
              <a:rPr lang="ru-RU" b="1" dirty="0" smtClean="0">
                <a:solidFill>
                  <a:schemeClr val="tx2"/>
                </a:solidFill>
                <a:latin typeface="Myriad Pro Cond" pitchFamily="34" charset="0"/>
              </a:rPr>
              <a:t>ОБЛАСТИ</a:t>
            </a:r>
            <a:endParaRPr lang="en-US" b="1" dirty="0" smtClean="0">
              <a:solidFill>
                <a:schemeClr val="tx2"/>
              </a:solidFill>
              <a:latin typeface="Myriad Pro Cond" pitchFamily="34" charset="0"/>
            </a:endParaRPr>
          </a:p>
          <a:p>
            <a:pPr algn="ctr"/>
            <a:endParaRPr lang="en-US" b="1" dirty="0"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65198" y="1383652"/>
            <a:ext cx="119240" cy="119227"/>
          </a:xfrm>
          <a:custGeom>
            <a:avLst/>
            <a:gdLst/>
            <a:ahLst/>
            <a:cxnLst/>
            <a:rect l="l" t="t" r="r" b="b"/>
            <a:pathLst>
              <a:path w="119240" h="119227">
                <a:moveTo>
                  <a:pt x="119240" y="119227"/>
                </a:moveTo>
                <a:lnTo>
                  <a:pt x="0" y="119227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2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69926" y="1375976"/>
            <a:ext cx="182245" cy="13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spc="-125" dirty="0" smtClean="0">
                <a:solidFill>
                  <a:srgbClr val="1C1B1A"/>
                </a:solidFill>
                <a:latin typeface="Segoe UI"/>
                <a:cs typeface="Segoe UI"/>
              </a:rPr>
              <a:t>2018</a:t>
            </a:r>
            <a:endParaRPr sz="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1087" y="0"/>
            <a:ext cx="893381" cy="866990"/>
          </a:xfrm>
          <a:custGeom>
            <a:avLst/>
            <a:gdLst/>
            <a:ahLst/>
            <a:cxnLst/>
            <a:rect l="l" t="t" r="r" b="b"/>
            <a:pathLst>
              <a:path w="893381" h="866990">
                <a:moveTo>
                  <a:pt x="0" y="0"/>
                </a:moveTo>
                <a:lnTo>
                  <a:pt x="393268" y="866990"/>
                </a:lnTo>
                <a:lnTo>
                  <a:pt x="893381" y="866990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33217" y="0"/>
            <a:ext cx="1271270" cy="866990"/>
          </a:xfrm>
          <a:custGeom>
            <a:avLst/>
            <a:gdLst/>
            <a:ahLst/>
            <a:cxnLst/>
            <a:rect l="l" t="t" r="r" b="b"/>
            <a:pathLst>
              <a:path w="1271270" h="866990">
                <a:moveTo>
                  <a:pt x="0" y="0"/>
                </a:moveTo>
                <a:lnTo>
                  <a:pt x="393280" y="866990"/>
                </a:lnTo>
                <a:lnTo>
                  <a:pt x="1271270" y="866990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17488" y="0"/>
            <a:ext cx="893394" cy="866990"/>
          </a:xfrm>
          <a:custGeom>
            <a:avLst/>
            <a:gdLst/>
            <a:ahLst/>
            <a:cxnLst/>
            <a:rect l="l" t="t" r="r" b="b"/>
            <a:pathLst>
              <a:path w="893394" h="866990">
                <a:moveTo>
                  <a:pt x="393268" y="0"/>
                </a:moveTo>
                <a:lnTo>
                  <a:pt x="0" y="866990"/>
                </a:lnTo>
                <a:lnTo>
                  <a:pt x="500100" y="866990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490" y="274511"/>
            <a:ext cx="424243" cy="4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3622" y="866989"/>
            <a:ext cx="8020850" cy="0"/>
          </a:xfrm>
          <a:custGeom>
            <a:avLst/>
            <a:gdLst/>
            <a:ahLst/>
            <a:cxnLst/>
            <a:rect l="l" t="t" r="r" b="b"/>
            <a:pathLst>
              <a:path w="8020850">
                <a:moveTo>
                  <a:pt x="8020850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420527" y="4577734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57675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485271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1" y="0"/>
                </a:moveTo>
                <a:lnTo>
                  <a:pt x="10603" y="28551"/>
                </a:lnTo>
                <a:lnTo>
                  <a:pt x="0" y="73713"/>
                </a:lnTo>
                <a:lnTo>
                  <a:pt x="3709" y="85683"/>
                </a:lnTo>
                <a:lnTo>
                  <a:pt x="42950" y="119093"/>
                </a:lnTo>
                <a:lnTo>
                  <a:pt x="75986" y="123182"/>
                </a:lnTo>
                <a:lnTo>
                  <a:pt x="89229" y="118472"/>
                </a:lnTo>
                <a:lnTo>
                  <a:pt x="118087" y="89678"/>
                </a:lnTo>
                <a:lnTo>
                  <a:pt x="124485" y="62041"/>
                </a:lnTo>
                <a:lnTo>
                  <a:pt x="123993" y="54186"/>
                </a:lnTo>
                <a:lnTo>
                  <a:pt x="106922" y="19648"/>
                </a:lnTo>
                <a:lnTo>
                  <a:pt x="68753" y="1163"/>
                </a:lnTo>
                <a:lnTo>
                  <a:pt x="52111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212876" y="4644575"/>
            <a:ext cx="124473" cy="123185"/>
          </a:xfrm>
          <a:custGeom>
            <a:avLst/>
            <a:gdLst/>
            <a:ahLst/>
            <a:cxnLst/>
            <a:rect l="l" t="t" r="r" b="b"/>
            <a:pathLst>
              <a:path w="124473" h="123185">
                <a:moveTo>
                  <a:pt x="124473" y="62042"/>
                </a:moveTo>
                <a:lnTo>
                  <a:pt x="110649" y="101346"/>
                </a:lnTo>
                <a:lnTo>
                  <a:pt x="75978" y="123185"/>
                </a:lnTo>
                <a:lnTo>
                  <a:pt x="58417" y="122425"/>
                </a:lnTo>
                <a:lnTo>
                  <a:pt x="18621" y="105843"/>
                </a:lnTo>
                <a:lnTo>
                  <a:pt x="0" y="73707"/>
                </a:lnTo>
                <a:lnTo>
                  <a:pt x="990" y="56649"/>
                </a:lnTo>
                <a:lnTo>
                  <a:pt x="18640" y="17761"/>
                </a:lnTo>
                <a:lnTo>
                  <a:pt x="52118" y="0"/>
                </a:lnTo>
                <a:lnTo>
                  <a:pt x="68760" y="1164"/>
                </a:lnTo>
                <a:lnTo>
                  <a:pt x="106923" y="19654"/>
                </a:lnTo>
                <a:lnTo>
                  <a:pt x="123984" y="54201"/>
                </a:lnTo>
                <a:lnTo>
                  <a:pt x="124473" y="62042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42437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35995" y="1725205"/>
            <a:ext cx="1243571" cy="223964"/>
          </a:xfrm>
          <a:custGeom>
            <a:avLst/>
            <a:gdLst/>
            <a:ahLst/>
            <a:cxnLst/>
            <a:rect l="l" t="t" r="r" b="b"/>
            <a:pathLst>
              <a:path w="1243571" h="223964">
                <a:moveTo>
                  <a:pt x="1243571" y="223964"/>
                </a:moveTo>
                <a:lnTo>
                  <a:pt x="0" y="223964"/>
                </a:lnTo>
                <a:lnTo>
                  <a:pt x="0" y="0"/>
                </a:lnTo>
                <a:lnTo>
                  <a:pt x="1243571" y="0"/>
                </a:lnTo>
                <a:lnTo>
                  <a:pt x="1243571" y="223964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635995" y="2064930"/>
            <a:ext cx="1243571" cy="223964"/>
          </a:xfrm>
          <a:custGeom>
            <a:avLst/>
            <a:gdLst/>
            <a:ahLst/>
            <a:cxnLst/>
            <a:rect l="l" t="t" r="r" b="b"/>
            <a:pathLst>
              <a:path w="1243571" h="223964">
                <a:moveTo>
                  <a:pt x="1243571" y="223964"/>
                </a:moveTo>
                <a:lnTo>
                  <a:pt x="0" y="223964"/>
                </a:lnTo>
                <a:lnTo>
                  <a:pt x="0" y="0"/>
                </a:lnTo>
                <a:lnTo>
                  <a:pt x="1243571" y="0"/>
                </a:lnTo>
                <a:lnTo>
                  <a:pt x="1243571" y="223964"/>
                </a:lnTo>
                <a:close/>
              </a:path>
            </a:pathLst>
          </a:custGeom>
          <a:solidFill>
            <a:srgbClr val="ED7D3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35995" y="2404655"/>
            <a:ext cx="1243571" cy="223964"/>
          </a:xfrm>
          <a:custGeom>
            <a:avLst/>
            <a:gdLst/>
            <a:ahLst/>
            <a:cxnLst/>
            <a:rect l="l" t="t" r="r" b="b"/>
            <a:pathLst>
              <a:path w="1243571" h="223964">
                <a:moveTo>
                  <a:pt x="1243571" y="223964"/>
                </a:moveTo>
                <a:lnTo>
                  <a:pt x="0" y="223964"/>
                </a:lnTo>
                <a:lnTo>
                  <a:pt x="0" y="0"/>
                </a:lnTo>
                <a:lnTo>
                  <a:pt x="1243571" y="0"/>
                </a:lnTo>
                <a:lnTo>
                  <a:pt x="1243571" y="223964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9543" y="3313253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0345" y="1502895"/>
            <a:ext cx="0" cy="1217879"/>
          </a:xfrm>
          <a:custGeom>
            <a:avLst/>
            <a:gdLst/>
            <a:ahLst/>
            <a:cxnLst/>
            <a:rect l="l" t="t" r="r" b="b"/>
            <a:pathLst>
              <a:path h="1217879">
                <a:moveTo>
                  <a:pt x="0" y="0"/>
                </a:moveTo>
                <a:lnTo>
                  <a:pt x="0" y="1217879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72392" y="2652815"/>
            <a:ext cx="2336342" cy="0"/>
          </a:xfrm>
          <a:custGeom>
            <a:avLst/>
            <a:gdLst/>
            <a:ahLst/>
            <a:cxnLst/>
            <a:rect l="l" t="t" r="r" b="b"/>
            <a:pathLst>
              <a:path w="2336342">
                <a:moveTo>
                  <a:pt x="0" y="0"/>
                </a:moveTo>
                <a:lnTo>
                  <a:pt x="2336342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99363" y="1917077"/>
            <a:ext cx="487972" cy="735761"/>
          </a:xfrm>
          <a:custGeom>
            <a:avLst/>
            <a:gdLst/>
            <a:ahLst/>
            <a:cxnLst/>
            <a:rect l="l" t="t" r="r" b="b"/>
            <a:pathLst>
              <a:path w="487972" h="735761">
                <a:moveTo>
                  <a:pt x="487972" y="0"/>
                </a:moveTo>
                <a:lnTo>
                  <a:pt x="0" y="0"/>
                </a:lnTo>
                <a:lnTo>
                  <a:pt x="0" y="735761"/>
                </a:lnTo>
                <a:lnTo>
                  <a:pt x="487972" y="735761"/>
                </a:lnTo>
                <a:lnTo>
                  <a:pt x="487972" y="0"/>
                </a:lnTo>
                <a:close/>
              </a:path>
            </a:pathLst>
          </a:custGeom>
          <a:solidFill>
            <a:srgbClr val="ED7D3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75269" y="2111819"/>
            <a:ext cx="487972" cy="541007"/>
          </a:xfrm>
          <a:custGeom>
            <a:avLst/>
            <a:gdLst/>
            <a:ahLst/>
            <a:cxnLst/>
            <a:rect l="l" t="t" r="r" b="b"/>
            <a:pathLst>
              <a:path w="487972" h="541007">
                <a:moveTo>
                  <a:pt x="487972" y="0"/>
                </a:moveTo>
                <a:lnTo>
                  <a:pt x="0" y="0"/>
                </a:lnTo>
                <a:lnTo>
                  <a:pt x="0" y="541007"/>
                </a:lnTo>
                <a:lnTo>
                  <a:pt x="487972" y="541007"/>
                </a:lnTo>
                <a:lnTo>
                  <a:pt x="487972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487335" y="1874646"/>
            <a:ext cx="487946" cy="778205"/>
          </a:xfrm>
          <a:custGeom>
            <a:avLst/>
            <a:gdLst/>
            <a:ahLst/>
            <a:cxnLst/>
            <a:rect l="l" t="t" r="r" b="b"/>
            <a:pathLst>
              <a:path w="487946" h="778205">
                <a:moveTo>
                  <a:pt x="487946" y="0"/>
                </a:moveTo>
                <a:lnTo>
                  <a:pt x="0" y="0"/>
                </a:lnTo>
                <a:lnTo>
                  <a:pt x="0" y="778205"/>
                </a:lnTo>
                <a:lnTo>
                  <a:pt x="487946" y="778205"/>
                </a:lnTo>
                <a:lnTo>
                  <a:pt x="487946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54595" y="2575176"/>
            <a:ext cx="69850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95015" y="1375976"/>
            <a:ext cx="182245" cy="13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spc="-125" dirty="0" smtClean="0">
                <a:solidFill>
                  <a:srgbClr val="1C1B1A"/>
                </a:solidFill>
                <a:latin typeface="Segoe UI"/>
                <a:cs typeface="Segoe UI"/>
              </a:rPr>
              <a:t>2017</a:t>
            </a:r>
            <a:endParaRPr sz="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2593" y="2207298"/>
            <a:ext cx="11366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20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82928" y="2284949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2593" y="1839425"/>
            <a:ext cx="11366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40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82928" y="1917083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2593" y="1471560"/>
            <a:ext cx="113664" cy="151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spc="-145" dirty="0" smtClean="0">
                <a:solidFill>
                  <a:srgbClr val="1C1B1A"/>
                </a:solidFill>
                <a:latin typeface="Segoe UI"/>
                <a:cs typeface="Segoe UI"/>
              </a:rPr>
              <a:t>60</a:t>
            </a:r>
            <a:endParaRPr sz="9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682928" y="1621200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699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90244" y="1383652"/>
            <a:ext cx="119240" cy="119227"/>
          </a:xfrm>
          <a:custGeom>
            <a:avLst/>
            <a:gdLst/>
            <a:ahLst/>
            <a:cxnLst/>
            <a:rect l="l" t="t" r="r" b="b"/>
            <a:pathLst>
              <a:path w="119240" h="119227">
                <a:moveTo>
                  <a:pt x="119240" y="119227"/>
                </a:moveTo>
                <a:lnTo>
                  <a:pt x="0" y="119227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27"/>
                </a:lnTo>
                <a:close/>
              </a:path>
            </a:pathLst>
          </a:custGeom>
          <a:solidFill>
            <a:srgbClr val="ED7D3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444885" y="1375976"/>
            <a:ext cx="182245" cy="13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spc="-125" dirty="0" smtClean="0">
                <a:solidFill>
                  <a:srgbClr val="1C1B1A"/>
                </a:solidFill>
                <a:latin typeface="Segoe UI"/>
                <a:cs typeface="Segoe UI"/>
              </a:rPr>
              <a:t>2019</a:t>
            </a:r>
            <a:endParaRPr sz="8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40114" y="1383652"/>
            <a:ext cx="119240" cy="119227"/>
          </a:xfrm>
          <a:custGeom>
            <a:avLst/>
            <a:gdLst/>
            <a:ahLst/>
            <a:cxnLst/>
            <a:rect l="l" t="t" r="r" b="b"/>
            <a:pathLst>
              <a:path w="119240" h="119227">
                <a:moveTo>
                  <a:pt x="119240" y="119227"/>
                </a:moveTo>
                <a:lnTo>
                  <a:pt x="0" y="119227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27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6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7" y="1725729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4" y="1724490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7" y="2065012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4" y="2063773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44" y="2063773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12" y="206139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38" y="206139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767" y="2416054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484" y="241481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44" y="2414815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712" y="2412437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038" y="2412437"/>
            <a:ext cx="3048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541" y="3029904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1F497D"/>
                </a:solidFill>
                <a:latin typeface="Myriad Pro Cond" pitchFamily="34" charset="0"/>
              </a:rPr>
              <a:t>УПРАВЛЕНЧЕСКИЕ РЕШЕНИЯ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35491" y="831850"/>
            <a:ext cx="2573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/>
                </a:solidFill>
                <a:latin typeface="Myriad Pro Cond" pitchFamily="34" charset="0"/>
              </a:rPr>
              <a:t>АНАЛИЗ РЕЗУЛЬТАТОВ ВПР 2017-2019</a:t>
            </a:r>
            <a:endParaRPr lang="ru-RU" sz="1400" b="1" dirty="0">
              <a:solidFill>
                <a:srgbClr val="4BACC6"/>
              </a:solidFill>
              <a:latin typeface="Myriad Pro Con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48902" y="3422650"/>
            <a:ext cx="8207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главам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администраций муниципальных районов Ленинградской области направлены письма о результатах ВПР 2019;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по результатам проверок, проводимых в рамках государственного контроля качества, в районы направляются письма о распределении объектов контроля по зонам риска;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 отношении руководителей образовательных организаций  приняты административные меры;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осуществляются комплексные выезды специалистов отдела надзора и контроля за соблюдением законодательства, сектора управления качеством и методистов ЛОИРО в образовательные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организации.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494" y="1697851"/>
            <a:ext cx="1202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2017,2018,2019 гг.</a:t>
            </a:r>
            <a:endParaRPr lang="ru-RU" sz="12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05572" y="2038412"/>
            <a:ext cx="9044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prstClr val="white"/>
                </a:solidFill>
                <a:latin typeface="Myriad Pro Cond" pitchFamily="34" charset="0"/>
              </a:rPr>
              <a:t>2</a:t>
            </a:r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018,2019 гг.</a:t>
            </a:r>
            <a:endParaRPr lang="ru-RU" sz="12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93549" y="2369187"/>
            <a:ext cx="9284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2017,</a:t>
            </a:r>
            <a:r>
              <a:rPr lang="en-US" sz="1200" b="1" dirty="0" smtClean="0">
                <a:solidFill>
                  <a:prstClr val="white"/>
                </a:solidFill>
                <a:latin typeface="Myriad Pro Cond" pitchFamily="34" charset="0"/>
              </a:rPr>
              <a:t> </a:t>
            </a:r>
            <a:r>
              <a:rPr lang="ru-RU" sz="1200" b="1" dirty="0" smtClean="0">
                <a:solidFill>
                  <a:prstClr val="white"/>
                </a:solidFill>
                <a:latin typeface="Myriad Pro Cond" pitchFamily="34" charset="0"/>
              </a:rPr>
              <a:t>2019 гг.</a:t>
            </a:r>
            <a:endParaRPr lang="ru-RU" sz="12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4357" y="1633283"/>
            <a:ext cx="2489225" cy="2507386"/>
          </a:xfrm>
          <a:custGeom>
            <a:avLst/>
            <a:gdLst/>
            <a:ahLst/>
            <a:cxnLst/>
            <a:rect l="l" t="t" r="r" b="b"/>
            <a:pathLst>
              <a:path w="2489225" h="2507386">
                <a:moveTo>
                  <a:pt x="0" y="2507386"/>
                </a:moveTo>
                <a:lnTo>
                  <a:pt x="2489225" y="2507386"/>
                </a:lnTo>
                <a:lnTo>
                  <a:pt x="2489225" y="0"/>
                </a:lnTo>
                <a:lnTo>
                  <a:pt x="0" y="0"/>
                </a:lnTo>
                <a:lnTo>
                  <a:pt x="0" y="250738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5355" y="1633283"/>
            <a:ext cx="2489225" cy="2507386"/>
          </a:xfrm>
          <a:custGeom>
            <a:avLst/>
            <a:gdLst/>
            <a:ahLst/>
            <a:cxnLst/>
            <a:rect l="l" t="t" r="r" b="b"/>
            <a:pathLst>
              <a:path w="2489225" h="2507386">
                <a:moveTo>
                  <a:pt x="0" y="2507386"/>
                </a:moveTo>
                <a:lnTo>
                  <a:pt x="2489225" y="2507386"/>
                </a:lnTo>
                <a:lnTo>
                  <a:pt x="2489225" y="0"/>
                </a:lnTo>
                <a:lnTo>
                  <a:pt x="0" y="0"/>
                </a:lnTo>
                <a:lnTo>
                  <a:pt x="0" y="250738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776366" y="1633283"/>
            <a:ext cx="2489225" cy="2507386"/>
          </a:xfrm>
          <a:custGeom>
            <a:avLst/>
            <a:gdLst/>
            <a:ahLst/>
            <a:cxnLst/>
            <a:rect l="l" t="t" r="r" b="b"/>
            <a:pathLst>
              <a:path w="2489225" h="2507386">
                <a:moveTo>
                  <a:pt x="0" y="2507386"/>
                </a:moveTo>
                <a:lnTo>
                  <a:pt x="2489225" y="2507386"/>
                </a:lnTo>
                <a:lnTo>
                  <a:pt x="2489225" y="0"/>
                </a:lnTo>
                <a:lnTo>
                  <a:pt x="0" y="0"/>
                </a:lnTo>
                <a:lnTo>
                  <a:pt x="0" y="2507386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34860" y="0"/>
            <a:ext cx="893394" cy="866990"/>
          </a:xfrm>
          <a:custGeom>
            <a:avLst/>
            <a:gdLst/>
            <a:ahLst/>
            <a:cxnLst/>
            <a:rect l="l" t="t" r="r" b="b"/>
            <a:pathLst>
              <a:path w="893394" h="866990">
                <a:moveTo>
                  <a:pt x="0" y="0"/>
                </a:moveTo>
                <a:lnTo>
                  <a:pt x="393268" y="866990"/>
                </a:lnTo>
                <a:lnTo>
                  <a:pt x="893394" y="866990"/>
                </a:lnTo>
                <a:lnTo>
                  <a:pt x="500126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57025" y="0"/>
            <a:ext cx="1271257" cy="866990"/>
          </a:xfrm>
          <a:custGeom>
            <a:avLst/>
            <a:gdLst/>
            <a:ahLst/>
            <a:cxnLst/>
            <a:rect l="l" t="t" r="r" b="b"/>
            <a:pathLst>
              <a:path w="1271257" h="866990">
                <a:moveTo>
                  <a:pt x="0" y="0"/>
                </a:moveTo>
                <a:lnTo>
                  <a:pt x="393268" y="866990"/>
                </a:lnTo>
                <a:lnTo>
                  <a:pt x="1271257" y="866990"/>
                </a:lnTo>
                <a:lnTo>
                  <a:pt x="877989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041284" y="0"/>
            <a:ext cx="893368" cy="866990"/>
          </a:xfrm>
          <a:custGeom>
            <a:avLst/>
            <a:gdLst/>
            <a:ahLst/>
            <a:cxnLst/>
            <a:rect l="l" t="t" r="r" b="b"/>
            <a:pathLst>
              <a:path w="893368" h="866990">
                <a:moveTo>
                  <a:pt x="393255" y="0"/>
                </a:moveTo>
                <a:lnTo>
                  <a:pt x="0" y="866990"/>
                </a:lnTo>
                <a:lnTo>
                  <a:pt x="500075" y="866990"/>
                </a:lnTo>
                <a:lnTo>
                  <a:pt x="893368" y="0"/>
                </a:lnTo>
                <a:lnTo>
                  <a:pt x="393255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4258" y="274519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7409" y="866989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44314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681455" y="4644570"/>
            <a:ext cx="124506" cy="123187"/>
          </a:xfrm>
          <a:custGeom>
            <a:avLst/>
            <a:gdLst/>
            <a:ahLst/>
            <a:cxnLst/>
            <a:rect l="l" t="t" r="r" b="b"/>
            <a:pathLst>
              <a:path w="124506" h="123187">
                <a:moveTo>
                  <a:pt x="52089" y="0"/>
                </a:moveTo>
                <a:lnTo>
                  <a:pt x="10592" y="28571"/>
                </a:lnTo>
                <a:lnTo>
                  <a:pt x="0" y="73733"/>
                </a:lnTo>
                <a:lnTo>
                  <a:pt x="3713" y="85702"/>
                </a:lnTo>
                <a:lnTo>
                  <a:pt x="42962" y="119101"/>
                </a:lnTo>
                <a:lnTo>
                  <a:pt x="76003" y="123187"/>
                </a:lnTo>
                <a:lnTo>
                  <a:pt x="89239" y="118476"/>
                </a:lnTo>
                <a:lnTo>
                  <a:pt x="118103" y="89677"/>
                </a:lnTo>
                <a:lnTo>
                  <a:pt x="124506" y="62035"/>
                </a:lnTo>
                <a:lnTo>
                  <a:pt x="124009" y="54147"/>
                </a:lnTo>
                <a:lnTo>
                  <a:pt x="106910" y="19634"/>
                </a:lnTo>
                <a:lnTo>
                  <a:pt x="68728" y="1160"/>
                </a:lnTo>
                <a:lnTo>
                  <a:pt x="52089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409050" y="4644570"/>
            <a:ext cx="124504" cy="123186"/>
          </a:xfrm>
          <a:custGeom>
            <a:avLst/>
            <a:gdLst/>
            <a:ahLst/>
            <a:cxnLst/>
            <a:rect l="l" t="t" r="r" b="b"/>
            <a:pathLst>
              <a:path w="124504" h="123186">
                <a:moveTo>
                  <a:pt x="52084" y="0"/>
                </a:moveTo>
                <a:lnTo>
                  <a:pt x="10590" y="28573"/>
                </a:lnTo>
                <a:lnTo>
                  <a:pt x="0" y="73738"/>
                </a:lnTo>
                <a:lnTo>
                  <a:pt x="3714" y="85706"/>
                </a:lnTo>
                <a:lnTo>
                  <a:pt x="42966" y="119101"/>
                </a:lnTo>
                <a:lnTo>
                  <a:pt x="76010" y="123186"/>
                </a:lnTo>
                <a:lnTo>
                  <a:pt x="89249" y="118475"/>
                </a:lnTo>
                <a:lnTo>
                  <a:pt x="118106" y="89677"/>
                </a:lnTo>
                <a:lnTo>
                  <a:pt x="124504" y="62035"/>
                </a:lnTo>
                <a:lnTo>
                  <a:pt x="124008" y="54143"/>
                </a:lnTo>
                <a:lnTo>
                  <a:pt x="106916" y="19632"/>
                </a:lnTo>
                <a:lnTo>
                  <a:pt x="68731" y="1160"/>
                </a:lnTo>
                <a:lnTo>
                  <a:pt x="5208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136667" y="4644566"/>
            <a:ext cx="124482" cy="123191"/>
          </a:xfrm>
          <a:custGeom>
            <a:avLst/>
            <a:gdLst/>
            <a:ahLst/>
            <a:cxnLst/>
            <a:rect l="l" t="t" r="r" b="b"/>
            <a:pathLst>
              <a:path w="124482" h="123191">
                <a:moveTo>
                  <a:pt x="124482" y="62039"/>
                </a:moveTo>
                <a:lnTo>
                  <a:pt x="110654" y="101347"/>
                </a:lnTo>
                <a:lnTo>
                  <a:pt x="75988" y="123191"/>
                </a:lnTo>
                <a:lnTo>
                  <a:pt x="58426" y="122433"/>
                </a:lnTo>
                <a:lnTo>
                  <a:pt x="18628" y="105858"/>
                </a:lnTo>
                <a:lnTo>
                  <a:pt x="0" y="73726"/>
                </a:lnTo>
                <a:lnTo>
                  <a:pt x="989" y="56667"/>
                </a:lnTo>
                <a:lnTo>
                  <a:pt x="18630" y="17772"/>
                </a:lnTo>
                <a:lnTo>
                  <a:pt x="52097" y="0"/>
                </a:lnTo>
                <a:lnTo>
                  <a:pt x="68737" y="1162"/>
                </a:lnTo>
                <a:lnTo>
                  <a:pt x="106910" y="19647"/>
                </a:lnTo>
                <a:lnTo>
                  <a:pt x="123990" y="54176"/>
                </a:lnTo>
                <a:lnTo>
                  <a:pt x="124482" y="62039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266237" y="4510600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33593" y="4510600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3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79527" y="1060450"/>
            <a:ext cx="5085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BACC6"/>
                </a:solidFill>
                <a:latin typeface="Myriad Pro Cond" pitchFamily="34" charset="0"/>
              </a:rPr>
              <a:t>СОСТАВЛЯЮЩИЕ ОБЪЕКТИВНОСТИ ОЦЕНКИ ОБРАЗОВАТЕЛЬНЫХ РЕЗУЛЬТАТОВ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2493" y="1746250"/>
            <a:ext cx="23315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ОБЪЕКТИВНОСТЬ ОБРАЗОВАТЕЛЬНЫХ 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РЕЗУЛЬТАТОВ  В РАМКАХ В КОНКРЕТНОЙ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ОЦЕНОЧНОЙ ПРОЦЕДУРЫ: 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использование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технологии </a:t>
            </a:r>
            <a:r>
              <a:rPr lang="ru-RU" sz="1100" dirty="0" err="1" smtClean="0">
                <a:solidFill>
                  <a:prstClr val="white"/>
                </a:solidFill>
                <a:latin typeface="Myriad Pro Cond" pitchFamily="34" charset="0"/>
              </a:rPr>
              <a:t>критериального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 </a:t>
            </a:r>
            <a:endParaRPr lang="ru-RU" sz="1100" dirty="0">
              <a:solidFill>
                <a:prstClr val="white"/>
              </a:solidFill>
              <a:latin typeface="Myriad Pro Cond" pitchFamily="34" charset="0"/>
            </a:endParaRP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оценивания;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согласование единых подходов к применению критериев при оценивании работ обучающихся;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сопоставление доверительных интервалов для результатов образовательных организаций и региональной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выборки.</a:t>
            </a:r>
            <a:endParaRPr lang="ru-RU" sz="1100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56296" y="1746250"/>
            <a:ext cx="23315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УСТАНОВЛЕНИЕ ПРОЗРАЧНЫХ ПРАВИЛ ДЛЯ </a:t>
            </a:r>
          </a:p>
          <a:p>
            <a:pPr algn="ctr"/>
            <a:r>
              <a:rPr lang="ru-RU" sz="1100" b="1" dirty="0">
                <a:solidFill>
                  <a:prstClr val="white"/>
                </a:solidFill>
                <a:latin typeface="Myriad Pro Cond" pitchFamily="34" charset="0"/>
              </a:rPr>
              <a:t>МЕДАЛИСТОВ: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подтверждение медалистами  своих результатов на ЕГЭ;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выявление ОО с большой долей медалистов, имеющих низкие результаты.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855224" y="1746250"/>
            <a:ext cx="233150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solidFill>
                  <a:prstClr val="white"/>
                </a:solidFill>
                <a:latin typeface="Myriad Pro Cond" pitchFamily="34" charset="0"/>
              </a:rPr>
              <a:t>СОПОСТАВИМОСТЬ (КОРРЕЛЯЦИЯ) РЕЗУЛЬТАТОВ </a:t>
            </a:r>
            <a:endParaRPr lang="ru-RU" sz="1100" b="1" dirty="0">
              <a:solidFill>
                <a:prstClr val="white"/>
              </a:solidFill>
              <a:latin typeface="Myriad Pro Cond" pitchFamily="34" charset="0"/>
            </a:endParaRP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промежуточной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аттестации с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результатами текущего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контроля успеваемости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;</a:t>
            </a:r>
          </a:p>
          <a:p>
            <a:pPr marL="171450" indent="-171450">
              <a:buClr>
                <a:srgbClr val="4BACC6"/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внешней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системы оценки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качества образования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с результатами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внутренней системы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оценки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качества образования (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текущий контроль </a:t>
            </a:r>
            <a:r>
              <a:rPr lang="ru-RU" sz="1100" dirty="0" smtClean="0">
                <a:solidFill>
                  <a:prstClr val="white"/>
                </a:solidFill>
                <a:latin typeface="Myriad Pro Cond" pitchFamily="34" charset="0"/>
              </a:rPr>
              <a:t>успеваемости, промежуточная </a:t>
            </a:r>
            <a:r>
              <a:rPr lang="ru-RU" sz="1100" dirty="0">
                <a:solidFill>
                  <a:prstClr val="white"/>
                </a:solidFill>
                <a:latin typeface="Myriad Pro Cond" pitchFamily="34" charset="0"/>
              </a:rPr>
              <a:t>аттестация).</a:t>
            </a:r>
          </a:p>
        </p:txBody>
      </p:sp>
    </p:spTree>
    <p:extLst>
      <p:ext uri="{BB962C8B-B14F-4D97-AF65-F5344CB8AC3E}">
        <p14:creationId xmlns:p14="http://schemas.microsoft.com/office/powerpoint/2010/main" val="36843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5450" y="1235507"/>
            <a:ext cx="819319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мониторинга результатов оценочных процедур (ВПР, ОГЭ, ЕГЭ) для определения учебных предметов, по которым образовательные организации района имеют необъективные или низкие результаты.</a:t>
            </a:r>
          </a:p>
          <a:p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ЦЕЛЬ: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выявление и проработка проблемных зон, оказание качественной адресной методической помощи педагогам с учетом их профессиональных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дефицитов</a:t>
            </a:r>
            <a:r>
              <a:rPr lang="ru-RU" sz="12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.</a:t>
            </a:r>
            <a:endParaRPr lang="en-US" sz="12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endParaRPr lang="ru-RU" sz="12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ринга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объективности получения аттестата о среднем общем образовании с отличием и медали «За особые  успехи в учении».</a:t>
            </a:r>
          </a:p>
          <a:p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ЦЕЛЬ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: установление наличия корреляции между текущей успеваемостью, промежуточной и итоговой аттестацией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.</a:t>
            </a:r>
            <a:endParaRPr lang="en-US" sz="10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мониторинга информации о деятельности образовательной организации, в который включены результаты внешней и внутренней системы оценки качества образования.</a:t>
            </a:r>
          </a:p>
          <a:p>
            <a:r>
              <a:rPr lang="ru-RU" sz="1000" b="1" dirty="0" smtClean="0">
                <a:solidFill>
                  <a:srgbClr val="4BACC6"/>
                </a:solidFill>
                <a:latin typeface="Myriad Pro Cond" pitchFamily="34" charset="0"/>
              </a:rPr>
              <a:t>ЦЕЛЬ</a:t>
            </a:r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: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осуществление анализа массива информации для самодиагностики и выявления имеющихся проблем и определения путей их решения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.</a:t>
            </a:r>
            <a:endParaRPr lang="en-US" sz="10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Проведение мониторинг планов мероприятий по устранению выявленных проблем с привлечением ресурсов муниципальных комитетов образования и муниципальных методических служб.</a:t>
            </a:r>
          </a:p>
          <a:p>
            <a:r>
              <a:rPr lang="ru-RU" sz="1000" b="1" dirty="0">
                <a:solidFill>
                  <a:srgbClr val="4BACC6"/>
                </a:solidFill>
                <a:latin typeface="Myriad Pro Cond" pitchFamily="34" charset="0"/>
              </a:rPr>
              <a:t>ЦЕЛЬ: 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контроль реализации намеченных мероприятий, своевременная корректировка планов по обеспечению объективности и планов </a:t>
            </a:r>
            <a:r>
              <a:rPr lang="ru-RU" sz="1000" b="1" dirty="0" err="1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внутришкольного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 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контроля.</a:t>
            </a:r>
            <a:endParaRPr lang="ru-RU" sz="10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434871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0" y="0"/>
                </a:moveTo>
                <a:lnTo>
                  <a:pt x="393268" y="867003"/>
                </a:lnTo>
                <a:lnTo>
                  <a:pt x="893394" y="867003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557002" y="0"/>
            <a:ext cx="1271270" cy="867003"/>
          </a:xfrm>
          <a:custGeom>
            <a:avLst/>
            <a:gdLst/>
            <a:ahLst/>
            <a:cxnLst/>
            <a:rect l="l" t="t" r="r" b="b"/>
            <a:pathLst>
              <a:path w="1271270" h="867003">
                <a:moveTo>
                  <a:pt x="0" y="0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041270" y="0"/>
            <a:ext cx="893394" cy="867003"/>
          </a:xfrm>
          <a:custGeom>
            <a:avLst/>
            <a:gdLst/>
            <a:ahLst/>
            <a:cxnLst/>
            <a:rect l="l" t="t" r="r" b="b"/>
            <a:pathLst>
              <a:path w="893394" h="867003">
                <a:moveTo>
                  <a:pt x="393280" y="0"/>
                </a:moveTo>
                <a:lnTo>
                  <a:pt x="0" y="867003"/>
                </a:lnTo>
                <a:lnTo>
                  <a:pt x="500100" y="867003"/>
                </a:lnTo>
                <a:lnTo>
                  <a:pt x="893394" y="0"/>
                </a:lnTo>
                <a:lnTo>
                  <a:pt x="393280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4271" y="274519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398" y="866995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4327" y="4577727"/>
            <a:ext cx="7775003" cy="0"/>
          </a:xfrm>
          <a:custGeom>
            <a:avLst/>
            <a:gdLst/>
            <a:ahLst/>
            <a:cxnLst/>
            <a:rect l="l" t="t" r="r" b="b"/>
            <a:pathLst>
              <a:path w="7775003">
                <a:moveTo>
                  <a:pt x="7775003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81462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09057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136653" y="4644573"/>
            <a:ext cx="124485" cy="123184"/>
          </a:xfrm>
          <a:custGeom>
            <a:avLst/>
            <a:gdLst/>
            <a:ahLst/>
            <a:cxnLst/>
            <a:rect l="l" t="t" r="r" b="b"/>
            <a:pathLst>
              <a:path w="124485" h="123184">
                <a:moveTo>
                  <a:pt x="124485" y="62039"/>
                </a:moveTo>
                <a:lnTo>
                  <a:pt x="110658" y="101346"/>
                </a:lnTo>
                <a:lnTo>
                  <a:pt x="75989" y="123184"/>
                </a:lnTo>
                <a:lnTo>
                  <a:pt x="58425" y="122423"/>
                </a:lnTo>
                <a:lnTo>
                  <a:pt x="18625" y="105843"/>
                </a:lnTo>
                <a:lnTo>
                  <a:pt x="0" y="73710"/>
                </a:lnTo>
                <a:lnTo>
                  <a:pt x="989" y="56654"/>
                </a:lnTo>
                <a:lnTo>
                  <a:pt x="18634" y="17767"/>
                </a:lnTo>
                <a:lnTo>
                  <a:pt x="52115" y="0"/>
                </a:lnTo>
                <a:lnTo>
                  <a:pt x="68759" y="1162"/>
                </a:lnTo>
                <a:lnTo>
                  <a:pt x="106927" y="19646"/>
                </a:lnTo>
                <a:lnTo>
                  <a:pt x="123994" y="54185"/>
                </a:lnTo>
                <a:lnTo>
                  <a:pt x="124485" y="62039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266224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433581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5338" y="21272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5338" y="26606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5338" y="34226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4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62056" y="908050"/>
            <a:ext cx="79199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4BACC6"/>
                </a:solidFill>
                <a:latin typeface="Myriad Pro Cond" pitchFamily="34" charset="0"/>
              </a:rPr>
              <a:t>МЕРОПРИЯТИЯ ПО ОБЕСПЕЧЕНИЮ ОБЪЕКТИВНОСТИ ОЦЕНКИ ОБРАЗОВАТЕЛЬНЫХ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72575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68" y="274511"/>
            <a:ext cx="424256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02" y="86700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505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667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3261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0857" y="4644577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0427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37785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9543" y="349198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19583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4A859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94721" y="1761781"/>
            <a:ext cx="0" cy="1217879"/>
          </a:xfrm>
          <a:custGeom>
            <a:avLst/>
            <a:gdLst/>
            <a:ahLst/>
            <a:cxnLst/>
            <a:rect l="l" t="t" r="r" b="b"/>
            <a:pathLst>
              <a:path h="1217879">
                <a:moveTo>
                  <a:pt x="0" y="0"/>
                </a:moveTo>
                <a:lnTo>
                  <a:pt x="0" y="1217879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326757" y="2911726"/>
            <a:ext cx="2336355" cy="0"/>
          </a:xfrm>
          <a:custGeom>
            <a:avLst/>
            <a:gdLst/>
            <a:ahLst/>
            <a:cxnLst/>
            <a:rect l="l" t="t" r="r" b="b"/>
            <a:pathLst>
              <a:path w="2336355">
                <a:moveTo>
                  <a:pt x="0" y="0"/>
                </a:moveTo>
                <a:lnTo>
                  <a:pt x="2336355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53735" y="1930056"/>
            <a:ext cx="487984" cy="981671"/>
          </a:xfrm>
          <a:custGeom>
            <a:avLst/>
            <a:gdLst/>
            <a:ahLst/>
            <a:cxnLst/>
            <a:rect l="l" t="t" r="r" b="b"/>
            <a:pathLst>
              <a:path w="487984" h="981671">
                <a:moveTo>
                  <a:pt x="487984" y="0"/>
                </a:moveTo>
                <a:lnTo>
                  <a:pt x="0" y="0"/>
                </a:lnTo>
                <a:lnTo>
                  <a:pt x="0" y="981671"/>
                </a:lnTo>
                <a:lnTo>
                  <a:pt x="487984" y="981671"/>
                </a:lnTo>
                <a:lnTo>
                  <a:pt x="487984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629641" y="2543848"/>
            <a:ext cx="487984" cy="367880"/>
          </a:xfrm>
          <a:custGeom>
            <a:avLst/>
            <a:gdLst/>
            <a:ahLst/>
            <a:cxnLst/>
            <a:rect l="l" t="t" r="r" b="b"/>
            <a:pathLst>
              <a:path w="487984" h="367880">
                <a:moveTo>
                  <a:pt x="487984" y="0"/>
                </a:moveTo>
                <a:lnTo>
                  <a:pt x="0" y="0"/>
                </a:lnTo>
                <a:lnTo>
                  <a:pt x="0" y="367880"/>
                </a:lnTo>
                <a:lnTo>
                  <a:pt x="487984" y="367880"/>
                </a:lnTo>
                <a:lnTo>
                  <a:pt x="487984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141707" y="2501404"/>
            <a:ext cx="487959" cy="410324"/>
          </a:xfrm>
          <a:custGeom>
            <a:avLst/>
            <a:gdLst/>
            <a:ahLst/>
            <a:cxnLst/>
            <a:rect l="l" t="t" r="r" b="b"/>
            <a:pathLst>
              <a:path w="487959" h="410324">
                <a:moveTo>
                  <a:pt x="487959" y="0"/>
                </a:moveTo>
                <a:lnTo>
                  <a:pt x="0" y="0"/>
                </a:lnTo>
                <a:lnTo>
                  <a:pt x="0" y="410324"/>
                </a:lnTo>
                <a:lnTo>
                  <a:pt x="487959" y="410324"/>
                </a:lnTo>
                <a:lnTo>
                  <a:pt x="487959" y="0"/>
                </a:lnTo>
                <a:close/>
              </a:path>
            </a:pathLst>
          </a:custGeom>
          <a:solidFill>
            <a:srgbClr val="4A859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80000" y="2834076"/>
            <a:ext cx="304800" cy="2075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420</a:t>
            </a:r>
            <a:endParaRPr sz="8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080000" y="2466210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440</a:t>
            </a:r>
            <a:endParaRPr sz="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337304" y="2543848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080000" y="2098325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460</a:t>
            </a:r>
            <a:endParaRPr sz="8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37304" y="2175970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080000" y="1730453"/>
            <a:ext cx="200112" cy="1494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Segoe UI"/>
              </a:rPr>
              <a:t>0</a:t>
            </a:r>
            <a:endParaRPr sz="9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37304" y="1880100"/>
            <a:ext cx="57416" cy="0"/>
          </a:xfrm>
          <a:custGeom>
            <a:avLst/>
            <a:gdLst/>
            <a:ahLst/>
            <a:cxnLst/>
            <a:rect l="l" t="t" r="r" b="b"/>
            <a:pathLst>
              <a:path w="57416">
                <a:moveTo>
                  <a:pt x="5741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74461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9448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213196" y="1761781"/>
            <a:ext cx="0" cy="1217879"/>
          </a:xfrm>
          <a:custGeom>
            <a:avLst/>
            <a:gdLst/>
            <a:ahLst/>
            <a:cxnLst/>
            <a:rect l="l" t="t" r="r" b="b"/>
            <a:pathLst>
              <a:path h="1217879">
                <a:moveTo>
                  <a:pt x="0" y="0"/>
                </a:moveTo>
                <a:lnTo>
                  <a:pt x="0" y="1217879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145256" y="2911726"/>
            <a:ext cx="2336330" cy="0"/>
          </a:xfrm>
          <a:custGeom>
            <a:avLst/>
            <a:gdLst/>
            <a:ahLst/>
            <a:cxnLst/>
            <a:rect l="l" t="t" r="r" b="b"/>
            <a:pathLst>
              <a:path w="2336330">
                <a:moveTo>
                  <a:pt x="0" y="0"/>
                </a:moveTo>
                <a:lnTo>
                  <a:pt x="233633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472234" y="2133511"/>
            <a:ext cx="191147" cy="778217"/>
          </a:xfrm>
          <a:custGeom>
            <a:avLst/>
            <a:gdLst/>
            <a:ahLst/>
            <a:cxnLst/>
            <a:rect l="l" t="t" r="r" b="b"/>
            <a:pathLst>
              <a:path w="191147" h="778217">
                <a:moveTo>
                  <a:pt x="191147" y="0"/>
                </a:moveTo>
                <a:lnTo>
                  <a:pt x="0" y="0"/>
                </a:lnTo>
                <a:lnTo>
                  <a:pt x="0" y="778217"/>
                </a:lnTo>
                <a:lnTo>
                  <a:pt x="191147" y="778217"/>
                </a:lnTo>
                <a:lnTo>
                  <a:pt x="191147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663344" y="2175967"/>
            <a:ext cx="191147" cy="735761"/>
          </a:xfrm>
          <a:custGeom>
            <a:avLst/>
            <a:gdLst/>
            <a:ahLst/>
            <a:cxnLst/>
            <a:rect l="l" t="t" r="r" b="b"/>
            <a:pathLst>
              <a:path w="191147" h="735761">
                <a:moveTo>
                  <a:pt x="191147" y="0"/>
                </a:moveTo>
                <a:lnTo>
                  <a:pt x="0" y="0"/>
                </a:lnTo>
                <a:lnTo>
                  <a:pt x="0" y="735761"/>
                </a:lnTo>
                <a:lnTo>
                  <a:pt x="191147" y="735761"/>
                </a:lnTo>
                <a:lnTo>
                  <a:pt x="191147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99944" y="2837502"/>
            <a:ext cx="88644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  <a:cs typeface="Segoe UI"/>
              </a:rPr>
              <a:t>0</a:t>
            </a:r>
            <a:endParaRPr sz="900" b="1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55938" y="2579641"/>
            <a:ext cx="199853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200</a:t>
            </a:r>
            <a:endParaRPr sz="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55938" y="2321780"/>
            <a:ext cx="199853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endParaRPr sz="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55938" y="2063919"/>
            <a:ext cx="199853" cy="14770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9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endParaRPr sz="9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955939" y="1802632"/>
            <a:ext cx="228554" cy="1447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8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sz="8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37164" y="2919281"/>
            <a:ext cx="317327" cy="155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</a:rPr>
              <a:t>2017</a:t>
            </a:r>
          </a:p>
        </p:txBody>
      </p:sp>
      <p:sp>
        <p:nvSpPr>
          <p:cNvPr id="50" name="object 50"/>
          <p:cNvSpPr/>
          <p:nvPr/>
        </p:nvSpPr>
        <p:spPr>
          <a:xfrm>
            <a:off x="2153792" y="2200998"/>
            <a:ext cx="191147" cy="710730"/>
          </a:xfrm>
          <a:custGeom>
            <a:avLst/>
            <a:gdLst/>
            <a:ahLst/>
            <a:cxnLst/>
            <a:rect l="l" t="t" r="r" b="b"/>
            <a:pathLst>
              <a:path w="191147" h="710730">
                <a:moveTo>
                  <a:pt x="191147" y="0"/>
                </a:moveTo>
                <a:lnTo>
                  <a:pt x="0" y="0"/>
                </a:lnTo>
                <a:lnTo>
                  <a:pt x="0" y="710730"/>
                </a:lnTo>
                <a:lnTo>
                  <a:pt x="191147" y="710730"/>
                </a:lnTo>
                <a:lnTo>
                  <a:pt x="191147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44927" y="2247556"/>
            <a:ext cx="191122" cy="664171"/>
          </a:xfrm>
          <a:custGeom>
            <a:avLst/>
            <a:gdLst/>
            <a:ahLst/>
            <a:cxnLst/>
            <a:rect l="l" t="t" r="r" b="b"/>
            <a:pathLst>
              <a:path w="191122" h="664171">
                <a:moveTo>
                  <a:pt x="191122" y="0"/>
                </a:moveTo>
                <a:lnTo>
                  <a:pt x="0" y="0"/>
                </a:lnTo>
                <a:lnTo>
                  <a:pt x="0" y="664171"/>
                </a:lnTo>
                <a:lnTo>
                  <a:pt x="191122" y="664171"/>
                </a:lnTo>
                <a:lnTo>
                  <a:pt x="191122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218723" y="2919280"/>
            <a:ext cx="317326" cy="18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</a:rPr>
              <a:t>2018</a:t>
            </a:r>
          </a:p>
        </p:txBody>
      </p:sp>
      <p:sp>
        <p:nvSpPr>
          <p:cNvPr id="53" name="object 53"/>
          <p:cNvSpPr/>
          <p:nvPr/>
        </p:nvSpPr>
        <p:spPr>
          <a:xfrm>
            <a:off x="2835351" y="2319515"/>
            <a:ext cx="191147" cy="592213"/>
          </a:xfrm>
          <a:custGeom>
            <a:avLst/>
            <a:gdLst/>
            <a:ahLst/>
            <a:cxnLst/>
            <a:rect l="l" t="t" r="r" b="b"/>
            <a:pathLst>
              <a:path w="191147" h="592213">
                <a:moveTo>
                  <a:pt x="191147" y="0"/>
                </a:moveTo>
                <a:lnTo>
                  <a:pt x="0" y="0"/>
                </a:lnTo>
                <a:lnTo>
                  <a:pt x="0" y="592213"/>
                </a:lnTo>
                <a:lnTo>
                  <a:pt x="191147" y="592213"/>
                </a:lnTo>
                <a:lnTo>
                  <a:pt x="191147" y="0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026486" y="2370734"/>
            <a:ext cx="191122" cy="540994"/>
          </a:xfrm>
          <a:custGeom>
            <a:avLst/>
            <a:gdLst/>
            <a:ahLst/>
            <a:cxnLst/>
            <a:rect l="l" t="t" r="r" b="b"/>
            <a:pathLst>
              <a:path w="191122" h="540994">
                <a:moveTo>
                  <a:pt x="191122" y="0"/>
                </a:moveTo>
                <a:lnTo>
                  <a:pt x="0" y="0"/>
                </a:lnTo>
                <a:lnTo>
                  <a:pt x="0" y="540994"/>
                </a:lnTo>
                <a:lnTo>
                  <a:pt x="191122" y="540994"/>
                </a:lnTo>
                <a:lnTo>
                  <a:pt x="191122" y="0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00293" y="2919280"/>
            <a:ext cx="317315" cy="182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50" b="1" dirty="0">
                <a:solidFill>
                  <a:prstClr val="black">
                    <a:lumMod val="50000"/>
                    <a:lumOff val="50000"/>
                  </a:prstClr>
                </a:solidFill>
                <a:latin typeface="Myriad Pro Cond" pitchFamily="34" charset="0"/>
              </a:rPr>
              <a:t>2019</a:t>
            </a:r>
          </a:p>
        </p:txBody>
      </p:sp>
      <p:sp>
        <p:nvSpPr>
          <p:cNvPr id="56" name="object 56"/>
          <p:cNvSpPr/>
          <p:nvPr/>
        </p:nvSpPr>
        <p:spPr>
          <a:xfrm>
            <a:off x="1155792" y="2653832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155792" y="2395889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155792" y="2133530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155792" y="1880100"/>
            <a:ext cx="57403" cy="0"/>
          </a:xfrm>
          <a:custGeom>
            <a:avLst/>
            <a:gdLst/>
            <a:ahLst/>
            <a:cxnLst/>
            <a:rect l="l" t="t" r="r" b="b"/>
            <a:pathLst>
              <a:path w="57403">
                <a:moveTo>
                  <a:pt x="57403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808282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56311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CCBE4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712986" y="1642567"/>
            <a:ext cx="119240" cy="119214"/>
          </a:xfrm>
          <a:custGeom>
            <a:avLst/>
            <a:gdLst/>
            <a:ahLst/>
            <a:cxnLst/>
            <a:rect l="l" t="t" r="r" b="b"/>
            <a:pathLst>
              <a:path w="119240" h="119214">
                <a:moveTo>
                  <a:pt x="119240" y="119214"/>
                </a:moveTo>
                <a:lnTo>
                  <a:pt x="0" y="119214"/>
                </a:lnTo>
                <a:lnTo>
                  <a:pt x="0" y="0"/>
                </a:lnTo>
                <a:lnTo>
                  <a:pt x="119240" y="0"/>
                </a:lnTo>
                <a:lnTo>
                  <a:pt x="119240" y="119214"/>
                </a:lnTo>
                <a:close/>
              </a:path>
            </a:pathLst>
          </a:custGeom>
          <a:solidFill>
            <a:srgbClr val="DD7458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28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82062" y="3172888"/>
            <a:ext cx="8067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79400" y="3575050"/>
            <a:ext cx="8056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1й этап - рекомендация о пересмотре списков кандидатов, попавших в зону риска с низкими результатами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2й этап - откорректированы планы </a:t>
            </a:r>
            <a:r>
              <a:rPr lang="ru-RU" sz="1000" b="1" dirty="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внутришкольного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в образовательные организации, претенденты которых попали в зону риска</a:t>
            </a:r>
            <a:r>
              <a:rPr lang="ru-RU" sz="1000" b="1" dirty="0" smtClean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1000" b="1" dirty="0" err="1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ОНиКСЗ</a:t>
            </a:r>
            <a:r>
              <a:rPr lang="ru-RU" sz="1000" b="1" dirty="0">
                <a:solidFill>
                  <a:prstClr val="white">
                    <a:lumMod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руководителями ОМСУ «Формирование новой культуры объективного оценивания».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8017" y="2062137"/>
            <a:ext cx="151676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ДИНАМИКА РЕЗУЛЬТАТИВНОСТИ </a:t>
            </a:r>
            <a:endParaRPr lang="ru-RU" sz="9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ПРОВОДИМОГО МОНИТОРИНГА </a:t>
            </a:r>
            <a:endParaRPr lang="ru-RU" sz="9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МЕДАЛИСТОВ ЗА ТРИ ГОДА</a:t>
            </a:r>
          </a:p>
        </p:txBody>
      </p:sp>
      <p:sp>
        <p:nvSpPr>
          <p:cNvPr id="71" name="TextBox 70"/>
          <p:cNvSpPr txBox="1"/>
          <p:nvPr/>
        </p:nvSpPr>
        <p:spPr>
          <a:xfrm rot="16200000">
            <a:off x="4135109" y="2131387"/>
            <a:ext cx="133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ИЗМЕНЕНИЕ КОЛИЧЕСТВА </a:t>
            </a:r>
            <a:endParaRPr lang="en-US" sz="9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900" b="1" dirty="0">
                <a:solidFill>
                  <a:srgbClr val="4BACC6"/>
                </a:solidFill>
                <a:latin typeface="Myriad Pro Cond" pitchFamily="34" charset="0"/>
              </a:rPr>
              <a:t>ПРЕТЕНДЕНТОВ В 2019 ГОДУ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55066" y="1578007"/>
            <a:ext cx="79380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ПРЕТЕНДЕНТЫ</a:t>
            </a:r>
            <a:endParaRPr lang="ru-RU" sz="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13291" y="1578007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ФАКТИЧЕСКИЕ</a:t>
            </a:r>
            <a:endParaRPr lang="en-US" sz="6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МЕДАЛИСТЫ</a:t>
            </a:r>
            <a:endParaRPr lang="ru-RU" sz="6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43473" y="1578007"/>
            <a:ext cx="45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01777" y="1578007"/>
            <a:ext cx="45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019776" y="1578007"/>
            <a:ext cx="4557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  <a:endParaRPr lang="ru-RU" sz="800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bject 52"/>
          <p:cNvSpPr txBox="1"/>
          <p:nvPr/>
        </p:nvSpPr>
        <p:spPr>
          <a:xfrm>
            <a:off x="5653735" y="2919281"/>
            <a:ext cx="1463890" cy="1551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ПРЕТЕНДЕНТОВ</a:t>
            </a:r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045029" y="908050"/>
            <a:ext cx="655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ОБЪЕКТИВНОСТИ ПОЛУЧЕНИЯ АТТЕСТАТА О СРЕДНЕМ </a:t>
            </a:r>
            <a:r>
              <a:rPr 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ОБЩЕМ</a:t>
            </a:r>
            <a:endParaRPr lang="en-US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 С ОТЛИЧИЕМ И МЕДАЛИ ЗА «ОСОБЫЕ УСПЕХИ В УЧЕНИИ»</a:t>
            </a:r>
            <a:endParaRPr lang="ru-RU" sz="1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56" y="274511"/>
            <a:ext cx="424256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614" y="86700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518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668" y="4644578"/>
            <a:ext cx="124496" cy="123180"/>
          </a:xfrm>
          <a:custGeom>
            <a:avLst/>
            <a:gdLst/>
            <a:ahLst/>
            <a:cxnLst/>
            <a:rect l="l" t="t" r="r" b="b"/>
            <a:pathLst>
              <a:path w="124496" h="123180">
                <a:moveTo>
                  <a:pt x="52109" y="0"/>
                </a:moveTo>
                <a:lnTo>
                  <a:pt x="10603" y="28555"/>
                </a:lnTo>
                <a:lnTo>
                  <a:pt x="0" y="73717"/>
                </a:lnTo>
                <a:lnTo>
                  <a:pt x="3711" y="85686"/>
                </a:lnTo>
                <a:lnTo>
                  <a:pt x="42959" y="119092"/>
                </a:lnTo>
                <a:lnTo>
                  <a:pt x="75993" y="123180"/>
                </a:lnTo>
                <a:lnTo>
                  <a:pt x="89234" y="118470"/>
                </a:lnTo>
                <a:lnTo>
                  <a:pt x="118096" y="89676"/>
                </a:lnTo>
                <a:lnTo>
                  <a:pt x="124496" y="62039"/>
                </a:lnTo>
                <a:lnTo>
                  <a:pt x="124003" y="54173"/>
                </a:lnTo>
                <a:lnTo>
                  <a:pt x="106923" y="19642"/>
                </a:lnTo>
                <a:lnTo>
                  <a:pt x="68750" y="1162"/>
                </a:lnTo>
                <a:lnTo>
                  <a:pt x="52109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3274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0870" y="4644577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0440" y="4510611"/>
            <a:ext cx="130162" cy="302145"/>
          </a:xfrm>
          <a:custGeom>
            <a:avLst/>
            <a:gdLst/>
            <a:ahLst/>
            <a:cxnLst/>
            <a:rect l="l" t="t" r="r" b="b"/>
            <a:pathLst>
              <a:path w="130162" h="302145">
                <a:moveTo>
                  <a:pt x="0" y="0"/>
                </a:moveTo>
                <a:lnTo>
                  <a:pt x="0" y="302145"/>
                </a:lnTo>
                <a:lnTo>
                  <a:pt x="130162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37798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8358" y="1822450"/>
            <a:ext cx="8164514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информации о деятельности образовательной организации, в который включены результаты внешней и внутренней системы оценки качества образования (Отдел надзора и контроля за соблюдением законодательства в сфере образования - </a:t>
            </a:r>
            <a:r>
              <a:rPr lang="ru-RU" sz="10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ОНиКСЗ</a:t>
            </a: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en-US" sz="1000" b="1" dirty="0" smtClean="0">
              <a:solidFill>
                <a:srgbClr val="4BACC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командой образовательной организации самодиагностики и выявление имеющихся </a:t>
            </a: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endParaRPr lang="ru-RU" sz="1000" b="1" dirty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000" b="1" dirty="0" smtClean="0">
                <a:solidFill>
                  <a:srgbClr val="4BACC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00" b="1" dirty="0" smtClean="0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 </a:t>
            </a: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образовательных организаций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проведенного анализа массива информации составляется отчет.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отчета принимается управленческое решение об эффективности проведенной работы.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планы по повышению качества образования вносятся корректировки.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контрольные даты исполнения мероприятий и дата следующего собеседования</a:t>
            </a:r>
            <a:r>
              <a:rPr lang="ru-RU" sz="10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Clr>
                <a:srgbClr val="4BACC6">
                  <a:lumMod val="60000"/>
                  <a:lumOff val="40000"/>
                </a:srgbClr>
              </a:buClr>
              <a:buSzPct val="200000"/>
            </a:pPr>
            <a:endParaRPr lang="ru-RU" sz="1300" b="1" dirty="0">
              <a:solidFill>
                <a:prstClr val="black">
                  <a:lumMod val="50000"/>
                  <a:lumOff val="50000"/>
                </a:prstClr>
              </a:solidFill>
              <a:latin typeface="Myriad Pro Cond" pitchFamily="34" charset="0"/>
              <a:cs typeface="Segoe UI"/>
            </a:endParaRPr>
          </a:p>
          <a:p>
            <a:pPr algn="ctr"/>
            <a:r>
              <a:rPr lang="ru-RU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ДАННАЯ РАБОТА В ТРИ ЭТАПА.</a:t>
            </a:r>
            <a:endParaRPr sz="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lang="ru-RU"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29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5029" y="908050"/>
            <a:ext cx="65540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ИНФОРМАЦИИ О ДЕЯТЕЛЬНОСТИ ОБРАЗОВАТЕЛЬНОЙ ОРГАНИЗАЦИИ, </a:t>
            </a:r>
            <a:endParaRPr lang="en-US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КОТОРЫЙ ВКЛЮЧЕНЫ РЕЗУЛЬТАТЫ ВНЕШНЕЙ И ВНУТРЕННЕЙ </a:t>
            </a:r>
            <a:endParaRPr lang="en-US" sz="1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922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841" y="1974850"/>
            <a:ext cx="7982280" cy="296684"/>
          </a:xfrm>
          <a:custGeom>
            <a:avLst/>
            <a:gdLst/>
            <a:ahLst/>
            <a:cxnLst/>
            <a:rect l="l" t="t" r="r" b="b"/>
            <a:pathLst>
              <a:path w="7982280" h="296684">
                <a:moveTo>
                  <a:pt x="0" y="296684"/>
                </a:moveTo>
                <a:lnTo>
                  <a:pt x="7982280" y="296684"/>
                </a:lnTo>
                <a:lnTo>
                  <a:pt x="7982280" y="0"/>
                </a:lnTo>
                <a:lnTo>
                  <a:pt x="0" y="0"/>
                </a:lnTo>
                <a:lnTo>
                  <a:pt x="0" y="296684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39060" y="0"/>
            <a:ext cx="893381" cy="867016"/>
          </a:xfrm>
          <a:custGeom>
            <a:avLst/>
            <a:gdLst/>
            <a:ahLst/>
            <a:cxnLst/>
            <a:rect l="l" t="t" r="r" b="b"/>
            <a:pathLst>
              <a:path w="893381" h="867016">
                <a:moveTo>
                  <a:pt x="0" y="0"/>
                </a:moveTo>
                <a:lnTo>
                  <a:pt x="393280" y="867016"/>
                </a:lnTo>
                <a:lnTo>
                  <a:pt x="893381" y="867016"/>
                </a:lnTo>
                <a:lnTo>
                  <a:pt x="500138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61202" y="0"/>
            <a:ext cx="1271257" cy="867016"/>
          </a:xfrm>
          <a:custGeom>
            <a:avLst/>
            <a:gdLst/>
            <a:ahLst/>
            <a:cxnLst/>
            <a:rect l="l" t="t" r="r" b="b"/>
            <a:pathLst>
              <a:path w="1271257" h="867016">
                <a:moveTo>
                  <a:pt x="0" y="0"/>
                </a:moveTo>
                <a:lnTo>
                  <a:pt x="393268" y="867016"/>
                </a:lnTo>
                <a:lnTo>
                  <a:pt x="1271257" y="867016"/>
                </a:lnTo>
                <a:lnTo>
                  <a:pt x="878001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45473" y="0"/>
            <a:ext cx="893381" cy="867016"/>
          </a:xfrm>
          <a:custGeom>
            <a:avLst/>
            <a:gdLst/>
            <a:ahLst/>
            <a:cxnLst/>
            <a:rect l="l" t="t" r="r" b="b"/>
            <a:pathLst>
              <a:path w="893381" h="867016">
                <a:moveTo>
                  <a:pt x="393255" y="0"/>
                </a:moveTo>
                <a:lnTo>
                  <a:pt x="0" y="867016"/>
                </a:lnTo>
                <a:lnTo>
                  <a:pt x="500100" y="867016"/>
                </a:lnTo>
                <a:lnTo>
                  <a:pt x="893381" y="0"/>
                </a:lnTo>
                <a:lnTo>
                  <a:pt x="393255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456" y="274524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311608" y="867014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8488" y="4577746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85648" y="4644589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413243" y="4644589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40840" y="4644589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70409" y="4510624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37767" y="4510624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3456" y="2355850"/>
            <a:ext cx="3772941" cy="296735"/>
          </a:xfrm>
          <a:custGeom>
            <a:avLst/>
            <a:gdLst/>
            <a:ahLst/>
            <a:cxnLst/>
            <a:rect l="l" t="t" r="r" b="b"/>
            <a:pathLst>
              <a:path w="3772941" h="296735">
                <a:moveTo>
                  <a:pt x="3772941" y="296735"/>
                </a:moveTo>
                <a:lnTo>
                  <a:pt x="0" y="296735"/>
                </a:lnTo>
                <a:lnTo>
                  <a:pt x="0" y="0"/>
                </a:lnTo>
                <a:lnTo>
                  <a:pt x="3772941" y="0"/>
                </a:lnTo>
                <a:lnTo>
                  <a:pt x="3772941" y="296735"/>
                </a:lnTo>
                <a:close/>
              </a:path>
            </a:pathLst>
          </a:custGeom>
          <a:ln w="25399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32795" y="2355850"/>
            <a:ext cx="3772941" cy="296735"/>
          </a:xfrm>
          <a:custGeom>
            <a:avLst/>
            <a:gdLst/>
            <a:ahLst/>
            <a:cxnLst/>
            <a:rect l="l" t="t" r="r" b="b"/>
            <a:pathLst>
              <a:path w="3772941" h="296735">
                <a:moveTo>
                  <a:pt x="3772941" y="296735"/>
                </a:moveTo>
                <a:lnTo>
                  <a:pt x="0" y="296735"/>
                </a:lnTo>
                <a:lnTo>
                  <a:pt x="0" y="0"/>
                </a:lnTo>
                <a:lnTo>
                  <a:pt x="3772941" y="0"/>
                </a:lnTo>
                <a:lnTo>
                  <a:pt x="3772941" y="296735"/>
                </a:lnTo>
                <a:close/>
              </a:path>
            </a:pathLst>
          </a:custGeom>
          <a:ln w="25399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3456" y="2705277"/>
            <a:ext cx="3772941" cy="1085850"/>
          </a:xfrm>
          <a:custGeom>
            <a:avLst/>
            <a:gdLst/>
            <a:ahLst/>
            <a:cxnLst/>
            <a:rect l="l" t="t" r="r" b="b"/>
            <a:pathLst>
              <a:path w="3772941" h="1085850">
                <a:moveTo>
                  <a:pt x="0" y="1085850"/>
                </a:moveTo>
                <a:lnTo>
                  <a:pt x="3772941" y="1085850"/>
                </a:lnTo>
                <a:lnTo>
                  <a:pt x="3772941" y="0"/>
                </a:lnTo>
                <a:lnTo>
                  <a:pt x="0" y="0"/>
                </a:lnTo>
                <a:lnTo>
                  <a:pt x="0" y="108585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521999" y="2705277"/>
            <a:ext cx="3794518" cy="1744438"/>
          </a:xfrm>
          <a:custGeom>
            <a:avLst/>
            <a:gdLst/>
            <a:ahLst/>
            <a:cxnLst/>
            <a:rect l="l" t="t" r="r" b="b"/>
            <a:pathLst>
              <a:path w="3794518" h="1631950">
                <a:moveTo>
                  <a:pt x="0" y="1631950"/>
                </a:moveTo>
                <a:lnTo>
                  <a:pt x="3794518" y="1631950"/>
                </a:lnTo>
                <a:lnTo>
                  <a:pt x="3794518" y="0"/>
                </a:lnTo>
                <a:lnTo>
                  <a:pt x="0" y="0"/>
                </a:lnTo>
                <a:lnTo>
                  <a:pt x="0" y="163195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872568" y="2385630"/>
            <a:ext cx="921432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050" b="1" dirty="0">
                <a:solidFill>
                  <a:srgbClr val="2F6F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lang="ru-RU"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31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522807" y="2385630"/>
            <a:ext cx="1975273" cy="228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1050" b="1" dirty="0">
                <a:solidFill>
                  <a:srgbClr val="2F6F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первое полугодие 2019 года</a:t>
            </a:r>
            <a:endParaRPr lang="en-US" sz="105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8015" y="2789218"/>
            <a:ext cx="3484879" cy="726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400"/>
              </a:lnSpc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170 </a:t>
            </a: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ПЛАНОВ</a:t>
            </a:r>
            <a:r>
              <a:rPr lang="en-US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реализации мероприятий по повышению эффективности управления качеством образования, в </a:t>
            </a:r>
            <a:r>
              <a:rPr lang="ru-RU" sz="1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по вопросам объективного оценивания образовательных результатов</a:t>
            </a: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605951" y="2652585"/>
            <a:ext cx="3702685" cy="6852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ts val="1400"/>
              </a:lnSpc>
            </a:pPr>
            <a:r>
              <a:rPr lang="ru-RU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 ПЛАНОВ реализации мероприятий по повышению </a:t>
            </a:r>
            <a:r>
              <a:rPr lang="ru-RU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105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качеством образования по вопросам</a:t>
            </a:r>
            <a:r>
              <a:rPr lang="ru-RU" sz="105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5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объективного </a:t>
            </a: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 образовательных </a:t>
            </a: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методической работы в </a:t>
            </a: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школе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педагогов с учетом их профессиональных </a:t>
            </a:r>
            <a:r>
              <a:rPr lang="ru-RU" sz="105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</a:t>
            </a:r>
            <a:endParaRPr lang="en-US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2700" indent="-285750" algn="just">
              <a:lnSpc>
                <a:spcPts val="1400"/>
              </a:lnSpc>
              <a:buClr>
                <a:prstClr val="white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10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функционирования внутренней системы оценки качества образования и т. д.</a:t>
            </a:r>
            <a:endParaRPr lang="en-US" sz="105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45029" y="908050"/>
            <a:ext cx="6554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ПЛАНОВ МЕРОПРИЯТИЙ ПО УСТРАНЕНИЮ ВЫЯВЛЕННЫХ </a:t>
            </a: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 С ПРИВЛЕЧЕНИЕМ РЕСУРСОВ МУНИЦИПАЛЬНЫХ КОМИТЕТОВ </a:t>
            </a:r>
            <a:endParaRPr lang="ru-RU" sz="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МУНИЦИПАЛЬНЫХ МЕТОДИЧЕСКИХ СЛУЖБ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5232" y="1646714"/>
            <a:ext cx="49215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ОБЪЕКТИВНОСТИ ОЦЕНКИ ОБРАЗОВАТЕЛЬНЫЪ РЕЗУЛЬТАТОВ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9376" y="1974850"/>
            <a:ext cx="39132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РАЗРАБОТАНО ДЛЯ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5654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68" y="274511"/>
            <a:ext cx="424230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1589" y="867002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8494" y="4577734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85654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13249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140844" y="4644577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70416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8437773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 flipV="1">
            <a:off x="311588" y="1352262"/>
            <a:ext cx="8089003" cy="90357"/>
          </a:xfrm>
          <a:custGeom>
            <a:avLst/>
            <a:gdLst/>
            <a:ahLst/>
            <a:cxnLst/>
            <a:rect l="l" t="t" r="r" b="b"/>
            <a:pathLst>
              <a:path w="7957464">
                <a:moveTo>
                  <a:pt x="7957464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/>
            <a:r>
              <a:rPr lang="ru-RU"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32</a:t>
            </a:r>
            <a:endParaRPr sz="1500" dirty="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3" name="object 12"/>
          <p:cNvSpPr txBox="1"/>
          <p:nvPr/>
        </p:nvSpPr>
        <p:spPr>
          <a:xfrm>
            <a:off x="336745" y="1242040"/>
            <a:ext cx="8164514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 1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оценивания образовательных результатов обучающихся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результатов ВПР результатам текущего контроля успеваемости и промежуточной аттестации;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отрицательная динамика качества обучения при переходе с уровня на уровень;</a:t>
            </a:r>
          </a:p>
          <a:p>
            <a:pPr>
              <a:spcAft>
                <a:spcPts val="120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корреляции результатов текущего контроля успеваемости и промежуточной аттестации с результатами ОГЭ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№ 2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опыта у руководителей образовательных организаций по системному «поиску» проблем обеспечения качества образования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отчётов о проведении </a:t>
            </a:r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самообследования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анализ статистических данных без определения актуальных проблем и путей их решения;</a:t>
            </a:r>
          </a:p>
          <a:p>
            <a:pPr>
              <a:spcAft>
                <a:spcPts val="120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 оценка образовательной деятельности, системы управления организации, содержания и качества подготовки обучающихся, востребованности выпускников, качества учебно-методического, библиотечно-информационного обеспечения, материально-технической базы, функционирования внутренней системы оценки качества образования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300"/>
              </a:spcAft>
            </a:pPr>
            <a:r>
              <a:rPr lang="ru-RU" sz="10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УПРАВЛЕНЧЕСКИЕ РЕШЕНИЯ</a:t>
            </a:r>
          </a:p>
          <a:p>
            <a:r>
              <a:rPr lang="ru-RU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ОНиКСЗ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проведено 15 семинаров для школьных команд  по вопросам объективного оценивания обучающихся;</a:t>
            </a:r>
          </a:p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сборник материалов: «Внутренняя система оценки качества образования как управленческий ресурс обеспечения объективности оценивания образовательных результатов обучающихся».</a:t>
            </a:r>
            <a:endParaRPr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45029" y="831850"/>
            <a:ext cx="65540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ПЛАНОВ МЕРОПРИЯТИЙ ПО УСТРАНЕНИЮ ВЫЯВЛЕННЫХ ПРОБЛЕМ С ПРИВЛЕЧЕНИЕМ РЕСУРСОВ МУНИЦИПАЛЬНЫХ КОМИТЕТОВ ОБРАЗОВАНИЯ И МУНИЦИПАЛЬНЫХ МЕТОДИЧЕСКИХ СЛУЖБ</a:t>
            </a:r>
          </a:p>
        </p:txBody>
      </p:sp>
    </p:spTree>
    <p:extLst>
      <p:ext uri="{BB962C8B-B14F-4D97-AF65-F5344CB8AC3E}">
        <p14:creationId xmlns:p14="http://schemas.microsoft.com/office/powerpoint/2010/main" val="16627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PETUKH~1\AppData\Local\Temp\7zOC02AE194\Схемы-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9" y="996156"/>
            <a:ext cx="3581082" cy="315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PETUKH~1\AppData\Local\Temp\7zOC02674D4\Схемы-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978" y="996156"/>
            <a:ext cx="3640772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651000" y="298450"/>
            <a:ext cx="4318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на региональном уровне эффективности руководителей 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2414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800" y="1746250"/>
            <a:ext cx="8077200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Концепция функционирования и развития региональной методической  службы на 2019-2021 годы. </a:t>
            </a:r>
          </a:p>
          <a:p>
            <a:pPr>
              <a:spcBef>
                <a:spcPct val="20000"/>
              </a:spcBef>
              <a:defRPr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Работа  по выявлению и распространению позитивных школьных практик.</a:t>
            </a:r>
          </a:p>
          <a:p>
            <a:pPr>
              <a:spcBef>
                <a:spcPct val="20000"/>
              </a:spcBef>
              <a:defRPr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Привлечение профессиональных сообществ педагогов (клуб «Учитель года», предметные сообщества, учебно-методические объединения, совет руководителей образовательных организаций,  учительский клуб «Под крылом пеликана», Ассоциация  молодых педагогов).</a:t>
            </a:r>
          </a:p>
          <a:p>
            <a:pPr>
              <a:spcBef>
                <a:spcPct val="20000"/>
              </a:spcBef>
              <a:defRPr/>
            </a:pP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556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Реализация  проекта «Наставник».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0400" y="52705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30000"/>
              <a:defRPr/>
            </a:pPr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Научно-методическое сопровождение </a:t>
            </a:r>
          </a:p>
          <a:p>
            <a:pPr algn="ctr">
              <a:buSzPct val="130000"/>
              <a:defRPr/>
            </a:pPr>
            <a:r>
              <a:rPr lang="ru-RU" b="1" dirty="0" smtClean="0">
                <a:solidFill>
                  <a:srgbClr val="0070C0"/>
                </a:solidFill>
                <a:cs typeface="Arial" panose="020B0604020202020204" pitchFamily="34" charset="0"/>
              </a:rPr>
              <a:t>образовательного процесса</a:t>
            </a:r>
            <a:endParaRPr lang="ru-RU" alt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0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Картинки по запросу ликвидация второй смены"/>
          <p:cNvSpPr>
            <a:spLocks noChangeAspect="1" noChangeArrowheads="1"/>
          </p:cNvSpPr>
          <p:nvPr/>
        </p:nvSpPr>
        <p:spPr bwMode="auto">
          <a:xfrm>
            <a:off x="146932" y="-102461"/>
            <a:ext cx="287867" cy="21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086" tIns="38544" rIns="77086" bIns="38544"/>
          <a:lstStyle/>
          <a:p>
            <a:endParaRPr lang="ru-RU" altLang="ru-RU">
              <a:solidFill>
                <a:srgbClr val="000000"/>
              </a:solidFill>
              <a:ea typeface="Microsoft YaHei" pitchFamily="34" charset="-122"/>
            </a:endParaRPr>
          </a:p>
        </p:txBody>
      </p:sp>
      <p:sp>
        <p:nvSpPr>
          <p:cNvPr id="10246" name="Прямоугольник 1"/>
          <p:cNvSpPr>
            <a:spLocks noChangeArrowheads="1"/>
          </p:cNvSpPr>
          <p:nvPr/>
        </p:nvSpPr>
        <p:spPr bwMode="auto">
          <a:xfrm>
            <a:off x="146932" y="951427"/>
            <a:ext cx="8319647" cy="487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139" tIns="38569" rIns="77139" bIns="38569">
            <a:spAutoFit/>
          </a:bodyPr>
          <a:lstStyle>
            <a:lvl1pPr marL="88900" indent="2730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224988" algn="just" eaLnBrk="1" hangingPunct="1">
              <a:lnSpc>
                <a:spcPct val="115000"/>
              </a:lnSpc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Мониторинг результатов оценочных процедур (ВПР, ОГЭ, ЕГЭ) </a:t>
            </a:r>
            <a:b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определения учебных предметов, по которым образовательные организации района показывают наиболее низкие результаты.</a:t>
            </a:r>
          </a:p>
          <a:p>
            <a:pPr marL="0" indent="224988" algn="just" eaLnBrk="1" hangingPunct="1">
              <a:lnSpc>
                <a:spcPct val="115000"/>
              </a:lnSpc>
              <a:defRPr/>
            </a:pPr>
            <a:endParaRPr lang="ru-RU" alt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24988" algn="just" eaLnBrk="1" hangingPunct="1">
              <a:lnSpc>
                <a:spcPct val="115000"/>
              </a:lnSpc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массива информации о деятельности образовательной организации, в который включены результаты внешней и внутренней системы оценки качества образования.</a:t>
            </a:r>
          </a:p>
          <a:p>
            <a:pPr marL="0" indent="224988" algn="just" eaLnBrk="1" hangingPunct="1">
              <a:lnSpc>
                <a:spcPct val="115000"/>
              </a:lnSpc>
              <a:defRPr/>
            </a:pPr>
            <a:endParaRPr lang="ru-RU" alt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24988" algn="just" eaLnBrk="1" hangingPunct="1">
              <a:lnSpc>
                <a:spcPct val="115000"/>
              </a:lnSpc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Реализация Планов мероприятий по устранению выявленных проблем с привлечением ресурсов муниципальных комитетов образования и муниципальных методических служб.</a:t>
            </a:r>
          </a:p>
          <a:p>
            <a:pPr marL="0" indent="224988" algn="just" eaLnBrk="1" hangingPunct="1">
              <a:lnSpc>
                <a:spcPct val="115000"/>
              </a:lnSpc>
              <a:defRPr/>
            </a:pPr>
            <a:endParaRPr lang="ru-RU" altLang="ru-RU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224988" algn="just" eaLnBrk="1" hangingPunct="1">
              <a:lnSpc>
                <a:spcPct val="115000"/>
              </a:lnSpc>
              <a:defRPr/>
            </a:pP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Формирование  банка позитивных школьных практик по обеспечению объективного оценивания образовательных результатов обучающихся </a:t>
            </a:r>
            <a:b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 реализации мероприятий по повышению качества образования.</a:t>
            </a:r>
          </a:p>
          <a:p>
            <a:pPr algn="just" eaLnBrk="1" hangingPunct="1">
              <a:lnSpc>
                <a:spcPct val="115000"/>
              </a:lnSpc>
              <a:defRPr/>
            </a:pPr>
            <a:endParaRPr lang="ru-RU" altLang="ru-RU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55800" y="374650"/>
            <a:ext cx="480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30000"/>
              <a:defRPr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Система работы со школами </a:t>
            </a:r>
          </a:p>
          <a:p>
            <a:pPr algn="ctr">
              <a:buSzPct val="130000"/>
              <a:defRPr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с низкими образовательными результатами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439080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1" y="2"/>
                </a:moveTo>
                <a:lnTo>
                  <a:pt x="393255" y="867003"/>
                </a:lnTo>
                <a:lnTo>
                  <a:pt x="893394" y="867003"/>
                </a:lnTo>
                <a:lnTo>
                  <a:pt x="500114" y="2"/>
                </a:lnTo>
                <a:lnTo>
                  <a:pt x="1" y="2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61217" y="0"/>
            <a:ext cx="1271270" cy="867000"/>
          </a:xfrm>
          <a:custGeom>
            <a:avLst/>
            <a:gdLst/>
            <a:ahLst/>
            <a:cxnLst/>
            <a:rect l="l" t="t" r="r" b="b"/>
            <a:pathLst>
              <a:path w="1271270" h="867000">
                <a:moveTo>
                  <a:pt x="1" y="2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5" y="2"/>
                </a:lnTo>
                <a:lnTo>
                  <a:pt x="1" y="2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45477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393279" y="2"/>
                </a:moveTo>
                <a:lnTo>
                  <a:pt x="0" y="867003"/>
                </a:lnTo>
                <a:lnTo>
                  <a:pt x="500113" y="867003"/>
                </a:lnTo>
                <a:lnTo>
                  <a:pt x="893393" y="2"/>
                </a:lnTo>
                <a:lnTo>
                  <a:pt x="393279" y="2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488" y="274519"/>
            <a:ext cx="424230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633" y="866995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8524" y="4577727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85672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13269" y="4644570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52108" y="0"/>
                </a:moveTo>
                <a:lnTo>
                  <a:pt x="10602" y="28552"/>
                </a:lnTo>
                <a:lnTo>
                  <a:pt x="0" y="73715"/>
                </a:lnTo>
                <a:lnTo>
                  <a:pt x="3710" y="85685"/>
                </a:lnTo>
                <a:lnTo>
                  <a:pt x="42952" y="119093"/>
                </a:lnTo>
                <a:lnTo>
                  <a:pt x="75989" y="123182"/>
                </a:lnTo>
                <a:lnTo>
                  <a:pt x="89234" y="118472"/>
                </a:lnTo>
                <a:lnTo>
                  <a:pt x="118089" y="89678"/>
                </a:lnTo>
                <a:lnTo>
                  <a:pt x="124484" y="62041"/>
                </a:lnTo>
                <a:lnTo>
                  <a:pt x="123993" y="54184"/>
                </a:lnTo>
                <a:lnTo>
                  <a:pt x="106925" y="19647"/>
                </a:lnTo>
                <a:lnTo>
                  <a:pt x="68754" y="1163"/>
                </a:lnTo>
                <a:lnTo>
                  <a:pt x="52108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0885" y="4644566"/>
            <a:ext cx="124462" cy="123186"/>
          </a:xfrm>
          <a:custGeom>
            <a:avLst/>
            <a:gdLst/>
            <a:ahLst/>
            <a:cxnLst/>
            <a:rect l="l" t="t" r="r" b="b"/>
            <a:pathLst>
              <a:path w="124462" h="123186">
                <a:moveTo>
                  <a:pt x="124462" y="62045"/>
                </a:moveTo>
                <a:lnTo>
                  <a:pt x="110639" y="101346"/>
                </a:lnTo>
                <a:lnTo>
                  <a:pt x="75967" y="123186"/>
                </a:lnTo>
                <a:lnTo>
                  <a:pt x="58409" y="122427"/>
                </a:lnTo>
                <a:lnTo>
                  <a:pt x="18618" y="105843"/>
                </a:lnTo>
                <a:lnTo>
                  <a:pt x="0" y="73703"/>
                </a:lnTo>
                <a:lnTo>
                  <a:pt x="991" y="56644"/>
                </a:lnTo>
                <a:lnTo>
                  <a:pt x="18646" y="17754"/>
                </a:lnTo>
                <a:lnTo>
                  <a:pt x="52122" y="0"/>
                </a:lnTo>
                <a:lnTo>
                  <a:pt x="68760" y="1165"/>
                </a:lnTo>
                <a:lnTo>
                  <a:pt x="106918" y="19663"/>
                </a:lnTo>
                <a:lnTo>
                  <a:pt x="123974" y="54217"/>
                </a:lnTo>
                <a:lnTo>
                  <a:pt x="124462" y="62045"/>
                </a:lnTo>
                <a:close/>
              </a:path>
            </a:pathLst>
          </a:custGeom>
          <a:ln w="25399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70433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37792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>
              <a:lnSpc>
                <a:spcPct val="100000"/>
              </a:lnSpc>
            </a:pPr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1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517394" y="1006098"/>
            <a:ext cx="56012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yriad Pro Cond" pitchFamily="34" charset="0"/>
              </a:rPr>
              <a:t>ГОСУДАРСТВЕННАЯ ПРОГРАММА</a:t>
            </a:r>
          </a:p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Myriad Pro Cond" pitchFamily="34" charset="0"/>
              </a:rPr>
              <a:t>«СОВРЕМЕННОЕ ОБРАЗОВАНИЕ ЛЕНИНГРАДСКОЙ ОБЛАСТИ»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(</a:t>
            </a:r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утверждена постановлением Правительства Ленинградской области от 14 ноября 2013 г. № 398</a:t>
            </a:r>
          </a:p>
          <a:p>
            <a:pPr algn="ctr"/>
            <a:r>
              <a:rPr lang="ru-RU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Cond" pitchFamily="34" charset="0"/>
              </a:rPr>
              <a:t>«О государственной программе Современное образование Ленинградской области»)</a:t>
            </a:r>
          </a:p>
        </p:txBody>
      </p:sp>
      <p:sp>
        <p:nvSpPr>
          <p:cNvPr id="54" name="object 22"/>
          <p:cNvSpPr/>
          <p:nvPr/>
        </p:nvSpPr>
        <p:spPr>
          <a:xfrm>
            <a:off x="430492" y="2051050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70C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649426" y="2279650"/>
            <a:ext cx="3588476" cy="1752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398098" y="2279650"/>
            <a:ext cx="3588476" cy="1752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9426" y="2508250"/>
            <a:ext cx="358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Myriad Pro Cond" pitchFamily="34" charset="0"/>
              </a:rPr>
              <a:t>СТРАТЕГИЧЕСКАЯ ИНИЦИАТИВА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Myriad Pro Cond" pitchFamily="34" charset="0"/>
              </a:rPr>
              <a:t>«ОТ КАЧЕСТВА ОБРАЗОВАНИЯ К КАЧЕСТВУ ЖИЗНИ»</a:t>
            </a:r>
            <a:endParaRPr lang="ru-RU" sz="1400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55655" y="2508250"/>
            <a:ext cx="347336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1400" dirty="0" smtClean="0">
                <a:solidFill>
                  <a:schemeClr val="bg1"/>
                </a:solidFill>
                <a:latin typeface="Myriad Pro Cond" pitchFamily="34" charset="0"/>
              </a:rPr>
              <a:t>КОНЦЕПЦИЯ РЕГИОНАЛЬНОЙ СИСТЕМЫ ОЦЕНКИ КАЧЕСТВА ОБРАЗОВАНИЯ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Myriad Pro Cond" pitchFamily="34" charset="0"/>
              </a:rPr>
              <a:t>единство </a:t>
            </a:r>
            <a:r>
              <a:rPr lang="ru-RU" sz="1200" dirty="0">
                <a:solidFill>
                  <a:schemeClr val="bg1"/>
                </a:solidFill>
                <a:latin typeface="Myriad Pro Cond" pitchFamily="34" charset="0"/>
              </a:rPr>
              <a:t>контрольно-надзорной деятельности, мониторинг качества образования и управление процессами повышения качества образования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13052" y="3031470"/>
            <a:ext cx="3358568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01953" y="951427"/>
          <a:ext cx="7797447" cy="3614223"/>
        </p:xfrm>
        <a:graphic>
          <a:graphicData uri="http://schemas.openxmlformats.org/drawingml/2006/table">
            <a:tbl>
              <a:tblPr/>
              <a:tblGrid>
                <a:gridCol w="1335149"/>
                <a:gridCol w="4512936"/>
                <a:gridCol w="1949362"/>
              </a:tblGrid>
              <a:tr h="26731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Этапы работы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мероприятия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indent="457200"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4572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301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анализ ситуации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корреляции между результатами текущего контроля успеваемости и результатами промежуточной аттестации;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наличие корреляции между результатами внутренней  и внешней оценками  качества образования;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 деятельности школьной методической службы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плана мероприятий по устранению выявленных проблем 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организационно-методическое сопровождение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адресное повышение квалификации педагогов;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комплексные мониторинги качества образовательного процесса;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разработка и реализация индивидуальных образовательных маршрутов;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сопровождение образовательного процесса методистами института развития образования;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закрепление кураторов-наставников.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отчета об эффективности предпринятых мер устранению выявленных проблем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90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заслушивание  подготовленного отчета;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решения о дальнейших действиях (оставить школу в высокой зоне риска, перевести в среднюю зону риска, снять с контроля);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определение даты следующего собеседования.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корректировка плана мероприятий по устранению выявленных проблем  и определение контрольных дат исполнения мероприятий</a:t>
                      </a:r>
                    </a:p>
                  </a:txBody>
                  <a:tcPr marL="54610" marR="5461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336800" y="146050"/>
            <a:ext cx="4318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ct val="130000"/>
              <a:defRPr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Система работы со школами </a:t>
            </a:r>
          </a:p>
          <a:p>
            <a:pPr algn="ctr">
              <a:buSzPct val="130000"/>
              <a:defRPr/>
            </a:pPr>
            <a:r>
              <a:rPr lang="ru-RU" sz="1600" b="1" dirty="0" smtClean="0">
                <a:solidFill>
                  <a:srgbClr val="0070C0"/>
                </a:solidFill>
                <a:cs typeface="Times New Roman" pitchFamily="18" charset="0"/>
              </a:rPr>
              <a:t>с низкими образовательными результатами</a:t>
            </a:r>
            <a:endParaRPr lang="ru-RU" sz="1600" dirty="0">
              <a:solidFill>
                <a:srgbClr val="0070C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4284" y="274519"/>
            <a:ext cx="424243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409" y="866995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314" y="4577727"/>
            <a:ext cx="7775028" cy="0"/>
          </a:xfrm>
          <a:custGeom>
            <a:avLst/>
            <a:gdLst/>
            <a:ahLst/>
            <a:cxnLst/>
            <a:rect l="l" t="t" r="r" b="b"/>
            <a:pathLst>
              <a:path w="7775028">
                <a:moveTo>
                  <a:pt x="7775028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1475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09070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36665" y="4644570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124484" y="62041"/>
                </a:moveTo>
                <a:lnTo>
                  <a:pt x="110661" y="101342"/>
                </a:lnTo>
                <a:lnTo>
                  <a:pt x="75989" y="123182"/>
                </a:lnTo>
                <a:lnTo>
                  <a:pt x="58426" y="122423"/>
                </a:lnTo>
                <a:lnTo>
                  <a:pt x="18626" y="105845"/>
                </a:lnTo>
                <a:lnTo>
                  <a:pt x="0" y="73715"/>
                </a:lnTo>
                <a:lnTo>
                  <a:pt x="989" y="56656"/>
                </a:lnTo>
                <a:lnTo>
                  <a:pt x="18635" y="17764"/>
                </a:lnTo>
                <a:lnTo>
                  <a:pt x="52108" y="0"/>
                </a:lnTo>
                <a:lnTo>
                  <a:pt x="68754" y="1163"/>
                </a:lnTo>
                <a:lnTo>
                  <a:pt x="106925" y="19647"/>
                </a:lnTo>
                <a:lnTo>
                  <a:pt x="123993" y="54184"/>
                </a:lnTo>
                <a:lnTo>
                  <a:pt x="124484" y="62041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66237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3593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>
              <a:lnSpc>
                <a:spcPct val="100000"/>
              </a:lnSpc>
            </a:pPr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5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82930" y="908050"/>
            <a:ext cx="56701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СИСТЕМА РАЗВИТИЯ ТАЛАНТА ОДАРЕННЫХ ДЕТЕЙ В ЛЕНИНГРАДСКОЙ ОБЛАСТИ</a:t>
            </a:r>
            <a:endParaRPr lang="ru-RU" sz="1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bject 4"/>
          <p:cNvSpPr/>
          <p:nvPr/>
        </p:nvSpPr>
        <p:spPr>
          <a:xfrm>
            <a:off x="348550" y="4577740"/>
            <a:ext cx="7775003" cy="0"/>
          </a:xfrm>
          <a:custGeom>
            <a:avLst/>
            <a:gdLst/>
            <a:ahLst/>
            <a:cxnLst/>
            <a:rect l="l" t="t" r="r" b="b"/>
            <a:pathLst>
              <a:path w="7775003">
                <a:moveTo>
                  <a:pt x="7775003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289050"/>
            <a:ext cx="7981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7511087" y="0"/>
            <a:ext cx="893381" cy="866990"/>
          </a:xfrm>
          <a:custGeom>
            <a:avLst/>
            <a:gdLst/>
            <a:ahLst/>
            <a:cxnLst/>
            <a:rect l="l" t="t" r="r" b="b"/>
            <a:pathLst>
              <a:path w="893381" h="866990">
                <a:moveTo>
                  <a:pt x="0" y="0"/>
                </a:moveTo>
                <a:lnTo>
                  <a:pt x="393268" y="866990"/>
                </a:lnTo>
                <a:lnTo>
                  <a:pt x="893381" y="866990"/>
                </a:lnTo>
                <a:lnTo>
                  <a:pt x="500113" y="0"/>
                </a:lnTo>
                <a:lnTo>
                  <a:pt x="0" y="0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33217" y="0"/>
            <a:ext cx="1271270" cy="866990"/>
          </a:xfrm>
          <a:custGeom>
            <a:avLst/>
            <a:gdLst/>
            <a:ahLst/>
            <a:cxnLst/>
            <a:rect l="l" t="t" r="r" b="b"/>
            <a:pathLst>
              <a:path w="1271270" h="866990">
                <a:moveTo>
                  <a:pt x="0" y="0"/>
                </a:moveTo>
                <a:lnTo>
                  <a:pt x="393280" y="866990"/>
                </a:lnTo>
                <a:lnTo>
                  <a:pt x="1271270" y="866990"/>
                </a:lnTo>
                <a:lnTo>
                  <a:pt x="878014" y="0"/>
                </a:lnTo>
                <a:lnTo>
                  <a:pt x="0" y="0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17488" y="0"/>
            <a:ext cx="893394" cy="866990"/>
          </a:xfrm>
          <a:custGeom>
            <a:avLst/>
            <a:gdLst/>
            <a:ahLst/>
            <a:cxnLst/>
            <a:rect l="l" t="t" r="r" b="b"/>
            <a:pathLst>
              <a:path w="893394" h="866990">
                <a:moveTo>
                  <a:pt x="393268" y="0"/>
                </a:moveTo>
                <a:lnTo>
                  <a:pt x="0" y="866990"/>
                </a:lnTo>
                <a:lnTo>
                  <a:pt x="500100" y="866990"/>
                </a:lnTo>
                <a:lnTo>
                  <a:pt x="893394" y="0"/>
                </a:lnTo>
                <a:lnTo>
                  <a:pt x="393268" y="0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0490" y="274511"/>
            <a:ext cx="424243" cy="4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622" y="866989"/>
            <a:ext cx="8020850" cy="0"/>
          </a:xfrm>
          <a:custGeom>
            <a:avLst/>
            <a:gdLst/>
            <a:ahLst/>
            <a:cxnLst/>
            <a:rect l="l" t="t" r="r" b="b"/>
            <a:pathLst>
              <a:path w="8020850">
                <a:moveTo>
                  <a:pt x="8020850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0527" y="4577734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57675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85271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1" y="0"/>
                </a:moveTo>
                <a:lnTo>
                  <a:pt x="10603" y="28551"/>
                </a:lnTo>
                <a:lnTo>
                  <a:pt x="0" y="73713"/>
                </a:lnTo>
                <a:lnTo>
                  <a:pt x="3709" y="85683"/>
                </a:lnTo>
                <a:lnTo>
                  <a:pt x="42950" y="119093"/>
                </a:lnTo>
                <a:lnTo>
                  <a:pt x="75986" y="123182"/>
                </a:lnTo>
                <a:lnTo>
                  <a:pt x="89229" y="118472"/>
                </a:lnTo>
                <a:lnTo>
                  <a:pt x="118087" y="89678"/>
                </a:lnTo>
                <a:lnTo>
                  <a:pt x="124485" y="62041"/>
                </a:lnTo>
                <a:lnTo>
                  <a:pt x="123993" y="54186"/>
                </a:lnTo>
                <a:lnTo>
                  <a:pt x="106922" y="19648"/>
                </a:lnTo>
                <a:lnTo>
                  <a:pt x="68753" y="1163"/>
                </a:lnTo>
                <a:lnTo>
                  <a:pt x="52111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12876" y="4644575"/>
            <a:ext cx="124473" cy="123185"/>
          </a:xfrm>
          <a:custGeom>
            <a:avLst/>
            <a:gdLst/>
            <a:ahLst/>
            <a:cxnLst/>
            <a:rect l="l" t="t" r="r" b="b"/>
            <a:pathLst>
              <a:path w="124473" h="123185">
                <a:moveTo>
                  <a:pt x="124473" y="62042"/>
                </a:moveTo>
                <a:lnTo>
                  <a:pt x="110649" y="101346"/>
                </a:lnTo>
                <a:lnTo>
                  <a:pt x="75978" y="123185"/>
                </a:lnTo>
                <a:lnTo>
                  <a:pt x="58417" y="122425"/>
                </a:lnTo>
                <a:lnTo>
                  <a:pt x="18621" y="105843"/>
                </a:lnTo>
                <a:lnTo>
                  <a:pt x="0" y="73707"/>
                </a:lnTo>
                <a:lnTo>
                  <a:pt x="990" y="56649"/>
                </a:lnTo>
                <a:lnTo>
                  <a:pt x="18640" y="17761"/>
                </a:lnTo>
                <a:lnTo>
                  <a:pt x="52118" y="0"/>
                </a:lnTo>
                <a:lnTo>
                  <a:pt x="68760" y="1164"/>
                </a:lnTo>
                <a:lnTo>
                  <a:pt x="106923" y="19654"/>
                </a:lnTo>
                <a:lnTo>
                  <a:pt x="123984" y="54201"/>
                </a:lnTo>
                <a:lnTo>
                  <a:pt x="124473" y="62042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42437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9543" y="2965450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>
              <a:lnSpc>
                <a:spcPct val="100000"/>
              </a:lnSpc>
            </a:pPr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6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6541" y="3029904"/>
            <a:ext cx="444224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систему </a:t>
            </a:r>
            <a:r>
              <a:rPr lang="ru-RU" sz="9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 </a:t>
            </a:r>
            <a:r>
              <a:rPr lang="ru-RU" sz="9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Ленинградской области сегодня входят: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70738" y="874296"/>
            <a:ext cx="669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СИСТЕМА РАЗВИТИЯ ТАЛАНТА ОДАРЕННЫХ ДЕТЕЙ В ЛЕНИНГРАДСКОЙ ОБЛАСТИ</a:t>
            </a:r>
            <a:endParaRPr lang="ru-RU" sz="1200" b="1" dirty="0">
              <a:solidFill>
                <a:srgbClr val="72B1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2" y="1347189"/>
            <a:ext cx="6858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864286" y="1402835"/>
            <a:ext cx="23342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 «ЦЕНТР» ЛАДОГА»</a:t>
            </a:r>
            <a:endParaRPr lang="ru-RU" sz="9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21" y="1347189"/>
            <a:ext cx="8572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43" y="2074619"/>
            <a:ext cx="40862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TextBox 63"/>
          <p:cNvSpPr txBox="1"/>
          <p:nvPr/>
        </p:nvSpPr>
        <p:spPr>
          <a:xfrm>
            <a:off x="4470401" y="1495559"/>
            <a:ext cx="39340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5">
                  <a:lumMod val="60000"/>
                  <a:lumOff val="40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Myriad Pro Cond" pitchFamily="34" charset="0"/>
              </a:rPr>
              <a:t>«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Центр» Ладога» создан в 2005 году по распоряжению Правительства Ленинградской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ru-RU" sz="10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chemeClr val="accent5">
                  <a:lumMod val="60000"/>
                  <a:lumOff val="40000"/>
                </a:schemeClr>
              </a:buClr>
              <a:buSzPct val="200000"/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2017 года Центр «Интеллект» работает в статусе Регионального центра выявления и развития одаренных детей по модели Всероссийского образовательного центра «Сириус»</a:t>
            </a:r>
          </a:p>
        </p:txBody>
      </p:sp>
      <p:sp>
        <p:nvSpPr>
          <p:cNvPr id="65" name="object 24"/>
          <p:cNvSpPr/>
          <p:nvPr/>
        </p:nvSpPr>
        <p:spPr>
          <a:xfrm>
            <a:off x="309543" y="2074619"/>
            <a:ext cx="8020862" cy="0"/>
          </a:xfrm>
          <a:custGeom>
            <a:avLst/>
            <a:gdLst/>
            <a:ahLst/>
            <a:cxnLst/>
            <a:rect l="l" t="t" r="r" b="b"/>
            <a:pathLst>
              <a:path w="8020862">
                <a:moveTo>
                  <a:pt x="8020862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2" y="3351530"/>
            <a:ext cx="361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4589824" y="2965450"/>
            <a:ext cx="3729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ДОЛЯ ДЕТЕЙ, ОХВАЧЕННЫХ ДОПОЛНИТЕЛЬНЫМИ ОБЩЕОБРАЗОВАТЕЛЬНЫМИ ПРОГРАММАМИ:</a:t>
            </a:r>
            <a:endParaRPr lang="ru-RU" sz="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46600" y="3651250"/>
            <a:ext cx="38404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2017 году – 75 %, в 2016 году – 73,7 %, в 2015 году – 72 %)</a:t>
            </a:r>
          </a:p>
        </p:txBody>
      </p:sp>
      <p:pic>
        <p:nvPicPr>
          <p:cNvPr id="7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05" y="3400425"/>
            <a:ext cx="6477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05" y="3928249"/>
            <a:ext cx="2381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643" y="4263926"/>
            <a:ext cx="952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537" y="3961586"/>
            <a:ext cx="29527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384550"/>
            <a:ext cx="266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4652205" y="3361412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r>
              <a:rPr lang="ru-RU" sz="1200" dirty="0">
                <a:solidFill>
                  <a:schemeClr val="bg1"/>
                </a:solidFill>
                <a:latin typeface="Myriad Pro Cond" pitchFamily="34" charset="0"/>
              </a:rPr>
              <a:t> год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27000" y="3651250"/>
            <a:ext cx="38560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образовательных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</a:p>
          <a:p>
            <a:pPr algn="ctr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дополнительного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 детского творчества (из них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центров информационных технологий),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дворца,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домов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творчества,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станции,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школ искусств,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спортивные школы.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837426" y="3355062"/>
            <a:ext cx="518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200" b="1" dirty="0">
                <a:solidFill>
                  <a:srgbClr val="72B1D8"/>
                </a:solidFill>
                <a:latin typeface="Gilroy ExtraBold" pitchFamily="50" charset="-52"/>
              </a:rPr>
              <a:t>76 %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927600" y="3879850"/>
            <a:ext cx="21414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173,5 тыс.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3 тыс.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 (в том числе </a:t>
            </a:r>
            <a:r>
              <a:rPr lang="ru-RU" sz="1000" b="1" dirty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1,6 тыс.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педагогических работников)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87812" y="3921989"/>
            <a:ext cx="1119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rgbClr val="72B1D8"/>
                </a:solidFill>
                <a:latin typeface="Gilroy ExtraBold" pitchFamily="50" charset="-52"/>
              </a:rPr>
              <a:t>&gt;7,7 тыс.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Myriad Pro Cond" pitchFamily="34" charset="0"/>
              </a:rPr>
              <a:t>различных объединений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8494" y="274511"/>
            <a:ext cx="424218" cy="459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1633" y="866989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85672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13267" y="4644576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0863" y="4644579"/>
            <a:ext cx="124485" cy="123184"/>
          </a:xfrm>
          <a:custGeom>
            <a:avLst/>
            <a:gdLst/>
            <a:ahLst/>
            <a:cxnLst/>
            <a:rect l="l" t="t" r="r" b="b"/>
            <a:pathLst>
              <a:path w="124485" h="123184">
                <a:moveTo>
                  <a:pt x="124485" y="62039"/>
                </a:moveTo>
                <a:lnTo>
                  <a:pt x="110658" y="101346"/>
                </a:lnTo>
                <a:lnTo>
                  <a:pt x="75989" y="123184"/>
                </a:lnTo>
                <a:lnTo>
                  <a:pt x="58425" y="122423"/>
                </a:lnTo>
                <a:lnTo>
                  <a:pt x="18625" y="105843"/>
                </a:lnTo>
                <a:lnTo>
                  <a:pt x="0" y="73710"/>
                </a:lnTo>
                <a:lnTo>
                  <a:pt x="989" y="56654"/>
                </a:lnTo>
                <a:lnTo>
                  <a:pt x="18634" y="17767"/>
                </a:lnTo>
                <a:lnTo>
                  <a:pt x="52115" y="0"/>
                </a:lnTo>
                <a:lnTo>
                  <a:pt x="68759" y="1162"/>
                </a:lnTo>
                <a:lnTo>
                  <a:pt x="106927" y="19646"/>
                </a:lnTo>
                <a:lnTo>
                  <a:pt x="123994" y="54185"/>
                </a:lnTo>
                <a:lnTo>
                  <a:pt x="124485" y="62039"/>
                </a:lnTo>
                <a:close/>
              </a:path>
            </a:pathLst>
          </a:custGeom>
          <a:ln w="25400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70433" y="4510611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437792" y="4510611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>
              <a:lnSpc>
                <a:spcPct val="100000"/>
              </a:lnSpc>
            </a:pPr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7</a:t>
            </a:r>
            <a:endParaRPr sz="1500">
              <a:latin typeface="Segoe UI"/>
              <a:cs typeface="Segoe U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chemeClr val="accent5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chemeClr val="accent5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6951" y="950496"/>
            <a:ext cx="31502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72B1D8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sz="1000" b="1" dirty="0">
              <a:solidFill>
                <a:srgbClr val="72B1D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1" y="959386"/>
            <a:ext cx="13525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98810" y="1318746"/>
            <a:ext cx="24465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ДЕТСКИЕ ТЕХНОПАРКИ «КВАНТОРИУМЫ»</a:t>
            </a:r>
            <a:endParaRPr lang="ru-RU" sz="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9400" y="1898650"/>
            <a:ext cx="805612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городах Ленинградской области с населением более 60 тыс. человек в рамках реализации регионального проекта «Успех каждого ребенка» запланировано создание сети детских технопарков «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в детских технопарках «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происходит в 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квантумах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каждый из которых соответствует ключевому направлению инновационного развития Российской Федерации. Всего </a:t>
            </a:r>
            <a:r>
              <a:rPr lang="ru-RU" sz="1000" b="1" dirty="0" err="1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квантумов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 smtClean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 smtClean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 smtClean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en-US" sz="1300" b="1" dirty="0" smtClean="0">
              <a:solidFill>
                <a:schemeClr val="bg1">
                  <a:lumMod val="50000"/>
                </a:schemeClr>
              </a:solidFill>
              <a:latin typeface="Myriad Pro Cond" pitchFamily="34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>
                  <a:lumMod val="60000"/>
                  <a:lumOff val="40000"/>
                </a:schemeClr>
              </a:buClr>
              <a:buSzPct val="200000"/>
            </a:pPr>
            <a:r>
              <a:rPr lang="ru-RU" sz="1000" b="1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Кванторианцы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помощью наставников будут разрабатывать реальные проекты на высокотехнологичном и современном оборудовании, учиться работать в команде и применять полученные знания на практике.</a:t>
            </a:r>
            <a:endParaRPr lang="ru-RU" sz="1000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524" y="2889250"/>
            <a:ext cx="1531076" cy="328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48524" y="2941250"/>
            <a:ext cx="153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ПРОМДИЗАЙНКВАНТУМ</a:t>
            </a:r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955800" y="2889250"/>
            <a:ext cx="1531076" cy="328999"/>
          </a:xfrm>
          <a:prstGeom prst="rect">
            <a:avLst/>
          </a:prstGeom>
          <a:solidFill>
            <a:srgbClr val="645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1955800" y="2941250"/>
            <a:ext cx="153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ПРОМРОБОКВАНТУМ</a:t>
            </a:r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7984" y="2889250"/>
            <a:ext cx="1531076" cy="328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577984" y="2941250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БИОКВАНТУМ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78184" y="2889250"/>
            <a:ext cx="1531076" cy="328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5178184" y="2941250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НАНОКВАНТУМ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778384" y="2889250"/>
            <a:ext cx="1531076" cy="328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6778384" y="2941250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ГЕОКВАНТУМ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8524" y="3292162"/>
            <a:ext cx="1531076" cy="328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348524" y="3344162"/>
            <a:ext cx="153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АВТОКВАНТУМ</a:t>
            </a:r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55800" y="3292162"/>
            <a:ext cx="1531076" cy="328999"/>
          </a:xfrm>
          <a:prstGeom prst="rect">
            <a:avLst/>
          </a:prstGeom>
          <a:solidFill>
            <a:srgbClr val="645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1955800" y="3344162"/>
            <a:ext cx="15310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АЭРОКВАНТУМ</a:t>
            </a:r>
            <a:endParaRPr lang="ru-RU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577984" y="3292162"/>
            <a:ext cx="1531076" cy="328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3577984" y="3344162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КОСМОКВАНТУМ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178184" y="3292162"/>
            <a:ext cx="1531076" cy="328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5178184" y="3344162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ЭНЕРДЖИКВАНТУМ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778384" y="3292162"/>
            <a:ext cx="1531076" cy="328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Box 46"/>
          <p:cNvSpPr txBox="1"/>
          <p:nvPr/>
        </p:nvSpPr>
        <p:spPr>
          <a:xfrm>
            <a:off x="6778384" y="3344162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Myriad Pro Cond" pitchFamily="34" charset="0"/>
              </a:rPr>
              <a:t>IT-</a:t>
            </a:r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926740" y="3703251"/>
            <a:ext cx="1531076" cy="328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1926740" y="3755251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Myriad Pro Cond" pitchFamily="34" charset="0"/>
              </a:rPr>
              <a:t>VR/AR-</a:t>
            </a:r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548924" y="3703251"/>
            <a:ext cx="1531076" cy="328999"/>
          </a:xfrm>
          <a:prstGeom prst="rect">
            <a:avLst/>
          </a:prstGeom>
          <a:solidFill>
            <a:srgbClr val="645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548924" y="3755251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Myriad Pro Cond" pitchFamily="34" charset="0"/>
              </a:rPr>
              <a:t>DATA-</a:t>
            </a:r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КВАНТУМ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149124" y="3703251"/>
            <a:ext cx="1531076" cy="328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5149124" y="3755251"/>
            <a:ext cx="15310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Myriad Pro Cond" pitchFamily="34" charset="0"/>
              </a:rPr>
              <a:t>ХАЙТЕК</a:t>
            </a:r>
            <a:endParaRPr lang="ru-RU" sz="1050" b="1" dirty="0">
              <a:solidFill>
                <a:schemeClr val="bg1"/>
              </a:solidFill>
              <a:latin typeface="Myriad Pro Con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200" y="146050"/>
            <a:ext cx="4502916" cy="610954"/>
          </a:xfrm>
        </p:spPr>
        <p:txBody>
          <a:bodyPr/>
          <a:lstStyle/>
          <a:p>
            <a:pPr lvl="0" rtl="0"/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Развитие системы профориентации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cs typeface="Arial" pitchFamily="34" charset="0"/>
              </a:rPr>
            </a:br>
            <a:endParaRPr lang="ru-RU" sz="16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117600" y="952728"/>
            <a:ext cx="73914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проведение чемпионатов «Молодые профессионалы» и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Абилимпикс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реализация совместных планов профориентационной работы общеобразовательных профессиональных образовательных организаций;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проведение мониторинга  организации профильного обучения;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организация различных форм дуального обучения;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выявление и распространение позитивного управленческого опыта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определение организаций – лидеров в профессиональном образовании.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336800" y="3346450"/>
            <a:ext cx="6096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Достижения обучающихся средних профессиональных образовательных организаций представлены на ежегодных чемпионатах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профессионального мастерства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между студентами колледжей и техникумов международного,  всероссийского, регионального уровня.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       Команда Ленинградской области активно участвует в развитии движения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«МОЛОДЫЕ ПРОФЕССИОНАЛЫ» WORLDSKILLS RUSSIA.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27000" y="1015771"/>
            <a:ext cx="838200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азвитие региональных инструментов управления качеством образования заключается в следующем: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 совершенствование системы региональных мониторингов и социологических исследований;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обеспечение объективности оценивания на всех этапах образовательного процесса;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усиление государственного участия в управлении образовательными организациями Ленинградской области;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формировании национальной системы учительского роста;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развитие персонифицированной модели повышения квалификации педагогов и руководителей;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реализация программы по работе со школами, имеющими низкие образовательные результаты и функционирующими в неблагоприятных социальных условиях;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реализация программы по поддержке школ, реализующих перспективные направления развития</a:t>
            </a:r>
            <a:r>
              <a:rPr kumimoji="0" lang="ru-RU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868" y="1746250"/>
            <a:ext cx="47099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tabLst>
                <a:tab pos="180975" algn="l"/>
              </a:tabLst>
            </a:pPr>
            <a:r>
              <a:rPr lang="ru-RU" altLang="zh-CN" sz="4000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Благодарю за внимание</a:t>
            </a:r>
            <a:endParaRPr lang="ru-RU" altLang="zh-CN" sz="4000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45085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УПРАВЛЕНЧЕСКИЕ МЕХАНИЗМЫ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1400" y="831850"/>
            <a:ext cx="533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Оценка на региональном уровне </a:t>
            </a:r>
            <a:r>
              <a:rPr lang="ru-RU" sz="1200" b="1" dirty="0" smtClean="0"/>
              <a:t>качества </a:t>
            </a:r>
            <a:r>
              <a:rPr lang="ru-RU" sz="1200" b="1" dirty="0"/>
              <a:t>подготовки обучающихся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8000" y="128905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Обеспечение на региональном уровне  </a:t>
            </a:r>
            <a:r>
              <a:rPr lang="ru-RU" sz="1200" b="1" dirty="0" smtClean="0"/>
              <a:t>объективности </a:t>
            </a:r>
            <a:r>
              <a:rPr lang="ru-RU" sz="1200" b="1" dirty="0"/>
              <a:t>оценки </a:t>
            </a:r>
            <a:r>
              <a:rPr lang="ru-RU" sz="1200" b="1" dirty="0" smtClean="0"/>
              <a:t>качества </a:t>
            </a:r>
            <a:r>
              <a:rPr lang="ru-RU" sz="1200" b="1" dirty="0"/>
              <a:t>подготовки обучающихся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8979" y="1760150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Мониторинг на региональном уровне эффективности руководителей образовательных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7729" y="2225884"/>
            <a:ext cx="520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cs typeface="Times New Roman" panose="02020603050405020304" pitchFamily="18" charset="0"/>
              </a:rPr>
              <a:t>Система мониторинга качества повышения квалификации педагогов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19295" y="2660650"/>
            <a:ext cx="4318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Методическая работа на региональном уровне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0400" y="3093957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Работа на региональном уровне со школами с низкими образовательными результатами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32000" y="3518826"/>
            <a:ext cx="4318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/>
              <a:t>Развитие таланта на региональном уровне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15301" y="3969950"/>
            <a:ext cx="693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Организация на региональном уровне профориентации, развитие системы СПО</a:t>
            </a:r>
          </a:p>
        </p:txBody>
      </p:sp>
    </p:spTree>
    <p:extLst>
      <p:ext uri="{BB962C8B-B14F-4D97-AF65-F5344CB8AC3E}">
        <p14:creationId xmlns:p14="http://schemas.microsoft.com/office/powerpoint/2010/main" val="5922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8" t="15030" r="24702" b="33332"/>
          <a:stretch/>
        </p:blipFill>
        <p:spPr bwMode="auto">
          <a:xfrm>
            <a:off x="431800" y="69850"/>
            <a:ext cx="3209249" cy="17853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4" t="14876" r="22056" b="13774"/>
          <a:stretch/>
        </p:blipFill>
        <p:spPr bwMode="auto">
          <a:xfrm>
            <a:off x="5016746" y="1584550"/>
            <a:ext cx="3495675" cy="2466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15152" r="24070" b="3857"/>
          <a:stretch/>
        </p:blipFill>
        <p:spPr bwMode="auto">
          <a:xfrm>
            <a:off x="889000" y="1584550"/>
            <a:ext cx="3705225" cy="2800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11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10583" t="27920" r="39230" b="21937"/>
          <a:stretch>
            <a:fillRect/>
          </a:stretch>
        </p:blipFill>
        <p:spPr bwMode="auto">
          <a:xfrm>
            <a:off x="4927600" y="1365250"/>
            <a:ext cx="31337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 l="43613" t="19658" r="2408" b="27170"/>
          <a:stretch>
            <a:fillRect/>
          </a:stretch>
        </p:blipFill>
        <p:spPr bwMode="auto">
          <a:xfrm>
            <a:off x="1270000" y="222250"/>
            <a:ext cx="3276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 l="10903" t="27635" r="38910" b="22507"/>
          <a:stretch>
            <a:fillRect/>
          </a:stretch>
        </p:blipFill>
        <p:spPr bwMode="auto">
          <a:xfrm>
            <a:off x="1117600" y="2355850"/>
            <a:ext cx="34290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50850"/>
            <a:ext cx="6258189" cy="61095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Региональная система оценки качества образования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b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0070C0"/>
                </a:solidFill>
                <a:effectLst/>
                <a:latin typeface="Times New Roman"/>
                <a:ea typeface="Times New Roman"/>
                <a:cs typeface="Times New Roman"/>
              </a:rPr>
              <a:t>Ленинградской области</a:t>
            </a:r>
            <a: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400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C:\Users\PETUKH~1\AppData\Local\Temp\7zOC025CCE1\Схемы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9" y="1365250"/>
            <a:ext cx="3810000" cy="296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PETUKH~1\AppData\Local\Temp\7zOC02A9C38\Схемы-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1060450"/>
            <a:ext cx="3657600" cy="3484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72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961532"/>
              </p:ext>
            </p:extLst>
          </p:nvPr>
        </p:nvGraphicFramePr>
        <p:xfrm>
          <a:off x="127000" y="374650"/>
          <a:ext cx="3832340" cy="400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698"/>
                <a:gridCol w="238479"/>
                <a:gridCol w="1741163"/>
              </a:tblGrid>
              <a:tr h="119765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algn="just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AutoNum type="arabicPeriod"/>
                        <a:defRPr/>
                      </a:pPr>
                      <a:r>
                        <a:rPr 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Соответствие подготовки обучающихся по учебным дисциплинам требованиям федеральных государственных образовательных стандартов</a:t>
                      </a:r>
                      <a:endPara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освоения учебных дисциплин на разных уровнях общего образования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неудовлетворительных результатов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высоких результатов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1.4. </a:t>
                      </a:r>
                      <a:r>
                        <a:rPr lang="ru-RU" altLang="ru-RU" sz="8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предметных результатов обучающихся  на разных уровнях  общего образования 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6834">
                <a:tc>
                  <a:txBody>
                    <a:bodyPr/>
                    <a:lstStyle/>
                    <a:p>
                      <a:pPr marL="228600" marR="0" indent="-2286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сформированности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обучающихся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требованиям федеральных государственных образовательных стандартов</a:t>
                      </a: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формирования познавательных учебных действий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формирования регулятивных учебных действий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Результативность формирования коммуникативных учебных действий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2.4.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</a:t>
                      </a:r>
                      <a:endParaRPr lang="ru-RU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27315">
                <a:tc>
                  <a:txBody>
                    <a:bodyPr/>
                    <a:lstStyle/>
                    <a:p>
                      <a:pPr marL="228600" marR="0" indent="-2286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Сформированность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ценностного самоопределения обучающихся</a:t>
                      </a:r>
                    </a:p>
                    <a:p>
                      <a:pPr marL="228600" marR="0" indent="-22860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endParaRPr lang="ru-RU" altLang="ru-RU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Устойчивость ценностного отношения к базовым ценностям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Ситуативность  ценностного отношения к базовым ценностям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Неопределенность ценностного отношения к базовым ценностям.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негативного ценностного отношения к базовым ценностям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3.5.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личностных результатов</a:t>
                      </a:r>
                      <a:endParaRPr lang="ru-RU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684951"/>
              </p:ext>
            </p:extLst>
          </p:nvPr>
        </p:nvGraphicFramePr>
        <p:xfrm>
          <a:off x="4089400" y="374650"/>
          <a:ext cx="3652416" cy="436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805"/>
                <a:gridCol w="208280"/>
                <a:gridCol w="1685331"/>
              </a:tblGrid>
              <a:tr h="1295400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+mj-lt"/>
                        <a:buAutoNum type="arabicPeriod" startAt="4"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всех субъектов образовательных отношений качеством подготовки обучающихся на разных уровнях общего образования</a:t>
                      </a: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 eaLnBrk="1" hangingPunct="1">
                        <a:buNone/>
                        <a:defRPr/>
                      </a:pPr>
                      <a:endParaRPr lang="en-US" sz="800" b="1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ru-RU" alt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r>
                        <a:rPr lang="ru-RU" sz="800" dirty="0" smtClean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800" dirty="0" smtClean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оценки у обучающихся о качестве своей подготовки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оценки о качестве подготовки обучающихся их родителей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положительной оценки о качестве подготовки  обучающихся их педагогов и руководителей образовательных организаций</a:t>
                      </a:r>
                    </a:p>
                  </a:txBody>
                  <a:tcPr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5"/>
                        <a:tabLst/>
                        <a:defRPr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Соответствие условий, созданных в  образовательной организации, требованиям к качеству подготовки обучающихся</a:t>
                      </a: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28600" indent="-228600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+mj-lt"/>
                        <a:buAutoNum type="arabicPeriod" startAt="5"/>
                      </a:pP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5.1.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современной материально- технической базы   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высококвалифицированных педагогических кадров</a:t>
                      </a:r>
                    </a:p>
                    <a:p>
                      <a:pPr eaLnBrk="1" hangingPunct="1">
                        <a:lnSpc>
                          <a:spcPct val="70000"/>
                        </a:lnSpc>
                        <a:spcAft>
                          <a:spcPts val="300"/>
                        </a:spcAft>
                      </a:pPr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современных учебно-методических комплексов, электронных образовательных ресурсов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32560">
                <a:tc>
                  <a:txBody>
                    <a:bodyPr/>
                    <a:lstStyle/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SzTx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Эффективность </a:t>
                      </a:r>
                      <a:r>
                        <a:rPr lang="ru-RU" altLang="ru-RU" sz="8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внутришкольного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управления качеством подготовки обучающихся</a:t>
                      </a:r>
                    </a:p>
                    <a:p>
                      <a:pPr marL="228600" indent="-228600" eaLnBrk="1" hangingPunct="1">
                        <a:buClr>
                          <a:schemeClr val="accent5">
                            <a:lumMod val="60000"/>
                            <a:lumOff val="40000"/>
                          </a:schemeClr>
                        </a:buClr>
                        <a:buFont typeface="+mj-lt"/>
                        <a:buAutoNum type="arabicPeriod" startAt="6"/>
                      </a:pPr>
                      <a:endParaRPr lang="ru-RU" altLang="ru-RU" sz="800" dirty="0" smtClean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6.1.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Открытость оценки качества подготовки обучающихся</a:t>
                      </a:r>
                    </a:p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6.2.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практики распространения лучшего опыта педагогов по достижению высоких результатов обучающихся</a:t>
                      </a:r>
                    </a:p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6.3.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Оперативность принятия управленческих решений по итогам оценки качества подготовки обучающихся</a:t>
                      </a:r>
                    </a:p>
                    <a:p>
                      <a:pPr eaLnBrk="1" hangingPunct="1"/>
                      <a:r>
                        <a:rPr lang="ru-RU" altLang="ru-RU" sz="800" b="1" dirty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6.4. </a:t>
                      </a:r>
                      <a:r>
                        <a:rPr lang="ru-RU" altLang="ru-RU" sz="8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практики стимулирования педагогов за высокие результаты подготовки обучающихся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246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400" y="1060450"/>
            <a:ext cx="7543800" cy="3131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Сборник Управление рисками образовательной деятельности как фактор повышения эффективности управления качеством образования в региональной системе образования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Распоряжение комитета общего и профессионального образования  Ленинградской области от 22.08.2019 года № 1812-р  «Об утверждении  комплекса мер, направленных на создание условий для получения качественного общего образования в муниципальных образовательных организациях с низким результатом обучения и в школах, функционирующих в неблагоприятных социальных условиях в Ленинградской области на  2019-2020 учебный </a:t>
            </a:r>
            <a:r>
              <a:rPr lang="en-US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год»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Письмо комитета  от 03.07 2019 № 19-13229 «О результатах регионального мониторинга диагностики личностных результатов 10 </a:t>
            </a:r>
            <a:r>
              <a:rPr lang="ru-RU" sz="1000" b="1" i="1" u="sng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кл</a:t>
            </a: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.»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Письмо комитета от 05.07. 2019 № 19-13365 от 05.07.2019 «О результатах регионального мониторинга диагностики первоклассников»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Сборник «Внутренняя система оценки качества образования общеобразовательной организации как управленческий ресурс обеспечения объективности оценивания образовательных результатов обучающихся» (сборник материалов из практики проведения проверок при осуществлении государственного контроля (надзора) в сфере образования и деятельности общеобразовательных организаций)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900"/>
              </a:spcAft>
            </a:pPr>
            <a:r>
              <a:rPr lang="ru-RU" sz="1000" b="1" i="1" u="sng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Программа  профилактики нарушений законодательства об образовании на 2019 год комитета общего и профессионального образования Ленинградской области</a:t>
            </a:r>
            <a:endParaRPr lang="ru-RU" sz="1000" b="1" i="1" u="sng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46200" y="29845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70C0"/>
                </a:solidFill>
              </a:rPr>
              <a:t>УПРАВЛЕНЧЕСКИЕ РЕШЕНИЯ ПО ВОПРОСАМ ОЦЕНКИ КАЧЕСТВА ПОДГОТОВКИ ОБУЧАЮЩИХСЯ</a:t>
            </a:r>
            <a:endParaRPr lang="en-US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1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28179" y="1278737"/>
            <a:ext cx="1107541" cy="3115513"/>
          </a:xfrm>
          <a:custGeom>
            <a:avLst/>
            <a:gdLst/>
            <a:ahLst/>
            <a:cxnLst/>
            <a:rect l="l" t="t" r="r" b="b"/>
            <a:pathLst>
              <a:path w="1107541" h="3115513">
                <a:moveTo>
                  <a:pt x="0" y="3115513"/>
                </a:moveTo>
                <a:lnTo>
                  <a:pt x="1107541" y="3115513"/>
                </a:lnTo>
                <a:lnTo>
                  <a:pt x="1107541" y="0"/>
                </a:lnTo>
                <a:lnTo>
                  <a:pt x="0" y="0"/>
                </a:lnTo>
                <a:lnTo>
                  <a:pt x="0" y="3115513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439080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1" y="2"/>
                </a:moveTo>
                <a:lnTo>
                  <a:pt x="393255" y="867003"/>
                </a:lnTo>
                <a:lnTo>
                  <a:pt x="893394" y="867003"/>
                </a:lnTo>
                <a:lnTo>
                  <a:pt x="500114" y="2"/>
                </a:lnTo>
                <a:lnTo>
                  <a:pt x="1" y="2"/>
                </a:lnTo>
              </a:path>
            </a:pathLst>
          </a:custGeom>
          <a:solidFill>
            <a:srgbClr val="E40B1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61217" y="0"/>
            <a:ext cx="1271270" cy="867000"/>
          </a:xfrm>
          <a:custGeom>
            <a:avLst/>
            <a:gdLst/>
            <a:ahLst/>
            <a:cxnLst/>
            <a:rect l="l" t="t" r="r" b="b"/>
            <a:pathLst>
              <a:path w="1271270" h="867000">
                <a:moveTo>
                  <a:pt x="1" y="2"/>
                </a:moveTo>
                <a:lnTo>
                  <a:pt x="393280" y="867003"/>
                </a:lnTo>
                <a:lnTo>
                  <a:pt x="1271270" y="867003"/>
                </a:lnTo>
                <a:lnTo>
                  <a:pt x="878015" y="2"/>
                </a:lnTo>
                <a:lnTo>
                  <a:pt x="1" y="2"/>
                </a:lnTo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45477" y="0"/>
            <a:ext cx="893394" cy="867000"/>
          </a:xfrm>
          <a:custGeom>
            <a:avLst/>
            <a:gdLst/>
            <a:ahLst/>
            <a:cxnLst/>
            <a:rect l="l" t="t" r="r" b="b"/>
            <a:pathLst>
              <a:path w="893394" h="867000">
                <a:moveTo>
                  <a:pt x="393279" y="2"/>
                </a:moveTo>
                <a:lnTo>
                  <a:pt x="0" y="867003"/>
                </a:lnTo>
                <a:lnTo>
                  <a:pt x="500113" y="867003"/>
                </a:lnTo>
                <a:lnTo>
                  <a:pt x="893393" y="2"/>
                </a:lnTo>
                <a:lnTo>
                  <a:pt x="393279" y="2"/>
                </a:lnTo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8488" y="274519"/>
            <a:ext cx="424230" cy="459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1633" y="866995"/>
            <a:ext cx="8020837" cy="0"/>
          </a:xfrm>
          <a:custGeom>
            <a:avLst/>
            <a:gdLst/>
            <a:ahLst/>
            <a:cxnLst/>
            <a:rect l="l" t="t" r="r" b="b"/>
            <a:pathLst>
              <a:path w="8020837">
                <a:moveTo>
                  <a:pt x="8020837" y="0"/>
                </a:moveTo>
                <a:lnTo>
                  <a:pt x="0" y="0"/>
                </a:lnTo>
              </a:path>
            </a:pathLst>
          </a:custGeom>
          <a:ln w="847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8524" y="4577727"/>
            <a:ext cx="7775016" cy="0"/>
          </a:xfrm>
          <a:custGeom>
            <a:avLst/>
            <a:gdLst/>
            <a:ahLst/>
            <a:cxnLst/>
            <a:rect l="l" t="t" r="r" b="b"/>
            <a:pathLst>
              <a:path w="7775016">
                <a:moveTo>
                  <a:pt x="7775016" y="0"/>
                </a:moveTo>
                <a:lnTo>
                  <a:pt x="0" y="0"/>
                </a:lnTo>
              </a:path>
            </a:pathLst>
          </a:custGeom>
          <a:ln w="9740">
            <a:solidFill>
              <a:srgbClr val="C7C9C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685672" y="4644570"/>
            <a:ext cx="124485" cy="123182"/>
          </a:xfrm>
          <a:custGeom>
            <a:avLst/>
            <a:gdLst/>
            <a:ahLst/>
            <a:cxnLst/>
            <a:rect l="l" t="t" r="r" b="b"/>
            <a:pathLst>
              <a:path w="124485" h="123182">
                <a:moveTo>
                  <a:pt x="52114" y="0"/>
                </a:moveTo>
                <a:lnTo>
                  <a:pt x="10604" y="28549"/>
                </a:lnTo>
                <a:lnTo>
                  <a:pt x="0" y="73711"/>
                </a:lnTo>
                <a:lnTo>
                  <a:pt x="3709" y="85682"/>
                </a:lnTo>
                <a:lnTo>
                  <a:pt x="42948" y="119093"/>
                </a:lnTo>
                <a:lnTo>
                  <a:pt x="75982" y="123182"/>
                </a:lnTo>
                <a:lnTo>
                  <a:pt x="89224" y="118473"/>
                </a:lnTo>
                <a:lnTo>
                  <a:pt x="118085" y="89678"/>
                </a:lnTo>
                <a:lnTo>
                  <a:pt x="124485" y="62042"/>
                </a:lnTo>
                <a:lnTo>
                  <a:pt x="123994" y="54188"/>
                </a:lnTo>
                <a:lnTo>
                  <a:pt x="106919" y="19649"/>
                </a:lnTo>
                <a:lnTo>
                  <a:pt x="68751" y="1163"/>
                </a:lnTo>
                <a:lnTo>
                  <a:pt x="52114" y="0"/>
                </a:lnTo>
                <a:close/>
              </a:path>
            </a:pathLst>
          </a:custGeom>
          <a:solidFill>
            <a:srgbClr val="009FD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413269" y="4644570"/>
            <a:ext cx="124484" cy="123182"/>
          </a:xfrm>
          <a:custGeom>
            <a:avLst/>
            <a:gdLst/>
            <a:ahLst/>
            <a:cxnLst/>
            <a:rect l="l" t="t" r="r" b="b"/>
            <a:pathLst>
              <a:path w="124484" h="123182">
                <a:moveTo>
                  <a:pt x="52108" y="0"/>
                </a:moveTo>
                <a:lnTo>
                  <a:pt x="10602" y="28552"/>
                </a:lnTo>
                <a:lnTo>
                  <a:pt x="0" y="73715"/>
                </a:lnTo>
                <a:lnTo>
                  <a:pt x="3710" y="85685"/>
                </a:lnTo>
                <a:lnTo>
                  <a:pt x="42952" y="119093"/>
                </a:lnTo>
                <a:lnTo>
                  <a:pt x="75989" y="123182"/>
                </a:lnTo>
                <a:lnTo>
                  <a:pt x="89234" y="118472"/>
                </a:lnTo>
                <a:lnTo>
                  <a:pt x="118089" y="89678"/>
                </a:lnTo>
                <a:lnTo>
                  <a:pt x="124484" y="62041"/>
                </a:lnTo>
                <a:lnTo>
                  <a:pt x="123993" y="54184"/>
                </a:lnTo>
                <a:lnTo>
                  <a:pt x="106925" y="19647"/>
                </a:lnTo>
                <a:lnTo>
                  <a:pt x="68754" y="1163"/>
                </a:lnTo>
                <a:lnTo>
                  <a:pt x="52108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140885" y="4644566"/>
            <a:ext cx="124462" cy="123186"/>
          </a:xfrm>
          <a:custGeom>
            <a:avLst/>
            <a:gdLst/>
            <a:ahLst/>
            <a:cxnLst/>
            <a:rect l="l" t="t" r="r" b="b"/>
            <a:pathLst>
              <a:path w="124462" h="123186">
                <a:moveTo>
                  <a:pt x="124462" y="62045"/>
                </a:moveTo>
                <a:lnTo>
                  <a:pt x="110639" y="101346"/>
                </a:lnTo>
                <a:lnTo>
                  <a:pt x="75967" y="123186"/>
                </a:lnTo>
                <a:lnTo>
                  <a:pt x="58409" y="122427"/>
                </a:lnTo>
                <a:lnTo>
                  <a:pt x="18618" y="105843"/>
                </a:lnTo>
                <a:lnTo>
                  <a:pt x="0" y="73703"/>
                </a:lnTo>
                <a:lnTo>
                  <a:pt x="991" y="56644"/>
                </a:lnTo>
                <a:lnTo>
                  <a:pt x="18646" y="17754"/>
                </a:lnTo>
                <a:lnTo>
                  <a:pt x="52122" y="0"/>
                </a:lnTo>
                <a:lnTo>
                  <a:pt x="68760" y="1165"/>
                </a:lnTo>
                <a:lnTo>
                  <a:pt x="106918" y="19663"/>
                </a:lnTo>
                <a:lnTo>
                  <a:pt x="123974" y="54217"/>
                </a:lnTo>
                <a:lnTo>
                  <a:pt x="124462" y="62045"/>
                </a:lnTo>
                <a:close/>
              </a:path>
            </a:pathLst>
          </a:custGeom>
          <a:ln w="25399">
            <a:solidFill>
              <a:srgbClr val="E40B1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270433" y="4510606"/>
            <a:ext cx="130175" cy="302145"/>
          </a:xfrm>
          <a:custGeom>
            <a:avLst/>
            <a:gdLst/>
            <a:ahLst/>
            <a:cxnLst/>
            <a:rect l="l" t="t" r="r" b="b"/>
            <a:pathLst>
              <a:path w="130175" h="302145">
                <a:moveTo>
                  <a:pt x="0" y="0"/>
                </a:moveTo>
                <a:lnTo>
                  <a:pt x="0" y="302145"/>
                </a:lnTo>
                <a:lnTo>
                  <a:pt x="130175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37792" y="4510606"/>
            <a:ext cx="130149" cy="302145"/>
          </a:xfrm>
          <a:custGeom>
            <a:avLst/>
            <a:gdLst/>
            <a:ahLst/>
            <a:cxnLst/>
            <a:rect l="l" t="t" r="r" b="b"/>
            <a:pathLst>
              <a:path w="130149" h="302145">
                <a:moveTo>
                  <a:pt x="0" y="0"/>
                </a:moveTo>
                <a:lnTo>
                  <a:pt x="0" y="302145"/>
                </a:lnTo>
                <a:lnTo>
                  <a:pt x="130149" y="151079"/>
                </a:lnTo>
                <a:lnTo>
                  <a:pt x="0" y="0"/>
                </a:lnTo>
                <a:close/>
              </a:path>
            </a:pathLst>
          </a:custGeom>
          <a:solidFill>
            <a:srgbClr val="C8C9C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516394" y="1851903"/>
            <a:ext cx="811161" cy="0"/>
          </a:xfrm>
          <a:custGeom>
            <a:avLst/>
            <a:gdLst/>
            <a:ahLst/>
            <a:cxnLst/>
            <a:rect l="l" t="t" r="r" b="b"/>
            <a:pathLst>
              <a:path w="811161">
                <a:moveTo>
                  <a:pt x="0" y="0"/>
                </a:moveTo>
                <a:lnTo>
                  <a:pt x="811161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54216" y="1748665"/>
            <a:ext cx="252679" cy="206501"/>
          </a:xfrm>
          <a:custGeom>
            <a:avLst/>
            <a:gdLst/>
            <a:ahLst/>
            <a:cxnLst/>
            <a:rect l="l" t="t" r="r" b="b"/>
            <a:pathLst>
              <a:path w="252679" h="206501">
                <a:moveTo>
                  <a:pt x="0" y="0"/>
                </a:moveTo>
                <a:lnTo>
                  <a:pt x="59944" y="103238"/>
                </a:lnTo>
                <a:lnTo>
                  <a:pt x="0" y="206501"/>
                </a:lnTo>
                <a:lnTo>
                  <a:pt x="252679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16394" y="2031235"/>
            <a:ext cx="0" cy="257429"/>
          </a:xfrm>
          <a:custGeom>
            <a:avLst/>
            <a:gdLst/>
            <a:ahLst/>
            <a:cxnLst/>
            <a:rect l="l" t="t" r="r" b="b"/>
            <a:pathLst>
              <a:path h="257429">
                <a:moveTo>
                  <a:pt x="0" y="257429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413156" y="1851903"/>
            <a:ext cx="206501" cy="252704"/>
          </a:xfrm>
          <a:custGeom>
            <a:avLst/>
            <a:gdLst/>
            <a:ahLst/>
            <a:cxnLst/>
            <a:rect l="l" t="t" r="r" b="b"/>
            <a:pathLst>
              <a:path w="206501" h="252704">
                <a:moveTo>
                  <a:pt x="103238" y="0"/>
                </a:moveTo>
                <a:lnTo>
                  <a:pt x="0" y="252704"/>
                </a:lnTo>
                <a:lnTo>
                  <a:pt x="103238" y="192747"/>
                </a:lnTo>
                <a:lnTo>
                  <a:pt x="182001" y="192747"/>
                </a:lnTo>
                <a:lnTo>
                  <a:pt x="103238" y="0"/>
                </a:lnTo>
                <a:close/>
              </a:path>
              <a:path w="206501" h="252704">
                <a:moveTo>
                  <a:pt x="182001" y="192747"/>
                </a:moveTo>
                <a:lnTo>
                  <a:pt x="103238" y="192747"/>
                </a:lnTo>
                <a:lnTo>
                  <a:pt x="206502" y="252704"/>
                </a:lnTo>
                <a:lnTo>
                  <a:pt x="182001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525893" y="2288664"/>
            <a:ext cx="811161" cy="0"/>
          </a:xfrm>
          <a:custGeom>
            <a:avLst/>
            <a:gdLst/>
            <a:ahLst/>
            <a:cxnLst/>
            <a:rect l="l" t="t" r="r" b="b"/>
            <a:pathLst>
              <a:path w="811161">
                <a:moveTo>
                  <a:pt x="0" y="0"/>
                </a:moveTo>
                <a:lnTo>
                  <a:pt x="811161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263690" y="2185426"/>
            <a:ext cx="252704" cy="206501"/>
          </a:xfrm>
          <a:custGeom>
            <a:avLst/>
            <a:gdLst/>
            <a:ahLst/>
            <a:cxnLst/>
            <a:rect l="l" t="t" r="r" b="b"/>
            <a:pathLst>
              <a:path w="252704" h="206501">
                <a:moveTo>
                  <a:pt x="0" y="0"/>
                </a:moveTo>
                <a:lnTo>
                  <a:pt x="59944" y="103238"/>
                </a:lnTo>
                <a:lnTo>
                  <a:pt x="0" y="206501"/>
                </a:lnTo>
                <a:lnTo>
                  <a:pt x="252704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525893" y="2467996"/>
            <a:ext cx="0" cy="257416"/>
          </a:xfrm>
          <a:custGeom>
            <a:avLst/>
            <a:gdLst/>
            <a:ahLst/>
            <a:cxnLst/>
            <a:rect l="l" t="t" r="r" b="b"/>
            <a:pathLst>
              <a:path h="257416">
                <a:moveTo>
                  <a:pt x="0" y="257416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22655" y="2288664"/>
            <a:ext cx="206501" cy="252691"/>
          </a:xfrm>
          <a:custGeom>
            <a:avLst/>
            <a:gdLst/>
            <a:ahLst/>
            <a:cxnLst/>
            <a:rect l="l" t="t" r="r" b="b"/>
            <a:pathLst>
              <a:path w="206501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1" h="252691">
                <a:moveTo>
                  <a:pt x="182005" y="192747"/>
                </a:moveTo>
                <a:lnTo>
                  <a:pt x="103238" y="192747"/>
                </a:lnTo>
                <a:lnTo>
                  <a:pt x="206502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35381" y="2725412"/>
            <a:ext cx="811174" cy="0"/>
          </a:xfrm>
          <a:custGeom>
            <a:avLst/>
            <a:gdLst/>
            <a:ahLst/>
            <a:cxnLst/>
            <a:rect l="l" t="t" r="r" b="b"/>
            <a:pathLst>
              <a:path w="811174">
                <a:moveTo>
                  <a:pt x="0" y="0"/>
                </a:moveTo>
                <a:lnTo>
                  <a:pt x="811174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273189" y="2622174"/>
            <a:ext cx="252704" cy="206501"/>
          </a:xfrm>
          <a:custGeom>
            <a:avLst/>
            <a:gdLst/>
            <a:ahLst/>
            <a:cxnLst/>
            <a:rect l="l" t="t" r="r" b="b"/>
            <a:pathLst>
              <a:path w="252704" h="206501">
                <a:moveTo>
                  <a:pt x="0" y="0"/>
                </a:moveTo>
                <a:lnTo>
                  <a:pt x="59944" y="103238"/>
                </a:lnTo>
                <a:lnTo>
                  <a:pt x="0" y="206501"/>
                </a:lnTo>
                <a:lnTo>
                  <a:pt x="252704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535381" y="2904732"/>
            <a:ext cx="0" cy="257441"/>
          </a:xfrm>
          <a:custGeom>
            <a:avLst/>
            <a:gdLst/>
            <a:ahLst/>
            <a:cxnLst/>
            <a:rect l="l" t="t" r="r" b="b"/>
            <a:pathLst>
              <a:path h="257441">
                <a:moveTo>
                  <a:pt x="0" y="257441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432143" y="2725412"/>
            <a:ext cx="206502" cy="252691"/>
          </a:xfrm>
          <a:custGeom>
            <a:avLst/>
            <a:gdLst/>
            <a:ahLst/>
            <a:cxnLst/>
            <a:rect l="l" t="t" r="r" b="b"/>
            <a:pathLst>
              <a:path w="206502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2" h="252691">
                <a:moveTo>
                  <a:pt x="182005" y="192747"/>
                </a:moveTo>
                <a:lnTo>
                  <a:pt x="103238" y="192747"/>
                </a:lnTo>
                <a:lnTo>
                  <a:pt x="206502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544880" y="3162174"/>
            <a:ext cx="811174" cy="0"/>
          </a:xfrm>
          <a:custGeom>
            <a:avLst/>
            <a:gdLst/>
            <a:ahLst/>
            <a:cxnLst/>
            <a:rect l="l" t="t" r="r" b="b"/>
            <a:pathLst>
              <a:path w="811174">
                <a:moveTo>
                  <a:pt x="0" y="0"/>
                </a:moveTo>
                <a:lnTo>
                  <a:pt x="811174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282689" y="3058935"/>
            <a:ext cx="252691" cy="206501"/>
          </a:xfrm>
          <a:custGeom>
            <a:avLst/>
            <a:gdLst/>
            <a:ahLst/>
            <a:cxnLst/>
            <a:rect l="l" t="t" r="r" b="b"/>
            <a:pathLst>
              <a:path w="252691" h="206501">
                <a:moveTo>
                  <a:pt x="0" y="0"/>
                </a:moveTo>
                <a:lnTo>
                  <a:pt x="59943" y="103238"/>
                </a:lnTo>
                <a:lnTo>
                  <a:pt x="0" y="206501"/>
                </a:lnTo>
                <a:lnTo>
                  <a:pt x="252691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544880" y="3341505"/>
            <a:ext cx="0" cy="257416"/>
          </a:xfrm>
          <a:custGeom>
            <a:avLst/>
            <a:gdLst/>
            <a:ahLst/>
            <a:cxnLst/>
            <a:rect l="l" t="t" r="r" b="b"/>
            <a:pathLst>
              <a:path h="257416">
                <a:moveTo>
                  <a:pt x="0" y="257416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441642" y="3162174"/>
            <a:ext cx="206501" cy="252691"/>
          </a:xfrm>
          <a:custGeom>
            <a:avLst/>
            <a:gdLst/>
            <a:ahLst/>
            <a:cxnLst/>
            <a:rect l="l" t="t" r="r" b="b"/>
            <a:pathLst>
              <a:path w="206501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1" h="252691">
                <a:moveTo>
                  <a:pt x="182005" y="192747"/>
                </a:moveTo>
                <a:lnTo>
                  <a:pt x="103238" y="192747"/>
                </a:lnTo>
                <a:lnTo>
                  <a:pt x="206501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54366" y="3775873"/>
            <a:ext cx="0" cy="257416"/>
          </a:xfrm>
          <a:custGeom>
            <a:avLst/>
            <a:gdLst/>
            <a:ahLst/>
            <a:cxnLst/>
            <a:rect l="l" t="t" r="r" b="b"/>
            <a:pathLst>
              <a:path h="257416">
                <a:moveTo>
                  <a:pt x="0" y="257416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451128" y="3596540"/>
            <a:ext cx="206502" cy="252691"/>
          </a:xfrm>
          <a:custGeom>
            <a:avLst/>
            <a:gdLst/>
            <a:ahLst/>
            <a:cxnLst/>
            <a:rect l="l" t="t" r="r" b="b"/>
            <a:pathLst>
              <a:path w="206501" h="252691">
                <a:moveTo>
                  <a:pt x="103238" y="0"/>
                </a:moveTo>
                <a:lnTo>
                  <a:pt x="0" y="252691"/>
                </a:lnTo>
                <a:lnTo>
                  <a:pt x="103238" y="192747"/>
                </a:lnTo>
                <a:lnTo>
                  <a:pt x="182005" y="192747"/>
                </a:lnTo>
                <a:lnTo>
                  <a:pt x="103238" y="0"/>
                </a:lnTo>
                <a:close/>
              </a:path>
              <a:path w="206501" h="252691">
                <a:moveTo>
                  <a:pt x="182005" y="192747"/>
                </a:moveTo>
                <a:lnTo>
                  <a:pt x="103238" y="192747"/>
                </a:lnTo>
                <a:lnTo>
                  <a:pt x="206502" y="252691"/>
                </a:lnTo>
                <a:lnTo>
                  <a:pt x="182005" y="192747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554366" y="3598922"/>
            <a:ext cx="811174" cy="0"/>
          </a:xfrm>
          <a:custGeom>
            <a:avLst/>
            <a:gdLst/>
            <a:ahLst/>
            <a:cxnLst/>
            <a:rect l="l" t="t" r="r" b="b"/>
            <a:pathLst>
              <a:path w="811174">
                <a:moveTo>
                  <a:pt x="0" y="0"/>
                </a:moveTo>
                <a:lnTo>
                  <a:pt x="811174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92175" y="3495683"/>
            <a:ext cx="252704" cy="206514"/>
          </a:xfrm>
          <a:custGeom>
            <a:avLst/>
            <a:gdLst/>
            <a:ahLst/>
            <a:cxnLst/>
            <a:rect l="l" t="t" r="r" b="b"/>
            <a:pathLst>
              <a:path w="252704" h="206514">
                <a:moveTo>
                  <a:pt x="0" y="0"/>
                </a:moveTo>
                <a:lnTo>
                  <a:pt x="59956" y="103238"/>
                </a:lnTo>
                <a:lnTo>
                  <a:pt x="0" y="206514"/>
                </a:lnTo>
                <a:lnTo>
                  <a:pt x="252704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3866" y="4033289"/>
            <a:ext cx="811161" cy="0"/>
          </a:xfrm>
          <a:custGeom>
            <a:avLst/>
            <a:gdLst/>
            <a:ahLst/>
            <a:cxnLst/>
            <a:rect l="l" t="t" r="r" b="b"/>
            <a:pathLst>
              <a:path w="811161">
                <a:moveTo>
                  <a:pt x="0" y="0"/>
                </a:moveTo>
                <a:lnTo>
                  <a:pt x="811161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01675" y="3930051"/>
            <a:ext cx="252691" cy="206502"/>
          </a:xfrm>
          <a:custGeom>
            <a:avLst/>
            <a:gdLst/>
            <a:ahLst/>
            <a:cxnLst/>
            <a:rect l="l" t="t" r="r" b="b"/>
            <a:pathLst>
              <a:path w="252691" h="206501">
                <a:moveTo>
                  <a:pt x="0" y="0"/>
                </a:moveTo>
                <a:lnTo>
                  <a:pt x="59943" y="103238"/>
                </a:lnTo>
                <a:lnTo>
                  <a:pt x="0" y="206502"/>
                </a:lnTo>
                <a:lnTo>
                  <a:pt x="252691" y="103238"/>
                </a:lnTo>
                <a:lnTo>
                  <a:pt x="0" y="0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63866" y="4212621"/>
            <a:ext cx="0" cy="257403"/>
          </a:xfrm>
          <a:custGeom>
            <a:avLst/>
            <a:gdLst/>
            <a:ahLst/>
            <a:cxnLst/>
            <a:rect l="l" t="t" r="r" b="b"/>
            <a:pathLst>
              <a:path h="257403">
                <a:moveTo>
                  <a:pt x="0" y="257403"/>
                </a:moveTo>
                <a:lnTo>
                  <a:pt x="0" y="0"/>
                </a:lnTo>
              </a:path>
            </a:pathLst>
          </a:custGeom>
          <a:ln w="50800">
            <a:solidFill>
              <a:srgbClr val="2F6FB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60627" y="4033289"/>
            <a:ext cx="206501" cy="252679"/>
          </a:xfrm>
          <a:custGeom>
            <a:avLst/>
            <a:gdLst/>
            <a:ahLst/>
            <a:cxnLst/>
            <a:rect l="l" t="t" r="r" b="b"/>
            <a:pathLst>
              <a:path w="206501" h="252679">
                <a:moveTo>
                  <a:pt x="103238" y="0"/>
                </a:moveTo>
                <a:lnTo>
                  <a:pt x="0" y="252679"/>
                </a:lnTo>
                <a:lnTo>
                  <a:pt x="103238" y="192735"/>
                </a:lnTo>
                <a:lnTo>
                  <a:pt x="182004" y="192735"/>
                </a:lnTo>
                <a:lnTo>
                  <a:pt x="103238" y="0"/>
                </a:lnTo>
                <a:close/>
              </a:path>
              <a:path w="206501" h="252679">
                <a:moveTo>
                  <a:pt x="182004" y="192735"/>
                </a:moveTo>
                <a:lnTo>
                  <a:pt x="103238" y="192735"/>
                </a:lnTo>
                <a:lnTo>
                  <a:pt x="206501" y="252679"/>
                </a:lnTo>
                <a:lnTo>
                  <a:pt x="182004" y="192735"/>
                </a:lnTo>
                <a:close/>
              </a:path>
            </a:pathLst>
          </a:custGeom>
          <a:solidFill>
            <a:srgbClr val="2F6FB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018970" y="4582384"/>
            <a:ext cx="202565" cy="244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209"/>
            <a:r>
              <a:rPr sz="1500" spc="-220" dirty="0" smtClean="0">
                <a:solidFill>
                  <a:srgbClr val="2F6FB3"/>
                </a:solidFill>
                <a:latin typeface="Segoe UI"/>
                <a:cs typeface="Segoe UI"/>
              </a:rPr>
              <a:t>1</a:t>
            </a:r>
            <a:endParaRPr sz="1500">
              <a:solidFill>
                <a:prstClr val="black"/>
              </a:solidFill>
              <a:latin typeface="Segoe UI"/>
              <a:cs typeface="Segoe U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4065" y="226669"/>
            <a:ext cx="22717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КОМИТЕТ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ОБЩЕГО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И ПРОФЕССИОНАЛЬНОГО </a:t>
            </a:r>
            <a:r>
              <a:rPr lang="ru-RU" sz="900" dirty="0" smtClean="0">
                <a:solidFill>
                  <a:srgbClr val="4BACC6"/>
                </a:solidFill>
                <a:latin typeface="Myriad Pro" pitchFamily="34" charset="0"/>
              </a:rPr>
              <a:t>ОБРАЗОВАНИЯ</a:t>
            </a:r>
          </a:p>
          <a:p>
            <a:r>
              <a:rPr lang="ru-RU" sz="900" dirty="0">
                <a:solidFill>
                  <a:srgbClr val="4BACC6"/>
                </a:solidFill>
                <a:latin typeface="Myriad Pro" pitchFamily="34" charset="0"/>
              </a:rPr>
              <a:t>ЛЕНИНГРАДСКОЙ ОБЛАСТИ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846853" y="831850"/>
            <a:ext cx="4950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solidFill>
                  <a:srgbClr val="4BACC6"/>
                </a:solidFill>
                <a:latin typeface="Myriad Pro Cond" pitchFamily="34" charset="0"/>
              </a:rPr>
              <a:t>ОБЕСПЕЧЕНИЕ  ОБЪЕКТИВНОСТИ ОЦЕНКИ ОБРАЗОВАТЕЛЬНЫХ </a:t>
            </a:r>
            <a:r>
              <a:rPr lang="ru-RU" sz="1400" b="1" dirty="0" smtClean="0">
                <a:solidFill>
                  <a:srgbClr val="4BACC6"/>
                </a:solidFill>
                <a:latin typeface="Myriad Pro Cond" pitchFamily="34" charset="0"/>
              </a:rPr>
              <a:t>РЕЗУЛЬТАТОВ</a:t>
            </a:r>
            <a:endParaRPr lang="en-US" sz="1400" b="1" dirty="0" smtClean="0">
              <a:solidFill>
                <a:srgbClr val="4BACC6"/>
              </a:solidFill>
              <a:latin typeface="Myriad Pro Cond" pitchFamily="34" charset="0"/>
            </a:endParaRPr>
          </a:p>
          <a:p>
            <a:pPr algn="ctr"/>
            <a:r>
              <a:rPr lang="ru-RU" sz="1400" b="1" dirty="0">
                <a:solidFill>
                  <a:srgbClr val="4BACC6"/>
                </a:solidFill>
                <a:latin typeface="Myriad Pro Cond" pitchFamily="34" charset="0"/>
              </a:rPr>
              <a:t>НА ВСЕХ ЭТАПАХ ОБУЧЕНИЯ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1633" y="1579314"/>
            <a:ext cx="2784208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МЕЖДУНАРОДНЫЕ ИССЛЕДОВАНИЯ: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PISA -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мониторинг качества образования в школе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PIRLS - </a:t>
            </a: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исследование по оценке </a:t>
            </a:r>
            <a:endParaRPr lang="en-US" sz="14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образовательных достижений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602090" y="1244441"/>
            <a:ext cx="15387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ГОСУДАРСТВЕННАЯ ИТОГОВАЯ </a:t>
            </a:r>
            <a:endParaRPr lang="ru-RU" sz="900" b="1" dirty="0" smtClean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АТТЕСТАЦИЯ,</a:t>
            </a:r>
          </a:p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СЕРТИФИКАЦИЯ КВАЛИФИКАЦИЙ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19657" y="1963635"/>
            <a:ext cx="153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ГИА (11 КЛАСС)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664680" y="2368258"/>
            <a:ext cx="232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РЕГИОНАЛЬНЫЕ МОНИТОРИНГИ КАЧЕСТВА РЕЗУЛЬТАТОВ ПО ПРЕДМЕТАМ (ЛОИРО)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29574" y="2833674"/>
            <a:ext cx="15387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ГИА (9 КЛАСС)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49130" y="3676135"/>
            <a:ext cx="3354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РЕГИОНАЛЬНЫЕ МОНИТОРИНГИ СТАРТОВЫХ БАЗОВЫХ НАВЫКОВ </a:t>
            </a:r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И ПРОГРЕССА РАЗВИТИЯ ДЕТЕЙ-ПЕРВОКЛАССНИКОВ (ЛОИРО)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648142" y="3259478"/>
            <a:ext cx="4032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ВПР</a:t>
            </a:r>
          </a:p>
          <a:p>
            <a:r>
              <a:rPr lang="ru-RU" sz="900" b="1" dirty="0" smtClean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РЕГИОНАЛЬНЫЕ МОНИТОРИНГИ КАЧЕСТВА МЕТАПРЕДМЕТНЫХ РЕЗУЛЬТАТОВ (ЛОИРО)</a:t>
            </a:r>
            <a:endParaRPr lang="ru-RU" sz="900" b="1" dirty="0">
              <a:solidFill>
                <a:prstClr val="white">
                  <a:lumMod val="50000"/>
                </a:prstClr>
              </a:solidFill>
              <a:latin typeface="Myriad Pro Cond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58622" y="4182418"/>
            <a:ext cx="275041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prstClr val="white">
                    <a:lumMod val="50000"/>
                  </a:prstClr>
                </a:solidFill>
                <a:latin typeface="Myriad Pro Cond" pitchFamily="34" charset="0"/>
              </a:rPr>
              <a:t>МОНИТОРИНГ КАЧЕСТВА ДОШКОЛЬНОГО ОБРАЗОВАНИЯ</a:t>
            </a:r>
          </a:p>
        </p:txBody>
      </p:sp>
      <p:sp>
        <p:nvSpPr>
          <p:cNvPr id="67" name="TextBox 66"/>
          <p:cNvSpPr txBox="1"/>
          <p:nvPr/>
        </p:nvSpPr>
        <p:spPr>
          <a:xfrm rot="16200000">
            <a:off x="5885305" y="2668712"/>
            <a:ext cx="27504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1F497D"/>
                </a:solidFill>
                <a:latin typeface="Myriad Pro Cond" pitchFamily="34" charset="0"/>
              </a:rPr>
              <a:t>ФЕДЕРАЛЬНЫЙ   КОНТРОЛЬ   КАЧЕСТВА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7471783" y="1354429"/>
            <a:ext cx="842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ВПО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СПО</a:t>
            </a:r>
            <a:endParaRPr lang="ru-RU" sz="20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373924" y="2497814"/>
            <a:ext cx="1037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ШКОЛА</a:t>
            </a:r>
            <a:endParaRPr lang="ru-RU" sz="20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382313" y="3631331"/>
            <a:ext cx="10211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Myriad Pro Cond" pitchFamily="34" charset="0"/>
              </a:rPr>
              <a:t>ДЕТСКИЙ САД</a:t>
            </a:r>
            <a:endParaRPr lang="ru-RU" sz="2000" b="1" dirty="0">
              <a:solidFill>
                <a:prstClr val="white"/>
              </a:solidFill>
              <a:latin typeface="Myriad Pro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2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BACC6"/>
      </a:hlink>
      <a:folHlink>
        <a:srgbClr val="4BAC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2063</TotalTime>
  <Words>2063</Words>
  <Application>Microsoft Office PowerPoint</Application>
  <PresentationFormat>Произвольный</PresentationFormat>
  <Paragraphs>355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Office Theme</vt:lpstr>
      <vt:lpstr>1_Office Theme</vt:lpstr>
      <vt:lpstr>2_Office Theme</vt:lpstr>
      <vt:lpstr>4_Office Theme</vt:lpstr>
      <vt:lpstr>5_Office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Региональная система оценки качества образования  Ленинградской области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системы профориентации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объективной оценки 1811 2</dc:title>
  <dc:creator>Yulia</dc:creator>
  <cp:lastModifiedBy>admin</cp:lastModifiedBy>
  <cp:revision>112</cp:revision>
  <dcterms:created xsi:type="dcterms:W3CDTF">2019-11-21T14:44:45Z</dcterms:created>
  <dcterms:modified xsi:type="dcterms:W3CDTF">2019-12-12T11:47:41Z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2019-11-19T00:00:00Z</vt:filetime>
  </property>
  <property fmtid="{D5CDD505-2E9C-101B-9397-08002B2CF9AE}" pid="3" name="LastSaved">
    <vt:filetime>2019-11-21T00:00:00Z</vt:filetime>
  </property>
</Properties>
</file>