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3" r:id="rId3"/>
    <p:sldId id="257" r:id="rId4"/>
    <p:sldId id="258" r:id="rId5"/>
    <p:sldId id="274" r:id="rId6"/>
    <p:sldId id="259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84DDA-3DE6-4FB3-9CA1-B4811914400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48ED-19A8-4C38-9F80-44A67E013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8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07D4-ECC3-4529-9443-ABCA2480E8B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675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7854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0468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6307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4354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9101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92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1365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2946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15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658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E852-8CC1-43B8-A904-FB502E7D66A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6D22-18F3-4D59-A357-80329F28A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30831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</a:t>
            </a:r>
            <a:r>
              <a:rPr lang="en-US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бюджетное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общеобразовательное  учреждение  </a:t>
            </a:r>
            <a:endParaRPr lang="ru-RU" sz="2800" b="1" i="1" spc="50" dirty="0" smtClean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 общеобразовательная школа №3» </a:t>
            </a:r>
          </a:p>
        </p:txBody>
      </p:sp>
      <p:graphicFrame>
        <p:nvGraphicFramePr>
          <p:cNvPr id="1026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13098729"/>
              </p:ext>
            </p:extLst>
          </p:nvPr>
        </p:nvGraphicFramePr>
        <p:xfrm>
          <a:off x="251520" y="0"/>
          <a:ext cx="1071570" cy="127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5352288" imgH="6842760" progId="">
                  <p:embed/>
                </p:oleObj>
              </mc:Choice>
              <mc:Fallback>
                <p:oleObj r:id="rId4" imgW="5352288" imgH="6842760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0"/>
                        <a:ext cx="1071570" cy="1276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1965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835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3454"/>
            <a:ext cx="3312368" cy="196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1" y="260647"/>
            <a:ext cx="3793158" cy="251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118"/>
            <a:ext cx="2682553" cy="209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94" y="2627034"/>
            <a:ext cx="3124672" cy="209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s://pp.vk.me/c623923/v623923086/10224/hiIX8BMlst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526071"/>
            <a:ext cx="3047172" cy="203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76672"/>
            <a:ext cx="2546851" cy="1771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D:\Для всех\Беспалова\О музее статья+справка\Экспозиция Уголок блокадного Ленинград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8985" y="3337681"/>
            <a:ext cx="2160240" cy="323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1"/>
          <a:stretch/>
        </p:blipFill>
        <p:spPr bwMode="auto">
          <a:xfrm>
            <a:off x="5877690" y="4721812"/>
            <a:ext cx="3185376" cy="201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38168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Характеристика образовательной организации</a:t>
            </a:r>
            <a:endParaRPr lang="ru-RU" sz="36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Общая численность на 01.09.2020 г. – 808 человек (30 классов).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Средняя наполняемость классов – 26,93 человека.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Количество детей с ОВЗ – 25 человек (3%).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Допуск к ГИА: 9 классы – 67 человек (97,1%); 11 класс – 29 человек (100%).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Численность педагогов – 52 человека: 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высшая категория – 24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Первая категория – 15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Соответствие занимаемой должности – 6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Без категории - 8</a:t>
            </a:r>
          </a:p>
          <a:p>
            <a:pPr marL="0" indent="0">
              <a:buNone/>
            </a:pP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3107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Маркеры низких результатов </a:t>
            </a:r>
            <a:br>
              <a:rPr lang="ru-RU" sz="3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вхождения в программу «500+»</a:t>
            </a:r>
            <a:endParaRPr lang="ru-RU" sz="36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Низкие результаты ВПР по русскому языку в 5 классах в 2017-2018 учебном году;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Не справились с работой: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Русский язык 26%, Математика 25%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Низкие результаты ВПР по русскому языку в 6 классах в 2018-2019 учебном году;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Не справились с работой: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Русский язык 24%, Математика 16%</a:t>
            </a:r>
          </a:p>
          <a:p>
            <a:endParaRPr lang="ru-RU" sz="28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1776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Маркеры низких результатов </a:t>
            </a:r>
            <a:br>
              <a:rPr lang="ru-RU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вхождения в программу «500+»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Низкие результаты ОГЭ по математике в 2017-2018 учебном году.</a:t>
            </a:r>
          </a:p>
          <a:p>
            <a:pPr>
              <a:buNone/>
            </a:pPr>
            <a:r>
              <a:rPr lang="ru-RU" dirty="0" smtClean="0"/>
              <a:t>Не справились с работой по математике</a:t>
            </a:r>
          </a:p>
          <a:p>
            <a:pPr>
              <a:buFontTx/>
              <a:buChar char="-"/>
            </a:pPr>
            <a:r>
              <a:rPr lang="ru-RU" dirty="0" smtClean="0"/>
              <a:t>1 волна 32%</a:t>
            </a:r>
          </a:p>
          <a:p>
            <a:pPr>
              <a:buFontTx/>
              <a:buChar char="-"/>
            </a:pPr>
            <a:r>
              <a:rPr lang="ru-RU" dirty="0" smtClean="0"/>
              <a:t>2 волна 18%</a:t>
            </a:r>
          </a:p>
          <a:p>
            <a:pPr>
              <a:buFontTx/>
              <a:buChar char="-"/>
            </a:pPr>
            <a:r>
              <a:rPr lang="ru-RU" dirty="0" smtClean="0"/>
              <a:t>По итогам ГИА – 2% </a:t>
            </a:r>
            <a:endParaRPr lang="ru-RU" dirty="0"/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рискового профиля проекта «500+»</a:t>
            </a:r>
            <a:endParaRPr lang="ru-RU" sz="36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7" t="37327" r="18882" b="28257"/>
          <a:stretch/>
        </p:blipFill>
        <p:spPr bwMode="auto">
          <a:xfrm>
            <a:off x="214282" y="1428736"/>
            <a:ext cx="8760753" cy="51845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3356992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3717032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544" y="5085184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5445224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5220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</a:t>
            </a:r>
            <a:endParaRPr lang="ru-RU" sz="40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Повышение доли педагогов, прошедших профессиональную диагностику, до 100%;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Организация КПК для педагогов на базе образовательной организации или учреждений дополнительного образования по организации работы с детьми с ОВЗ. Ожидаемая доля прошедших обучение должна составить 100%.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Повышение доли педагогов, принимающих участие в открытых мероприятиях, мастер-классах и профессиональных конкурсах до 65%.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Повышение эффективности работы методической службы школы за счёт активного использования различных форм работы (</a:t>
            </a:r>
            <a:r>
              <a:rPr lang="ru-RU" sz="2400" b="1" dirty="0" err="1" smtClean="0">
                <a:solidFill>
                  <a:srgbClr val="000099"/>
                </a:solidFill>
              </a:rPr>
              <a:t>взаимопосещение</a:t>
            </a:r>
            <a:r>
              <a:rPr lang="ru-RU" sz="2400" b="1" dirty="0" smtClean="0">
                <a:solidFill>
                  <a:srgbClr val="000099"/>
                </a:solidFill>
              </a:rPr>
              <a:t> уроков, предметные недели и методические декады, методические советы, индивидуальное сопровождение педагогов, испытывающих профессиональные затруднения). 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8162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23793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Повышение уровня удовлетворённости обучающимися организацией процесса обучения до 90%;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Увеличение числа обучающихся, вовлечённых в классные и общешкольные мероприятия, до 90%;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Увеличение доли внеклассных мероприятий, проводимых совместными творческими группами учителей и учащихся, до 50%.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</a:rPr>
              <a:t>Увеличение доли классных часов, проводимых совместно с психолого-педагогической службой школы в отдельных классах, до 100%.</a:t>
            </a:r>
            <a:r>
              <a:rPr lang="ru-RU" sz="2400" b="1" u="sng" dirty="0" smtClean="0">
                <a:solidFill>
                  <a:srgbClr val="000099"/>
                </a:solidFill>
              </a:rPr>
              <a:t> </a:t>
            </a:r>
            <a:endParaRPr lang="ru-RU" sz="2400" b="1" i="1" u="sng" dirty="0">
              <a:solidFill>
                <a:srgbClr val="000099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</a:t>
            </a:r>
            <a:endParaRPr lang="ru-RU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335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Характеристика образовательной организации</vt:lpstr>
      <vt:lpstr>Маркеры низких результатов  до вхождения в программу «500+»</vt:lpstr>
      <vt:lpstr>Маркеры низких результатов  до вхождения в программу «500+»</vt:lpstr>
      <vt:lpstr>Анализ рискового профиля проекта «500+»</vt:lpstr>
      <vt:lpstr>Ожидаемые результаты</vt:lpstr>
      <vt:lpstr>Ожидаемые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222</dc:creator>
  <cp:lastModifiedBy>user</cp:lastModifiedBy>
  <cp:revision>65</cp:revision>
  <dcterms:created xsi:type="dcterms:W3CDTF">2021-05-26T11:17:47Z</dcterms:created>
  <dcterms:modified xsi:type="dcterms:W3CDTF">2021-05-31T07:07:10Z</dcterms:modified>
</cp:coreProperties>
</file>