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5" r:id="rId5"/>
    <p:sldId id="277" r:id="rId6"/>
    <p:sldId id="289" r:id="rId7"/>
    <p:sldId id="278" r:id="rId8"/>
    <p:sldId id="279" r:id="rId9"/>
    <p:sldId id="280" r:id="rId10"/>
    <p:sldId id="282" r:id="rId11"/>
    <p:sldId id="281" r:id="rId12"/>
    <p:sldId id="28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344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04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623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80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977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563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206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194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125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241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14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45B7-77D6-4757-B3D2-9491DD9A0DC4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35C1-44AE-4697-B751-DF0B4BA7D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654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15327" y="1415698"/>
            <a:ext cx="6244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Лесновский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центр образования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имени Героя Советского Союза Н.А.Боброва»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9" y="229145"/>
            <a:ext cx="1383052" cy="12132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52824" y="451028"/>
            <a:ext cx="4687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ИНСТИТУТ ОЦЕНКИ КАЧЕСТВА ОБРАЗОВАНИЯ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3967" y="2568953"/>
            <a:ext cx="6023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500+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1183" y="3676949"/>
            <a:ext cx="9971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представление опыта работы школы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8703" y="4784945"/>
            <a:ext cx="9018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Князева Т.Б.,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региональный куратор (ЛОИРО)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Моисеева Н.А.,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региональный куратор (Выборгский район)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Сергеева Е.К., муниципальный координатор (Всеволожский район)</a:t>
            </a: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Мыцикова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директор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 «СОШ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Лесновский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ЦО»)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069" y="368176"/>
            <a:ext cx="5828530" cy="869702"/>
          </a:xfrm>
          <a:prstGeom prst="rect">
            <a:avLst/>
          </a:prstGeom>
        </p:spPr>
      </p:pic>
      <p:pic>
        <p:nvPicPr>
          <p:cNvPr id="11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852" y="12445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39446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667" y="1094176"/>
            <a:ext cx="1114425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Снижение доли обучающихся с рисками учебной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/>
          </a:p>
        </p:txBody>
      </p:sp>
      <p:pic>
        <p:nvPicPr>
          <p:cNvPr id="8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52" y="0"/>
            <a:ext cx="1388686" cy="1622425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13210" y="1493359"/>
          <a:ext cx="10257040" cy="5218176"/>
        </p:xfrm>
        <a:graphic>
          <a:graphicData uri="http://schemas.openxmlformats.org/drawingml/2006/table">
            <a:tbl>
              <a:tblPr/>
              <a:tblGrid>
                <a:gridCol w="3034514"/>
                <a:gridCol w="2345301"/>
                <a:gridCol w="4877225"/>
              </a:tblGrid>
              <a:tr h="24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Промежуточные результаты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350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1.Работа над методической темой«Современные образовательные технологии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деятельностного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обучения»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2.Корпоративное обучение педагогов по теме «Мотивация учебной деятельности в условиях реализации ФГОС»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 мониторинга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психологического, здоровья, социологического, уровня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1.Организована и спланирована работа  рабочей группы учителей по изучению и апробации технологии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Лессонстади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8 классе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проанализировано 16 уроков,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повысилась мотивация обучения на уроках на 17%.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Проведено корпоративное обучение педагогов, разработаны  «Карты школьных достижений обучающихся».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По результатам 1 полугодия  снизился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процент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обучающихся, не освоивших стандарт -2% 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Количество обучающихся на «4» и «5»-30%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1.Организация работы групп по апробации технологии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Lesson study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использованием  формы учитель-учитель модели «Наставничество»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эффективной  практики совместной работы учителей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Lesson study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Знакомство и апробация кураторской методики(из опыта работы МБОУ «Гимназия №11»Выборгского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 ЛО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учителя - это переход от передачи знаний к созданию условий для активного познания и получения детьми практического опыта. Для учащихся - переход от пассивного усвоения информации к активному ее поиску, критическому осмыслению, использованию на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практике (март-май-12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уроков; сентябрь-декабрь-16 уроков)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Создание групп выравнивания 5-6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классы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созданы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группы выравнивания в 5-6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классах – 4 группы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представлен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индивидуальных и групповых средств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обучения для методического сборника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Использование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стратового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обучения в 7-9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классы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функционируют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стратового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обучения в 7-9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классах,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нижение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доли обучающихся с рисками учебной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неуспешности.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592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3076" y="1123856"/>
            <a:ext cx="1087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Повышение уровня школьного благополучия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05118" y="1548384"/>
          <a:ext cx="10317345" cy="4791456"/>
        </p:xfrm>
        <a:graphic>
          <a:graphicData uri="http://schemas.openxmlformats.org/drawingml/2006/table">
            <a:tbl>
              <a:tblPr/>
              <a:tblGrid>
                <a:gridCol w="3150029"/>
                <a:gridCol w="2261416"/>
                <a:gridCol w="4905900"/>
              </a:tblGrid>
              <a:tr h="256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Промежуточные результаты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83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1.«Система тренингов и мероприятий для улучшения показателя благополучия в классном и педагогическом коллективе» (технологии «Ситуации успеха», « Звёздный час»)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Мероприятия по профилактике конфликтных ситуаций и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буллинга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коллективе (коллективные и индивидуальные беседы, ролевые игры, создание творческих групп по интересам).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3.Диагностика социального самочувствия подростков в классе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1.Охват участников- 98%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2.Проведены диагностики- удовлетворенность работой школы родителей- 95%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уровня воспитанности обучающихся-0,8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3.Проведена диагностика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стерессоустойчивости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подростков: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испытывают стресс-29%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Испытывают небольшой -54%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Испытывают сильный стресс-17%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4.Спланирована система классных часов по выявленным проблемам</a:t>
                      </a: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1.Диагностика индивидуальных особенностей обучающихся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Выявлены индивидуальные особенности обучающих, испытывающих трудности в общении.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Эффективность использования разнообразных форм работы по вовлечению в  деятельность с опорой  на индивидуальные особенности с повторной диагностикой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Система тренингов для снятия тревожности и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стрессоустойчивости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Снижается уровень тревожности, повышается уровень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стрессоустойчивости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снижение уровня тревожности,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стрессоустойчивости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Диагностика конфликтных ситуаций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Отслеживание наличия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буллинга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среди обучающихся.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минимизация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буллинга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среди обучающихся.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621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1168" y="1568917"/>
            <a:ext cx="110940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sz="2000" dirty="0" smtClean="0"/>
          </a:p>
          <a:p>
            <a:endParaRPr lang="ru-RU" sz="28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 smtClean="0"/>
          </a:p>
          <a:p>
            <a:pPr marL="914400" lvl="1" indent="-457200" algn="just"/>
            <a:endParaRPr lang="ru-RU" sz="2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22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621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27259" y="-326818"/>
            <a:ext cx="11864741" cy="1703671"/>
          </a:xfrm>
        </p:spPr>
        <p:txBody>
          <a:bodyPr rtlCol="0"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«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Лесновский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 образования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имени Героя Советского Союза Н.А.Боброва» 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33345" y="1546458"/>
            <a:ext cx="3696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Ленинградская область,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Всеволожский район,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пос. Лесное,  д.22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774" y="5416182"/>
            <a:ext cx="10666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Начало образовательного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01.09.1959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Проектная мощность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392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01.04.2022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школьном отделении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332 обучающихся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3346" y="2886477"/>
            <a:ext cx="3696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Реализуемые программы: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ООП ДОО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НОО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ООП ООО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ООП СОО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АОП НОО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5.1, 5.2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7.1,7.2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АОП ООО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7.1, 7.2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AutoShape 2" descr="https://lesn.vsevobr.ru/wp-content/uploads/2021/01/15-1024x504.jpg"/>
          <p:cNvSpPr>
            <a:spLocks noChangeAspect="1" noChangeArrowheads="1"/>
          </p:cNvSpPr>
          <p:nvPr/>
        </p:nvSpPr>
        <p:spPr bwMode="auto">
          <a:xfrm>
            <a:off x="155575" y="-1439863"/>
            <a:ext cx="6096000" cy="3000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s://lesn.vsevobr.ru/wp-content/uploads/2021/01/15-1024x504.jpg"/>
          <p:cNvSpPr>
            <a:spLocks noChangeAspect="1" noChangeArrowheads="1"/>
          </p:cNvSpPr>
          <p:nvPr/>
        </p:nvSpPr>
        <p:spPr bwMode="auto">
          <a:xfrm>
            <a:off x="155575" y="-1439863"/>
            <a:ext cx="6096000" cy="3000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C:\Documents and Settings\Мыцикова АМ\Рабочий стол\15.jpg"/>
          <p:cNvPicPr/>
          <p:nvPr/>
        </p:nvPicPr>
        <p:blipFill>
          <a:blip r:embed="rId2"/>
          <a:srcRect r="12157"/>
          <a:stretch>
            <a:fillRect/>
          </a:stretch>
        </p:blipFill>
        <p:spPr bwMode="auto">
          <a:xfrm>
            <a:off x="1596946" y="1679486"/>
            <a:ext cx="6156136" cy="33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0916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27259" y="0"/>
            <a:ext cx="11864741" cy="1703671"/>
          </a:xfrm>
        </p:spPr>
        <p:txBody>
          <a:bodyPr rtlCol="0"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«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Лесновский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 образования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имени Героя Советского Союза Н.А.Боброва»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392" y="1429284"/>
            <a:ext cx="111768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Педагогический коллектив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(32 человека):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0" y="3459102"/>
          <a:ext cx="3928056" cy="2761394"/>
        </p:xfrm>
        <a:graphic>
          <a:graphicData uri="http://schemas.openxmlformats.org/presentationml/2006/ole">
            <p:oleObj spid="_x0000_s14337" name="Диаграмма" r:id="rId3" imgW="5819792" imgH="2286159" progId="MSGraph.Chart.8">
              <p:embed/>
            </p:oleObj>
          </a:graphicData>
        </a:graphic>
      </p:graphicFrame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032809" y="3009294"/>
          <a:ext cx="4106638" cy="3507415"/>
        </p:xfrm>
        <a:graphic>
          <a:graphicData uri="http://schemas.openxmlformats.org/presentationml/2006/ole">
            <p:oleObj spid="_x0000_s14338" name="Диаграмма" r:id="rId4" imgW="5895955" imgH="2552687" progId="MSGraph.Chart.8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8075054" y="3374264"/>
          <a:ext cx="3949521" cy="2924151"/>
        </p:xfrm>
        <a:graphic>
          <a:graphicData uri="http://schemas.openxmlformats.org/presentationml/2006/ole">
            <p:oleObj spid="_x0000_s14339" name="Диаграмма" r:id="rId5" imgW="5838833" imgH="2057480" progId="MSGraph.Chart.8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3941" y="2302900"/>
            <a:ext cx="11551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 педагогов                       Стаж                                Квалификация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9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3174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35833" y="0"/>
            <a:ext cx="11864741" cy="1703671"/>
          </a:xfrm>
        </p:spPr>
        <p:txBody>
          <a:bodyPr rtlCol="0"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«</a:t>
            </a:r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Лесновский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 образования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имени Героя Советского Союза Н.А.Боброва»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767" y="1943612"/>
            <a:ext cx="111768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Особенности функционирования: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Большая доля семей с низким социально-экономическим статусом, учебе детей не уделяется должного внимания,  и, как следствие, низкая мотивация большей части школьников к учебному труду.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</a:t>
            </a:r>
            <a:r>
              <a:rPr lang="ru-RU" sz="2400" dirty="0" smtClean="0"/>
              <a:t>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понимание группой родителей зависимости уровня качества знаний как личного результата учебного труда ребенка.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3.Недостаточное использование учителями современных методик и  технологий, помогающих стимулировать активность учащихся в приобретении знаний. 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4.Увеличение количества обучающихся с ОВЗ в разных классах и на разных уровнях обучения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Большая педагогическая нагрузка  у учителей</a:t>
            </a:r>
          </a:p>
        </p:txBody>
      </p:sp>
      <p:pic>
        <p:nvPicPr>
          <p:cNvPr id="6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6039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5442" y="1434631"/>
            <a:ext cx="111768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Маркеры низких результатов, выявленные до проекта: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Снижение качества знаний обучающихся при переходе из начальной школы в основную.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Несвоевременные  обращения родителей обучающихся ( 6-7 класс) в ПМПК и получение заключений об обучении по АООП.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3.Загруженность педагогов и,  как следствие, возможен «синдром профессионального выгорания».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4.Пассивность родителей в вопросах образования и будущего ребенка.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52" y="1904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7583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Стартовая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603938" cy="4154389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РИСКОВЫЙ ПРОФИЛЬ ШКОЛЫ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Низкий уровень оснащения школы -                                                                          Низкая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Дефицит педагогических кадров -                                                                              Низкая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Недостаточная предметная и методическая  компетентность педагогических работников -                                         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Низкая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Высокая доля обучающихся с ОВЗ  -                                                                        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Низкое качество преодоления языковых и культурных барьеров-                           Низкая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Низкая учебная мотивация обучающихся                                                             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7.Пониженный уровень школьного благополучия                                                   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Низкий уровень дисциплины в классе                                                                        Низкая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Высокая доля обучающихся с рисками учебной неуспешности                             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Низкий уровень вовлеченности родителей                                                              Низкая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6867" y="1606683"/>
            <a:ext cx="111768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Рисковый профиль проекта 500+: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(распоряжение Комитета по образованию администрации муниципального образования «Всеволожский муниципальный район» Ленинградской области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24.01.2022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«Об организации участия общеобразовательных учреждений Всеволожского района в проекте адресной методической помощи «500+» в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обучающимися с ОВЗ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учебной мотивации обучающихся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уровня школьного благополучия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доли обучающихся с рисками учебной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746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253999"/>
            <a:ext cx="1388686" cy="1622425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69855" y="1761744"/>
          <a:ext cx="10257040" cy="4730496"/>
        </p:xfrm>
        <a:graphic>
          <a:graphicData uri="http://schemas.openxmlformats.org/drawingml/2006/table">
            <a:tbl>
              <a:tblPr/>
              <a:tblGrid>
                <a:gridCol w="3115433"/>
                <a:gridCol w="2264382"/>
                <a:gridCol w="4877225"/>
              </a:tblGrid>
              <a:tr h="236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Промежуточные результаты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 Выявление  обучающихся с  ОВЗ ППК школы.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Перевод учащихся из групп риска школьной неуспешности на АООП согласно заключениям районной ПМПК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3.Психолого-педагогическое сопровождение данной категории обучающихся специалистами (дефектологом, педагогом-психологом)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4.Профориентационная работа.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4.1. В рамках Воспитательной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программы  «Профориентация»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4.2. Сетевое взаимодействие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учреждениями СПО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1.Обучающиеся ОВЗ успешно прошли  ГИА и получили  аттестата об основном общем образовании(100%).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с родителями определен дальнейший образовательный маршрут(100%)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Обучающиеся поступили  в учреждения СПО Ленинградской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области(0%)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С-Петербурга(100%).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Разработаны и проводятся краткосрочные курсы внеурочной деятельности предметной направленности для детей с ОВЗ(3 курса).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100% педагогов прошли КПК для работы с обучающимися  с ОВЗ.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Заключен договор о сетевом взаимодействии с Мичуринским многопрофильным техникумом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1.Выявление 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 ОВЗ ППК школы.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Доведение обучающихся с ЗПР ТНР к окончанию ООО до нормы.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Показатель: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спешное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ГИА и получение аттестата об основном общем образовании.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1.1.Совместное с родителями определение дальнейшего образовательного маршрута.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Показатель: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учреждения СПО Ленинградской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области(1-2обучающихся с ОВЗ)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С-Петербурга (4-5 обучающихся с ОВЗ).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2.Внедрение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модели «Наставничество» в форме учитель-ученик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Создана форма наставничества учитель-ученик с детьми ОВЗ.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созданы  пары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учитель-ученик( апрель-май-1;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сентябрь-декабрь-2)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Представлены   информационные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проекты(3).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Сетевое взаимодействие с учреждениями СПО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ресурсов СПО «Мичуринский многопрофильный техникум» и  «Точка роста» для профориентационной и проектной работы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Проведено(март-апрель; сентябрь-декабрь) по два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мастер-класса  в учреждении СПО «Мичуринский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многопрофильный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техникум» и на базе «Точка роста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»(март-апрель; сентябрь-декабрь по два мастер-класса)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40320" y="1318430"/>
            <a:ext cx="6464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.Работа с обучающимися с ОВЗ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359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4414" y="1234929"/>
            <a:ext cx="1106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Повышение учебной мотивации обучающихся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94685" y="154546"/>
            <a:ext cx="11864741" cy="1210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общеобразовательное учреждение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«Средняя общеобразовательная школа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Лесновский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центр образования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имени Героя Советского Союза Н.А.Боброва»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D:\Д\Мои документы\общие документы\символика\герб\белый гер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52" y="165099"/>
            <a:ext cx="1388686" cy="1622425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5119" y="1548384"/>
          <a:ext cx="10257040" cy="5218176"/>
        </p:xfrm>
        <a:graphic>
          <a:graphicData uri="http://schemas.openxmlformats.org/drawingml/2006/table">
            <a:tbl>
              <a:tblPr/>
              <a:tblGrid>
                <a:gridCol w="3066881"/>
                <a:gridCol w="2312934"/>
                <a:gridCol w="4877225"/>
              </a:tblGrid>
              <a:tr h="24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2021год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Промежуточные результаты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3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корпоративного обучения по теме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«Система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формирующего оценивания».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2.Использование мотивирующих занятий  при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стратовом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обучении», индивидуальных консультаций.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Привлечение родителей и выпускников школы для профориентационной   работы.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4.Привлечение к участию в школьной конференции «Эврика» по защите проектных и творческих работ.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1.Проведено 3 обучающих семинара  региональными и муниципальными кураторами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Разработаны критерии формирующего оценивания на уроке.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Сформированы группы в 7,8,9 классах, которые обучаются по « стратам»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Проведены 6 классных часов с привлечением родителей и выпускников школы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14обучающихся 4,9-10-х классов и 1 представитель родительской общественности  приняли участие в региональном конкурсе буклетов «Истории профессионального успеха»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5.Участие в школьной научно-практической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конференции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«Эврика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-10% обучающихся.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6.Участие проектов обучающихся в региональных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всероссийских конкурсах проектов-8проектов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7.Использование целевой модели наставничества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740" marR="597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1.Семинар по теме: «Алгоритм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критериального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оценивания  при работе с картой достижений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 карт достижений по классу.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Отчёт учителя по эффективности работы с картой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достижений (10 отчетов)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Планирование работы  формы учитель-ученик по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модели 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«Наставничество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Активное  использование формы учитель-ученик по модели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Наставничество»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(наставники и индивидуальные пары,  групповые пары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– апрель-май - три пары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сентябрь-декабрь -пять пар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3.План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мероприятия по профориентационной   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работе.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Руководителями спланирована система профориентационной работы с привлечением социальных партнёров, выпускников и родительской общественности.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 менее  трех классных часов в год.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двух выездов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771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1218</Words>
  <Application>Microsoft Office PowerPoint</Application>
  <PresentationFormat>Произвольный</PresentationFormat>
  <Paragraphs>181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Слайд 1</vt:lpstr>
      <vt:lpstr>Муниципальное общеобразовательное учреждение            «Средняя общеобразовательная школа «Лесновский центр образования  имени Героя Советского Союза Н.А.Боброва» </vt:lpstr>
      <vt:lpstr>Муниципальное общеобразовательное учреждение            «Средняя общеобразовательная школа «Лесновский центр образования  имени Героя Советского Союза Н.А.Боброва» </vt:lpstr>
      <vt:lpstr>Муниципальное общеобразовательное учреждение            «Средняя общеобразовательная школа «Лесновский центр образования  имени Героя Советского Союза Н.А.Боброва»</vt:lpstr>
      <vt:lpstr>Слайд 5</vt:lpstr>
      <vt:lpstr>Стартовая диагностика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«Муринская СОШ №3»           Педагогический совет 2020-2021 учебный год</dc:title>
  <dc:creator>НВ</dc:creator>
  <cp:lastModifiedBy>Директор</cp:lastModifiedBy>
  <cp:revision>173</cp:revision>
  <dcterms:created xsi:type="dcterms:W3CDTF">2020-08-27T21:36:53Z</dcterms:created>
  <dcterms:modified xsi:type="dcterms:W3CDTF">2022-04-19T14:07:31Z</dcterms:modified>
</cp:coreProperties>
</file>