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9" r:id="rId3"/>
    <p:sldId id="280" r:id="rId4"/>
    <p:sldId id="282" r:id="rId5"/>
    <p:sldId id="278" r:id="rId6"/>
    <p:sldId id="296" r:id="rId7"/>
    <p:sldId id="284" r:id="rId8"/>
    <p:sldId id="286" r:id="rId9"/>
    <p:sldId id="289" r:id="rId10"/>
    <p:sldId id="291" r:id="rId11"/>
    <p:sldId id="292" r:id="rId12"/>
    <p:sldId id="262" r:id="rId13"/>
    <p:sldId id="274" r:id="rId14"/>
    <p:sldId id="270" r:id="rId15"/>
    <p:sldId id="294" r:id="rId16"/>
    <p:sldId id="293" r:id="rId17"/>
    <p:sldId id="298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y pasynok" initials="ep" lastIdx="1" clrIdx="0">
    <p:extLst>
      <p:ext uri="{19B8F6BF-5375-455C-9EA6-DF929625EA0E}">
        <p15:presenceInfo xmlns:p15="http://schemas.microsoft.com/office/powerpoint/2012/main" userId="5899c965ad54b6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713" autoAdjust="0"/>
  </p:normalViewPr>
  <p:slideViewPr>
    <p:cSldViewPr snapToGrid="0" showGuides="1">
      <p:cViewPr varScale="1">
        <p:scale>
          <a:sx n="108" d="100"/>
          <a:sy n="108" d="100"/>
        </p:scale>
        <p:origin x="942" y="114"/>
      </p:cViewPr>
      <p:guideLst>
        <p:guide orient="horz" pos="2750"/>
        <p:guide pos="3840"/>
      </p:guideLst>
    </p:cSldViewPr>
  </p:slideViewPr>
  <p:outlineViewPr>
    <p:cViewPr>
      <p:scale>
        <a:sx n="33" d="100"/>
        <a:sy n="33" d="100"/>
      </p:scale>
      <p:origin x="0" y="3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857124592564877E-4"/>
          <c:y val="0.23300710868182894"/>
          <c:w val="0.51403541648175199"/>
          <c:h val="0.62292001029588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учителей по квалификационным категориям</c:v>
                </c:pt>
              </c:strCache>
            </c:strRef>
          </c:tx>
          <c:spPr>
            <a:solidFill>
              <a:srgbClr val="FF3399"/>
            </a:solidFill>
          </c:spPr>
          <c:dPt>
            <c:idx val="1"/>
            <c:bubble3D val="0"/>
            <c:spPr>
              <a:solidFill>
                <a:srgbClr val="9CFC82"/>
              </a:solidFill>
            </c:spPr>
            <c:extLst>
              <c:ext xmlns:c16="http://schemas.microsoft.com/office/drawing/2014/chart" uri="{C3380CC4-5D6E-409C-BE32-E72D297353CC}">
                <c16:uniqueId val="{00000000-8748-48D7-BA0F-EEBD4AEA3902}"/>
              </c:ext>
            </c:extLst>
          </c:dPt>
          <c:dPt>
            <c:idx val="2"/>
            <c:bubble3D val="0"/>
            <c:spPr>
              <a:solidFill>
                <a:srgbClr val="87D2F7"/>
              </a:solidFill>
            </c:spPr>
            <c:extLst>
              <c:ext xmlns:c16="http://schemas.microsoft.com/office/drawing/2014/chart" uri="{C3380CC4-5D6E-409C-BE32-E72D297353CC}">
                <c16:uniqueId val="{00000001-8748-48D7-BA0F-EEBD4AEA3902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8748-48D7-BA0F-EEBD4AEA3902}"/>
              </c:ext>
            </c:extLst>
          </c:dPt>
          <c:dLbls>
            <c:dLbl>
              <c:idx val="0"/>
              <c:layout>
                <c:manualLayout>
                  <c:x val="-4.4544205580267365E-2"/>
                  <c:y val="9.5650190776125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8-48D7-BA0F-EEBD4AEA3902}"/>
                </c:ext>
              </c:extLst>
            </c:dLbl>
            <c:dLbl>
              <c:idx val="1"/>
              <c:spPr>
                <a:solidFill>
                  <a:srgbClr val="9CFC82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748-48D7-BA0F-EEBD4AEA3902}"/>
                </c:ext>
              </c:extLst>
            </c:dLbl>
            <c:dLbl>
              <c:idx val="3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748-48D7-BA0F-EEBD4AEA39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Соответствие занимаемой должности</c:v>
                </c:pt>
                <c:pt idx="3">
                  <c:v>Не прошли аттестацию, так как работают в ОУ менее 2 лет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0.14800000000000019</c:v>
                </c:pt>
                <c:pt idx="1">
                  <c:v>0.48200000000000032</c:v>
                </c:pt>
                <c:pt idx="2">
                  <c:v>0.11100000000000006</c:v>
                </c:pt>
                <c:pt idx="3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48-48D7-BA0F-EEBD4AEA3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460419376673721"/>
          <c:y val="0.23285664536837961"/>
          <c:w val="0.42147819629237537"/>
          <c:h val="0.6712934924144120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первое п/г 2020/2021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890972080701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29-4833-ACED-4D685269FF49}"/>
                </c:ext>
              </c:extLst>
            </c:dLbl>
            <c:dLbl>
              <c:idx val="1"/>
              <c:layout>
                <c:manualLayout>
                  <c:x val="0"/>
                  <c:y val="-4.8909720807010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29-4833-ACED-4D685269FF49}"/>
                </c:ext>
              </c:extLst>
            </c:dLbl>
            <c:dLbl>
              <c:idx val="2"/>
              <c:layout>
                <c:manualLayout>
                  <c:x val="6.1068702290076379E-3"/>
                  <c:y val="-7.806427905498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45-4864-8E28-BF7119D4C49C}"/>
                </c:ext>
              </c:extLst>
            </c:dLbl>
            <c:dLbl>
              <c:idx val="3"/>
              <c:layout>
                <c:manualLayout>
                  <c:x val="-7.2765661251318085E-3"/>
                  <c:y val="1.5526895696279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29-4833-ACED-4D685269FF49}"/>
                </c:ext>
              </c:extLst>
            </c:dLbl>
            <c:dLbl>
              <c:idx val="7"/>
              <c:layout>
                <c:manualLayout>
                  <c:x val="0"/>
                  <c:y val="1.6774227866310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45-4864-8E28-BF7119D4C49C}"/>
                </c:ext>
              </c:extLst>
            </c:dLbl>
            <c:dLbl>
              <c:idx val="11"/>
              <c:layout>
                <c:manualLayout>
                  <c:x val="3.4722222222222224E-2"/>
                  <c:y val="2.332361516034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45-4864-8E28-BF7119D4C49C}"/>
                </c:ext>
              </c:extLst>
            </c:dLbl>
            <c:dLbl>
              <c:idx val="13"/>
              <c:layout>
                <c:manualLayout>
                  <c:x val="2.5442414818449201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3-41B1-91F0-70EB19C1002C}"/>
                </c:ext>
              </c:extLst>
            </c:dLbl>
            <c:dLbl>
              <c:idx val="1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1D1-4009-8D1B-1816C44244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3а</c:v>
                </c:pt>
                <c:pt idx="1">
                  <c:v>3б</c:v>
                </c:pt>
                <c:pt idx="2">
                  <c:v>4а</c:v>
                </c:pt>
                <c:pt idx="3">
                  <c:v>4б</c:v>
                </c:pt>
                <c:pt idx="4">
                  <c:v>5</c:v>
                </c:pt>
                <c:pt idx="5">
                  <c:v>6а</c:v>
                </c:pt>
                <c:pt idx="6">
                  <c:v>6б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По школе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0.28599999999999998</c:v>
                </c:pt>
                <c:pt idx="1">
                  <c:v>0.38100000000000001</c:v>
                </c:pt>
                <c:pt idx="2">
                  <c:v>0.47199999999999998</c:v>
                </c:pt>
                <c:pt idx="3">
                  <c:v>0.45500000000000002</c:v>
                </c:pt>
                <c:pt idx="4">
                  <c:v>0.312</c:v>
                </c:pt>
                <c:pt idx="5">
                  <c:v>0.27300000000000002</c:v>
                </c:pt>
                <c:pt idx="6">
                  <c:v>9.0999999999999998E-2</c:v>
                </c:pt>
                <c:pt idx="7">
                  <c:v>3.5999999999999997E-2</c:v>
                </c:pt>
                <c:pt idx="8">
                  <c:v>6.5000000000000002E-2</c:v>
                </c:pt>
                <c:pt idx="9">
                  <c:v>0</c:v>
                </c:pt>
                <c:pt idx="10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FC-44EA-97BA-88B53AC24B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первое п/г2021-2022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6.49678179100415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8F-4573-9BD8-26D75C32F24F}"/>
                </c:ext>
              </c:extLst>
            </c:dLbl>
            <c:dLbl>
              <c:idx val="5"/>
              <c:layout>
                <c:manualLayout>
                  <c:x val="2.8152721094351348E-2"/>
                  <c:y val="1.9581110703813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8F-4573-9BD8-26D75C32F24F}"/>
                </c:ext>
              </c:extLst>
            </c:dLbl>
            <c:dLbl>
              <c:idx val="7"/>
              <c:layout>
                <c:manualLayout>
                  <c:x val="8.66237572133887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8F-4573-9BD8-26D75C32F2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3а</c:v>
                </c:pt>
                <c:pt idx="1">
                  <c:v>3б</c:v>
                </c:pt>
                <c:pt idx="2">
                  <c:v>4а</c:v>
                </c:pt>
                <c:pt idx="3">
                  <c:v>4б</c:v>
                </c:pt>
                <c:pt idx="4">
                  <c:v>5</c:v>
                </c:pt>
                <c:pt idx="5">
                  <c:v>6а</c:v>
                </c:pt>
                <c:pt idx="6">
                  <c:v>6б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По школе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0.45</c:v>
                </c:pt>
                <c:pt idx="1">
                  <c:v>0.5</c:v>
                </c:pt>
                <c:pt idx="2" formatCode="0.00%">
                  <c:v>0.625</c:v>
                </c:pt>
                <c:pt idx="3" formatCode="0.00%">
                  <c:v>0.45800000000000002</c:v>
                </c:pt>
                <c:pt idx="4" formatCode="0.00%">
                  <c:v>0.34200000000000003</c:v>
                </c:pt>
                <c:pt idx="5">
                  <c:v>0.25</c:v>
                </c:pt>
                <c:pt idx="6" formatCode="0.00%">
                  <c:v>0.16700000000000001</c:v>
                </c:pt>
                <c:pt idx="7">
                  <c:v>0.04</c:v>
                </c:pt>
                <c:pt idx="8" formatCode="0.00%">
                  <c:v>0.16700000000000001</c:v>
                </c:pt>
                <c:pt idx="9" formatCode="0.00%">
                  <c:v>0.13600000000000001</c:v>
                </c:pt>
                <c:pt idx="10" formatCode="0.00%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F-4573-9BD8-26D75C32F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83466464"/>
        <c:axId val="-483458304"/>
        <c:axId val="0"/>
      </c:bar3DChart>
      <c:catAx>
        <c:axId val="-48346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-483458304"/>
        <c:crosses val="autoZero"/>
        <c:auto val="1"/>
        <c:lblAlgn val="ctr"/>
        <c:lblOffset val="100"/>
        <c:noMultiLvlLbl val="0"/>
      </c:catAx>
      <c:valAx>
        <c:axId val="-4834583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-483466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первое п/г 2020/2021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890972080701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A6-48D7-9D8F-9A7C30069268}"/>
                </c:ext>
              </c:extLst>
            </c:dLbl>
            <c:dLbl>
              <c:idx val="1"/>
              <c:layout>
                <c:manualLayout>
                  <c:x val="0"/>
                  <c:y val="1.1719297923286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A6-48D7-9D8F-9A7C30069268}"/>
                </c:ext>
              </c:extLst>
            </c:dLbl>
            <c:dLbl>
              <c:idx val="2"/>
              <c:layout>
                <c:manualLayout>
                  <c:x val="1.2603586155340952E-2"/>
                  <c:y val="-1.8379748499181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A6-48D7-9D8F-9A7C30069268}"/>
                </c:ext>
              </c:extLst>
            </c:dLbl>
            <c:dLbl>
              <c:idx val="3"/>
              <c:layout>
                <c:manualLayout>
                  <c:x val="-7.2765661251318085E-3"/>
                  <c:y val="1.5526895696279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6-48D7-9D8F-9A7C30069268}"/>
                </c:ext>
              </c:extLst>
            </c:dLbl>
            <c:dLbl>
              <c:idx val="4"/>
              <c:layout>
                <c:manualLayout>
                  <c:x val="1.7324751442677672E-2"/>
                  <c:y val="-1.8379748499181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A6-48D7-9D8F-9A7C30069268}"/>
                </c:ext>
              </c:extLst>
            </c:dLbl>
            <c:dLbl>
              <c:idx val="5"/>
              <c:layout>
                <c:manualLayout>
                  <c:x val="1.29935635820083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A6-48D7-9D8F-9A7C30069268}"/>
                </c:ext>
              </c:extLst>
            </c:dLbl>
            <c:dLbl>
              <c:idx val="7"/>
              <c:layout>
                <c:manualLayout>
                  <c:x val="0"/>
                  <c:y val="1.6774227866310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A6-48D7-9D8F-9A7C30069268}"/>
                </c:ext>
              </c:extLst>
            </c:dLbl>
            <c:dLbl>
              <c:idx val="11"/>
              <c:layout>
                <c:manualLayout>
                  <c:x val="3.4722222222222224E-2"/>
                  <c:y val="2.332361516034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6-48D7-9D8F-9A7C30069268}"/>
                </c:ext>
              </c:extLst>
            </c:dLbl>
            <c:dLbl>
              <c:idx val="13"/>
              <c:layout>
                <c:manualLayout>
                  <c:x val="2.5442414818449201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A6-48D7-9D8F-9A7C30069268}"/>
                </c:ext>
              </c:extLst>
            </c:dLbl>
            <c:dLbl>
              <c:idx val="1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50D-4255-9CF3-0EEF405461C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3а</c:v>
                </c:pt>
                <c:pt idx="1">
                  <c:v>3б</c:v>
                </c:pt>
                <c:pt idx="2">
                  <c:v>4а</c:v>
                </c:pt>
                <c:pt idx="3">
                  <c:v>4б</c:v>
                </c:pt>
                <c:pt idx="4">
                  <c:v>5</c:v>
                </c:pt>
                <c:pt idx="5">
                  <c:v>6а</c:v>
                </c:pt>
                <c:pt idx="6">
                  <c:v>6б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По школе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0.81</c:v>
                </c:pt>
                <c:pt idx="1">
                  <c:v>0.95199999999999996</c:v>
                </c:pt>
                <c:pt idx="2">
                  <c:v>1</c:v>
                </c:pt>
                <c:pt idx="3">
                  <c:v>0.95699999999999996</c:v>
                </c:pt>
                <c:pt idx="4">
                  <c:v>1</c:v>
                </c:pt>
                <c:pt idx="5">
                  <c:v>0.95199999999999996</c:v>
                </c:pt>
                <c:pt idx="6">
                  <c:v>0.72699999999999998</c:v>
                </c:pt>
                <c:pt idx="7">
                  <c:v>0.76900000000000002</c:v>
                </c:pt>
                <c:pt idx="8">
                  <c:v>0.54800000000000004</c:v>
                </c:pt>
                <c:pt idx="9">
                  <c:v>0.73899999999999999</c:v>
                </c:pt>
                <c:pt idx="10">
                  <c:v>0.83799999999999997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A6-48D7-9D8F-9A7C300692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первое п/г2021-2022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6A6-48D7-9D8F-9A7C30069268}"/>
                </c:ext>
              </c:extLst>
            </c:dLbl>
            <c:dLbl>
              <c:idx val="3"/>
              <c:layout>
                <c:manualLayout>
                  <c:x val="2.1655939303347189E-3"/>
                  <c:y val="-3.2134340407390492E-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A6-48D7-9D8F-9A7C30069268}"/>
                </c:ext>
              </c:extLst>
            </c:dLbl>
            <c:dLbl>
              <c:idx val="4"/>
              <c:layout>
                <c:manualLayout>
                  <c:x val="8.6623757213388757E-3"/>
                  <c:y val="2.243587138981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6A6-48D7-9D8F-9A7C30069268}"/>
                </c:ext>
              </c:extLst>
            </c:dLbl>
            <c:dLbl>
              <c:idx val="5"/>
              <c:layout>
                <c:manualLayout>
                  <c:x val="2.8152721094351348E-2"/>
                  <c:y val="1.9581110703813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6A6-48D7-9D8F-9A7C30069268}"/>
                </c:ext>
              </c:extLst>
            </c:dLbl>
            <c:dLbl>
              <c:idx val="7"/>
              <c:layout>
                <c:manualLayout>
                  <c:x val="8.66237572133887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A6-48D7-9D8F-9A7C300692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3а</c:v>
                </c:pt>
                <c:pt idx="1">
                  <c:v>3б</c:v>
                </c:pt>
                <c:pt idx="2">
                  <c:v>4а</c:v>
                </c:pt>
                <c:pt idx="3">
                  <c:v>4б</c:v>
                </c:pt>
                <c:pt idx="4">
                  <c:v>5</c:v>
                </c:pt>
                <c:pt idx="5">
                  <c:v>6а</c:v>
                </c:pt>
                <c:pt idx="6">
                  <c:v>6б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По школе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0.94699999999999995</c:v>
                </c:pt>
                <c:pt idx="5">
                  <c:v>0.9</c:v>
                </c:pt>
                <c:pt idx="6">
                  <c:v>0.91700000000000004</c:v>
                </c:pt>
                <c:pt idx="7">
                  <c:v>0.92</c:v>
                </c:pt>
                <c:pt idx="8">
                  <c:v>0.73299999999999998</c:v>
                </c:pt>
                <c:pt idx="9">
                  <c:v>0.63600000000000001</c:v>
                </c:pt>
                <c:pt idx="10">
                  <c:v>0.89900000000000002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A6-48D7-9D8F-9A7C30069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83463200"/>
        <c:axId val="-483455584"/>
        <c:axId val="0"/>
      </c:bar3DChart>
      <c:catAx>
        <c:axId val="-48346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-483455584"/>
        <c:crosses val="autoZero"/>
        <c:auto val="1"/>
        <c:lblAlgn val="ctr"/>
        <c:lblOffset val="100"/>
        <c:noMultiLvlLbl val="0"/>
      </c:catAx>
      <c:valAx>
        <c:axId val="-483455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483463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23250218723253"/>
          <c:y val="0.1651859253633905"/>
          <c:w val="0.53975721784776898"/>
          <c:h val="0.789086694112474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8105-4932-B103-EFC4484D9EB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8105-4932-B103-EFC4484D9EB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8105-4932-B103-EFC4484D9EB3}"/>
              </c:ext>
            </c:extLst>
          </c:dPt>
          <c:dLbls>
            <c:dLbl>
              <c:idx val="3"/>
              <c:layout>
                <c:manualLayout>
                  <c:x val="6.9843536999735556E-2"/>
                  <c:y val="6.9250552314054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92-433E-BE3D-4254C8113E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удовлетворены</c:v>
                </c:pt>
                <c:pt idx="1">
                  <c:v>частично удовлетворены</c:v>
                </c:pt>
                <c:pt idx="2">
                  <c:v>совершенно не удовлетворены</c:v>
                </c:pt>
                <c:pt idx="3">
                  <c:v>затруднились ответить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0.6650000000000118</c:v>
                </c:pt>
                <c:pt idx="1">
                  <c:v>0.25700000000000001</c:v>
                </c:pt>
                <c:pt idx="2">
                  <c:v>2.1999999999999999E-2</c:v>
                </c:pt>
                <c:pt idx="3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05-4932-B103-EFC4484D9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67058706269314"/>
          <c:y val="0.10539505431776183"/>
          <c:w val="0.63131931293399701"/>
          <c:h val="0.894604945682237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8834-4199-83B5-32B11D796FE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8834-4199-83B5-32B11D796FE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8834-4199-83B5-32B11D796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/>
                      <a:t>55,8%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834-4199-83B5-32B11D796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/>
                      <a:t>39,9%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834-4199-83B5-32B11D796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/>
                      <a:t>1,8%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834-4199-83B5-32B11D796F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/>
                      <a:t>2,5%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834-4199-83B5-32B11D796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удовлетворены</c:v>
                </c:pt>
                <c:pt idx="1">
                  <c:v>частично удовлетворены</c:v>
                </c:pt>
                <c:pt idx="2">
                  <c:v>совершенно не удовлетворены</c:v>
                </c:pt>
                <c:pt idx="3">
                  <c:v>затруднились ответить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0.55800000000000005</c:v>
                </c:pt>
                <c:pt idx="1">
                  <c:v>0.39900000000000702</c:v>
                </c:pt>
                <c:pt idx="2">
                  <c:v>1.7999999999999999E-2</c:v>
                </c:pt>
                <c:pt idx="3" formatCode="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34-4199-83B5-32B11D796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23250218723253"/>
          <c:y val="0.1651859253633905"/>
          <c:w val="0.53975721784776898"/>
          <c:h val="0.789086694112474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8105-4932-B103-EFC4484D9EB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8105-4932-B103-EFC4484D9EB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8105-4932-B103-EFC4484D9EB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удовлетворены</c:v>
                </c:pt>
                <c:pt idx="1">
                  <c:v>частично удовлетворены</c:v>
                </c:pt>
                <c:pt idx="2">
                  <c:v>совершенно не удовлетворены</c:v>
                </c:pt>
                <c:pt idx="3">
                  <c:v>затруднились ответить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0.73790000000000044</c:v>
                </c:pt>
                <c:pt idx="1">
                  <c:v>0.23790000000000011</c:v>
                </c:pt>
                <c:pt idx="2">
                  <c:v>1.4900000000000005E-2</c:v>
                </c:pt>
                <c:pt idx="3">
                  <c:v>1.9400000000000018E-2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05-4932-B103-EFC4484D9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23250218723258"/>
          <c:y val="0.1651859253633905"/>
          <c:w val="0.53975721784776898"/>
          <c:h val="0.789086694112474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8105-4932-B103-EFC4484D9EB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8105-4932-B103-EFC4484D9EB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8105-4932-B103-EFC4484D9EB3}"/>
              </c:ext>
            </c:extLst>
          </c:dPt>
          <c:dLbls>
            <c:dLbl>
              <c:idx val="2"/>
              <c:layout>
                <c:manualLayout>
                  <c:x val="-0.10161305418218072"/>
                  <c:y val="5.076606431390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05-4932-B103-EFC4484D9EB3}"/>
                </c:ext>
              </c:extLst>
            </c:dLbl>
            <c:dLbl>
              <c:idx val="3"/>
              <c:layout>
                <c:manualLayout>
                  <c:x val="0.15666076624142924"/>
                  <c:y val="3.4474971204139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39-4BA5-9B2A-D05B03103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удовлетворены</c:v>
                </c:pt>
                <c:pt idx="1">
                  <c:v>частично удовлетворены</c:v>
                </c:pt>
                <c:pt idx="2">
                  <c:v>совершенно не удовлетворены</c:v>
                </c:pt>
                <c:pt idx="3">
                  <c:v>затруднились ответить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0.78700000000000003</c:v>
                </c:pt>
                <c:pt idx="1">
                  <c:v>0.18600000000000011</c:v>
                </c:pt>
                <c:pt idx="2">
                  <c:v>1.4E-2</c:v>
                </c:pt>
                <c:pt idx="3">
                  <c:v>1.2999999999999998E-2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05-4932-B103-EFC4484D9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0.35000000000000009</c:v>
                </c:pt>
                <c:pt idx="1">
                  <c:v>0.5</c:v>
                </c:pt>
                <c:pt idx="2">
                  <c:v>0.15000000000000005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1-4003-9C64-1BB01B4E41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81-4003-9C64-1BB01B4E4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83470816"/>
        <c:axId val="-483468096"/>
      </c:barChart>
      <c:catAx>
        <c:axId val="-48347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83468096"/>
        <c:crosses val="autoZero"/>
        <c:auto val="1"/>
        <c:lblAlgn val="ctr"/>
        <c:lblOffset val="100"/>
        <c:noMultiLvlLbl val="0"/>
      </c:catAx>
      <c:valAx>
        <c:axId val="-483468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483470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0.35000000000000009</c:v>
                </c:pt>
                <c:pt idx="1">
                  <c:v>0.5</c:v>
                </c:pt>
                <c:pt idx="2">
                  <c:v>0.15000000000000005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8-4F6E-8933-AECC7364CB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0.26</c:v>
                </c:pt>
                <c:pt idx="1">
                  <c:v>0.67000000000000026</c:v>
                </c:pt>
                <c:pt idx="2">
                  <c:v>7.0000000000000021E-2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8-4F6E-8933-AECC7364C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83460480"/>
        <c:axId val="-483456128"/>
      </c:barChart>
      <c:catAx>
        <c:axId val="-48346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83456128"/>
        <c:crosses val="autoZero"/>
        <c:auto val="1"/>
        <c:lblAlgn val="ctr"/>
        <c:lblOffset val="100"/>
        <c:noMultiLvlLbl val="0"/>
      </c:catAx>
      <c:valAx>
        <c:axId val="-483456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483460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Доля</a:t>
            </a:r>
            <a:r>
              <a:rPr lang="ru-RU" baseline="0" dirty="0"/>
              <a:t> обучающихся, имеющих н</a:t>
            </a:r>
            <a:r>
              <a:rPr lang="ru-RU" dirty="0"/>
              <a:t>изкую учебную мотивацию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2020/2021</c:v>
                </c:pt>
                <c:pt idx="1">
                  <c:v>2021/2022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0.39000000000000012</c:v>
                </c:pt>
                <c:pt idx="1">
                  <c:v>0.31000000000000011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2-4E06-9D10-9FC42D21D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83463744"/>
        <c:axId val="-483459936"/>
      </c:barChart>
      <c:catAx>
        <c:axId val="-48346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83459936"/>
        <c:crosses val="autoZero"/>
        <c:auto val="1"/>
        <c:lblAlgn val="ctr"/>
        <c:lblOffset val="100"/>
        <c:noMultiLvlLbl val="0"/>
      </c:catAx>
      <c:valAx>
        <c:axId val="-483459936"/>
        <c:scaling>
          <c:orientation val="minMax"/>
          <c:max val="0.6000000000000003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48346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890972080701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29-4833-ACED-4D685269FF49}"/>
                </c:ext>
              </c:extLst>
            </c:dLbl>
            <c:dLbl>
              <c:idx val="1"/>
              <c:layout>
                <c:manualLayout>
                  <c:x val="0"/>
                  <c:y val="-4.8909720807010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29-4833-ACED-4D685269FF49}"/>
                </c:ext>
              </c:extLst>
            </c:dLbl>
            <c:dLbl>
              <c:idx val="2"/>
              <c:layout>
                <c:manualLayout>
                  <c:x val="6.1068702290076379E-3"/>
                  <c:y val="-7.806427905498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45-4864-8E28-BF7119D4C49C}"/>
                </c:ext>
              </c:extLst>
            </c:dLbl>
            <c:dLbl>
              <c:idx val="3"/>
              <c:layout>
                <c:manualLayout>
                  <c:x val="1.2213740458015267E-2"/>
                  <c:y val="-2.853067047075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29-4833-ACED-4D685269FF49}"/>
                </c:ext>
              </c:extLst>
            </c:dLbl>
            <c:dLbl>
              <c:idx val="7"/>
              <c:layout>
                <c:manualLayout>
                  <c:x val="0"/>
                  <c:y val="-1.749271137026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45-4864-8E28-BF7119D4C49C}"/>
                </c:ext>
              </c:extLst>
            </c:dLbl>
            <c:dLbl>
              <c:idx val="11"/>
              <c:layout>
                <c:manualLayout>
                  <c:x val="3.4722222222222224E-2"/>
                  <c:y val="2.332361516034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45-4864-8E28-BF7119D4C49C}"/>
                </c:ext>
              </c:extLst>
            </c:dLbl>
            <c:dLbl>
              <c:idx val="13"/>
              <c:layout>
                <c:manualLayout>
                  <c:x val="2.5442414818449201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3-41B1-91F0-70EB19C1002C}"/>
                </c:ext>
              </c:extLst>
            </c:dLbl>
            <c:dLbl>
              <c:idx val="1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B81-444E-9F9A-8E5B0ABE30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0.66400000000000126</c:v>
                </c:pt>
                <c:pt idx="1">
                  <c:v>0.70100000000000062</c:v>
                </c:pt>
                <c:pt idx="2">
                  <c:v>0.70400000000000063</c:v>
                </c:pt>
                <c:pt idx="3">
                  <c:v>0.73200000000000065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FC-44EA-97BA-88B53AC24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83459392"/>
        <c:axId val="-483470272"/>
        <c:axId val="0"/>
      </c:bar3DChart>
      <c:catAx>
        <c:axId val="-48345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-483470272"/>
        <c:crosses val="autoZero"/>
        <c:auto val="1"/>
        <c:lblAlgn val="ctr"/>
        <c:lblOffset val="100"/>
        <c:noMultiLvlLbl val="0"/>
      </c:catAx>
      <c:valAx>
        <c:axId val="-4834702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-483459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BA1FF-29E3-4907-B588-A9D5E0B03116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C417E-D48F-4DEA-9A3A-427082A8A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5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417E-D48F-4DEA-9A3A-427082A8AA2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417E-D48F-4DEA-9A3A-427082A8AA2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3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417E-D48F-4DEA-9A3A-427082A8AA2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2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D0E79-05B0-421C-B9B6-E665EDE6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A34A09-F647-43B0-B899-D5D868CF0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E1A5B-913E-4C8C-ADA0-0A95FD39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0EEC-05C1-4453-B9D2-3B768EC56A2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F4C9CC-E92C-47D3-9BE6-DAB0912C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CCCC3-7C4E-41C1-8706-BF21D913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11FE-3DE9-480D-8B23-D5CC2537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7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7E0AC-16FF-4A5D-912D-8577090B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86324E-9050-4B02-89EF-3C9567655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EA08A-B379-43B5-9063-3FD0F954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0EEC-05C1-4453-B9D2-3B768EC56A2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C0927-99BD-44EF-8A20-CF6A5874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C6EB55-653C-4DE1-8C60-E3AFDEBB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11FE-3DE9-480D-8B23-D5CC2537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1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218B3C-EB07-4281-85D7-937C2BC01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CC5078-FB0F-4D29-B2D3-15EE2A16D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C85280-33BA-409F-AFFF-CAA925C6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0EEC-05C1-4453-B9D2-3B768EC56A2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9E110-184A-41EC-8F27-D329F4BE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03957-CA23-4ECF-9585-EBAC3C51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11FE-3DE9-480D-8B23-D5CC2537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3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1A398-8228-4F3E-BBAF-85BD44A6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870BD-1E1D-414E-B820-3AD4CBD3A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6312D-D025-46C0-8402-57BDEBD1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0EEC-05C1-4453-B9D2-3B768EC56A2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10A126-4F53-4E48-808D-F696AB4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F9347-01BF-49E8-94EA-31FEEF0A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11FE-3DE9-480D-8B23-D5CC2537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1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D8367-D1B2-458E-A4C7-17EB9941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C83D65-CE1E-4B14-9367-995BC594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00D218-7449-46C3-A9D3-091D50AA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0EEC-05C1-4453-B9D2-3B768EC56A2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8134E-EA3B-4E63-BF67-3A7402CF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0E7BC-F303-47E6-BA32-829A7A00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11FE-3DE9-480D-8B23-D5CC2537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6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86AC8-67B9-4C8D-B7E3-CE13FA46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200C1-EC1D-4E42-AB7A-F2AE456F7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E3A1CD-ADE5-4896-AEE5-D971FC5C4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EE05A7-5371-4AD4-8262-5B4861E1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0EEC-05C1-4453-B9D2-3B768EC56A2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E4B746-9BA3-4F4D-BDAA-5C7E2AF9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DA405A-4F0F-4E5A-850F-C28A48B4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11FE-3DE9-480D-8B23-D5CC2537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4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BBFF5-106D-44CE-B068-321D9305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011C4-511D-4BE9-869F-54E8650B6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32D8D-E25B-4745-A63B-15914B2DC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73F162-4685-4CF0-8DD0-02BB2C3CD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080B2A-0034-4CA2-A027-555C8A4A7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A969BC-D5FB-40C0-9F49-DCA4C20B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0EEC-05C1-4453-B9D2-3B768EC56A2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CA3F66-CF09-479B-AE40-E06E3595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736778-16EF-4EC5-B8BC-1599B78D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11FE-3DE9-480D-8B23-D5CC2537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2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10C17-329F-4E01-8A41-77E07901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38BB0-FF06-49BA-8AC1-71D863E5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0EEC-05C1-4453-B9D2-3B768EC56A2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823136-861D-4285-94D2-EF1E8BE4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F4155A-8D27-4A55-9DDD-99CA4C1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11FE-3DE9-480D-8B23-D5CC2537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5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28D470-B12C-499A-B30E-1D5D3D2C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0EEC-05C1-4453-B9D2-3B768EC56A2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9A428A-79D4-45F1-8EB9-83CCD76E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98CE1B-E039-4914-A8C2-43F70B66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11FE-3DE9-480D-8B23-D5CC2537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8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A8568-0AC6-4EE9-BC87-1393C3F3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8E1FA-9B2B-43A3-ADE2-C8DC288D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B7995A-4348-43B0-905C-C9297C6D0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B0A455-2604-41F9-BEB7-782FBDB3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0EEC-05C1-4453-B9D2-3B768EC56A2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29F6B5-8C4E-47F7-88A4-A76F5868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1176C1-2717-4499-A100-B804C644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11FE-3DE9-480D-8B23-D5CC2537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2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F106F-1305-40F7-B117-564E3511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5D4A22-F0FD-442B-BF05-920A55221F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EEA6A2-8213-40BF-8F70-08DD29AB3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FBF52A-D739-4754-B4B4-5F4F1A8B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0EEC-05C1-4453-B9D2-3B768EC56A2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AB18EB-4796-4CC2-9155-2D538C986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52DCA-D7CA-482B-AA5B-DE9401AA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11FE-3DE9-480D-8B23-D5CC2537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9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CA97A-D23E-469B-9E29-95246982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B0F441-63D4-4C72-BAD7-147596E81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7EAD6D-B226-4629-A991-16D4BA70B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0EEC-05C1-4453-B9D2-3B768EC56A2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3E76E-34EF-489E-B9B2-2FDD1E59B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33E93-7AD6-4E12-8EFE-9E730B391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D11FE-3DE9-480D-8B23-D5CC2537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8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kola.krbor@yandex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50E780-7E5E-4E39-8202-F94CE4F2C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8827" y="1948440"/>
            <a:ext cx="10392345" cy="27300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эффективности антирисковых программ по итогам участия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МКОУ «Красноборская СОШ»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федеральном проекте «500+»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2021 год,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перспективы на 2022 год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C6109C-B749-4D58-8004-26706098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202" y="4955026"/>
            <a:ext cx="8910082" cy="15873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Управленческая команда МКОУ «Красноборская СОШ»: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Пасынок В.Е., директор школы;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Бельченко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И.Ю., заместитель директора школы по УВР;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Никитина С.Ю., заместитель директора школы по ВР;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Калинина К.И., руководитель ШМО учителей начальной школы.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Педагогический коллектив МКОУ «Красноборская СОШ»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9" y="159492"/>
            <a:ext cx="12036054" cy="18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7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D80EAF-66C7-4EDA-A676-39D98794E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64" y="3792830"/>
            <a:ext cx="3767973" cy="28259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5D04CF-9DAB-430B-B2DF-28904D043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22" y="3397204"/>
            <a:ext cx="2027813" cy="32216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BC2C60-D74A-4F8E-84AC-020A858AA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45" y="3379759"/>
            <a:ext cx="1821967" cy="32390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5FD58A-9F7C-474D-8435-BA271110E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4" y="3512048"/>
            <a:ext cx="1950757" cy="3106762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C6109C-B749-4D58-8004-26706098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7488" y="4231757"/>
            <a:ext cx="5092994" cy="1552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84" y="138226"/>
            <a:ext cx="7126490" cy="109515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8FC8C45-C86B-4BA7-BE8A-123BEC71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83186" cy="19595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191386" y="707447"/>
            <a:ext cx="11919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и критерии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Повышение уровня вовлеченности родителей в воспитательный  и образовательный процесс на 5% к концу 2021 года, охват родителей школы в социальных сетях не менее 60%.</a:t>
            </a:r>
          </a:p>
          <a:p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результаты: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-проведены мероприятий с привлечением родительской общественности: субботники, работа на опытном участке, проведение классных часов по профориентации с привлечением родителей, совместные экскурсии;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-75% родителей зарегистрированы и регулярно посещают сообщества школы в социальных сетях;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- 5% родителей привлекались в качестве наблюдателей  при проведении олимпиад и ВПР;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ежемесячно проводятся советы по профилактике.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D76917-D80F-479E-9D56-63C93A0050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875" y="3527238"/>
            <a:ext cx="2054432" cy="30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4C6109C-B749-4D58-8004-26706098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7488" y="4231757"/>
            <a:ext cx="5092994" cy="1552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4" y="159497"/>
            <a:ext cx="7126490" cy="109515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8FC8C45-C86B-4BA7-BE8A-123BEC71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83186" cy="19595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5FA42-1BC2-4096-84E7-D4F97D88F694}"/>
              </a:ext>
            </a:extLst>
          </p:cNvPr>
          <p:cNvSpPr txBox="1"/>
          <p:nvPr/>
        </p:nvSpPr>
        <p:spPr>
          <a:xfrm>
            <a:off x="6847367" y="4890977"/>
            <a:ext cx="3306726" cy="133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434684" y="1488563"/>
            <a:ext cx="11548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 совместно с родителями и обучающимися школьный учебно-опытный участок с целью: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-формирования экологической культуры у обучающихся;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практических знаний и умений в области экологического образования и воспитания;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вовлечения родительской общественности в школьную жизнь;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работ в рамках проектной деятельности;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 работы с обучающимися.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27C2D1-9674-4EE8-97F3-1166F8CF2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2" y="3876278"/>
            <a:ext cx="1887904" cy="25172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BD3E07-DDE1-4C65-94D0-9C8CF4A28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03" y="3876278"/>
            <a:ext cx="3416858" cy="25626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4C66FE-2618-41D0-8603-8B1155EB8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0"/>
          <a:stretch/>
        </p:blipFill>
        <p:spPr>
          <a:xfrm>
            <a:off x="9229064" y="3897443"/>
            <a:ext cx="2619002" cy="25414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F52E70-D796-4D5F-A15F-3DE2066A26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60" y="3876280"/>
            <a:ext cx="3416858" cy="25626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432871" y="3286841"/>
            <a:ext cx="112765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родителей обучающихся, активно участвующих в жизни школы, составила 20%.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73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4C6109C-B749-4D58-8004-26706098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7488" y="4231757"/>
            <a:ext cx="5092994" cy="1552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4" y="180761"/>
            <a:ext cx="7126490" cy="109515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8FC8C45-C86B-4BA7-BE8A-123BEC71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83186" cy="19595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455429" y="1446693"/>
            <a:ext cx="113573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учебная мотивация обучающихся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работа с обучающимися «группы риска», одаренными, мотивированными детьми;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проектов в урочной и внеурочной деятельности;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системы «Наставничество» (формы: ученик-ученик, учитель-учитель, работодатель -ученик);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психологические тренинги для обучающихся;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педагогов;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педагогических практик, направленных на повышение учебной мотивации обучающихся.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60925C-4EC8-4BC9-8959-33005CEA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9" y="4364349"/>
            <a:ext cx="3182957" cy="23872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5B0C28-9F03-4218-B0FC-8FB374CB3F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4" y="4394834"/>
            <a:ext cx="3019559" cy="23834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363AC5-356A-4725-85B0-32C0A0E65B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36" y="4365625"/>
            <a:ext cx="1360925" cy="24194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CC850E-09B9-4AE0-ADAD-CB9159564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624" y="4363802"/>
            <a:ext cx="3185958" cy="23910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B22787-C0E4-402A-B590-F92B0A1147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7"/>
          <a:stretch/>
        </p:blipFill>
        <p:spPr>
          <a:xfrm>
            <a:off x="9742206" y="59823"/>
            <a:ext cx="2254940" cy="22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2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41655277"/>
              </p:ext>
            </p:extLst>
          </p:nvPr>
        </p:nvGraphicFramePr>
        <p:xfrm>
          <a:off x="3647746" y="4642351"/>
          <a:ext cx="4058834" cy="221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A4C6109C-B749-4D58-8004-26706098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7488" y="4231757"/>
            <a:ext cx="5092994" cy="1552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4" y="223285"/>
            <a:ext cx="7126490" cy="109515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8FC8C45-C86B-4BA7-BE8A-123BEC71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83186" cy="19595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215153" y="1391877"/>
            <a:ext cx="11597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и критерии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доли обучающихся с рисками учебной мотивации на  5% к концу 2021 года.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обучающихся различными видами внеурочной деятельности 80% от общего количества обучающихся. 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вовлеченности обучающихся в учебный процесс на 5% к концу 2021 года.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56809129"/>
              </p:ext>
            </p:extLst>
          </p:nvPr>
        </p:nvGraphicFramePr>
        <p:xfrm>
          <a:off x="7918013" y="4642351"/>
          <a:ext cx="4058834" cy="221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251011" y="2512465"/>
            <a:ext cx="11597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Итоговый результат: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18 пар в рамках реализации программы «Наставничество»;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индивидуальные образовательные маршруты для слабоуспевающих обучающихся;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обучающихся различными видами внеурочной деятельности в 2021-2022 учебном году составил  85%.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51013" y="4507880"/>
          <a:ext cx="2814916" cy="221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76141" y="4356843"/>
            <a:ext cx="2033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Познавательная активность</a:t>
            </a:r>
          </a:p>
          <a:p>
            <a:pPr algn="ctr"/>
            <a:r>
              <a:rPr lang="ru-RU" sz="1200" b="1" dirty="0"/>
              <a:t>8 класс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39176" y="4347878"/>
            <a:ext cx="2033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Познавательная активность</a:t>
            </a:r>
          </a:p>
          <a:p>
            <a:pPr algn="ctr"/>
            <a:r>
              <a:rPr lang="ru-RU" sz="1200" b="1" dirty="0"/>
              <a:t>9 класс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152400" y="3552371"/>
            <a:ext cx="115976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итогов анкетирования обучающихся 8 и 9 классов 6 апреля 2021 года и 20 октября 2022 года:</a:t>
            </a:r>
          </a:p>
          <a:p>
            <a:pPr marL="285750" indent="257175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процент обучающихся, имеющих низкую учебную мотивацию, снизился с 39% до 31%;</a:t>
            </a:r>
          </a:p>
          <a:p>
            <a:pPr marL="285750" indent="257175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уровень познавательной активности у обучающихся и 8 и 9 классов повысился.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8853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4C6109C-B749-4D58-8004-26706098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1600" y="4231758"/>
            <a:ext cx="3118882" cy="7795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4" y="95700"/>
            <a:ext cx="7126490" cy="109515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8FC8C45-C86B-4BA7-BE8A-123BEC71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83186" cy="19595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179294" y="1275916"/>
            <a:ext cx="927847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доля обучающихся с рисками учебной неуспешности.</a:t>
            </a:r>
          </a:p>
          <a:p>
            <a:endParaRPr lang="ru-RU" sz="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 работа;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обучающихся во внеурочную деятельность;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обучающихся  в конкурсное движение;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межкорпоративного взаимодействия педагогов;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и внедрение педагогических практик, направленных на снижение доли обучающихся с рисками учебной неуспешности.</a:t>
            </a:r>
          </a:p>
          <a:p>
            <a:pPr marL="285750" indent="-285750">
              <a:buFontTx/>
              <a:buChar char="-"/>
            </a:pPr>
            <a:endParaRPr lang="ru-RU" sz="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и критерии: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доли обучающихся с рисками учебной неуспешности на 10% к концу 2021 года.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обучающихся разными видами внеурочной деятельности 80% от общего количества обучающихся. </a:t>
            </a:r>
          </a:p>
          <a:p>
            <a:endParaRPr lang="ru-RU" sz="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результаты: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обучающихся охвачены внеурочной деятельностью;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увеличилась доля обучающихся, принимающих участие в конкурсах и олимпиадах;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-10% (30 обучающихся) приняли участие в профориентационном тестировании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посетили дни «открытых дверей» в СПУ и ВУЗах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и.т.д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 июня 2021 года подписано соглашение о сотрудничестве школы и ФГБОУ ВО «Санкт-Петербургский государственный аграрный университет»; сформирован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агрокласс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обучающиеся которого начали под руководством педагогов университета исследовательскую деятельность.</a:t>
            </a:r>
            <a:endParaRPr lang="ru-RU" sz="16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8417858" y="929734"/>
          <a:ext cx="3567953" cy="311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37811" y="600635"/>
            <a:ext cx="2855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Доля обучающихся, принявших участие</a:t>
            </a:r>
          </a:p>
          <a:p>
            <a:pPr algn="ctr"/>
            <a:r>
              <a:rPr lang="ru-RU" sz="1200" b="1" dirty="0"/>
              <a:t>в конкурсах и олимпиадах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2EED14-E435-42E6-B598-AA8DA10EA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35" y="4332975"/>
            <a:ext cx="2856625" cy="21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15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4C6109C-B749-4D58-8004-26706098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1600" y="4231758"/>
            <a:ext cx="3118882" cy="7795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4" y="95700"/>
            <a:ext cx="7126490" cy="109515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8FC8C45-C86B-4BA7-BE8A-123BEC71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83186" cy="19595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179294" y="1275916"/>
            <a:ext cx="117079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доля обучающихся с рисками учебной неуспешности.</a:t>
            </a:r>
          </a:p>
          <a:p>
            <a:endParaRPr lang="ru-RU" sz="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05962572"/>
              </p:ext>
            </p:extLst>
          </p:nvPr>
        </p:nvGraphicFramePr>
        <p:xfrm>
          <a:off x="97655" y="1637420"/>
          <a:ext cx="5864442" cy="300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1871" y="1551122"/>
            <a:ext cx="5577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Сравнение качества знаний в первых полугодиях 2021/2022 и 2020/2021 учебных годах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8738C32-7355-491E-AA02-60D764CF8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868701"/>
              </p:ext>
            </p:extLst>
          </p:nvPr>
        </p:nvGraphicFramePr>
        <p:xfrm>
          <a:off x="5962097" y="1812732"/>
          <a:ext cx="5864442" cy="283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A2D319F-BC53-4F31-A80E-73645F4AEC3C}"/>
              </a:ext>
            </a:extLst>
          </p:cNvPr>
          <p:cNvSpPr txBox="1"/>
          <p:nvPr/>
        </p:nvSpPr>
        <p:spPr>
          <a:xfrm>
            <a:off x="5859521" y="1555032"/>
            <a:ext cx="62787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Сравнение успеваемости в первом полугодии 2021/2022 учебного года и 2020/2021 учебном году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8F14B1-42E6-497C-906A-B9A6672FCBB1}"/>
              </a:ext>
            </a:extLst>
          </p:cNvPr>
          <p:cNvSpPr txBox="1"/>
          <p:nvPr/>
        </p:nvSpPr>
        <p:spPr>
          <a:xfrm>
            <a:off x="108144" y="4647378"/>
            <a:ext cx="11779056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результаты:</a:t>
            </a:r>
            <a:endParaRPr lang="en-US" sz="14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Во всех классах, кроме 6а, наблюдается рост качества знаний (процент обучающихся, получивших «4» и «5») в 1 полугодии 2021-2022 учебного года по сравнению с 2020-2021 учебным годом. В целом по школе качество знаний по сравнению с первым полугодием прошлого учебного года повысилось на 13%, а по сравнению со вторым полугодием прошлого года повысилось на 10%.</a:t>
            </a: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Успеваемость понизилась в 5 (1 обучающаяся находится в розыске), 6а и 9 классах (остались обучающиеся, переведённые в 9 класс условно и не закрывшие академические задолженности по учебным предметам за 8 класс). В остальных классах и в целом по школе наблюдается рост успеваемости (по сравнению с 1 полугодием прошлого учебного года составил 3%, а по сравнению с итогами второго полугодия – 6%).</a:t>
            </a:r>
          </a:p>
        </p:txBody>
      </p:sp>
    </p:spTree>
    <p:extLst>
      <p:ext uri="{BB962C8B-B14F-4D97-AF65-F5344CB8AC3E}">
        <p14:creationId xmlns:p14="http://schemas.microsoft.com/office/powerpoint/2010/main" val="293244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CF36C-4790-4A16-869E-EEBA1169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1838920"/>
            <a:ext cx="11461072" cy="934841"/>
          </a:xfrm>
        </p:spPr>
        <p:txBody>
          <a:bodyPr>
            <a:normAutofit/>
          </a:bodyPr>
          <a:lstStyle/>
          <a:p>
            <a:pPr algn="ctr"/>
            <a:r>
              <a:rPr lang="ru-RU" sz="30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выводы по итогам реализации </a:t>
            </a:r>
            <a:br>
              <a:rPr lang="ru-RU" sz="30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Федеральной программы «500+» в 2021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E9D7B-E2DC-4CBF-B28E-7EFC019FD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2" y="3142689"/>
            <a:ext cx="10977979" cy="318708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положительная динамика по всем рисковым профилям.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Признать работу по реализации программы «500+» в 2021 году удовлетворительной.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 показатели по программам «Повышение уровня дисциплины обучающихся в классах» и «Повышение уровня вовлеченности родителей в образовательный процесс».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рекомендациями ФИОКО включить риски «низкая мотивация» и «низкая дисциплина», в качестве показателей антирисковой программы «Высокая доля обучающихся с рисками учебной неуспешности». 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в 2022-2023гг. по рисковому профилю «Высокая доля обучающихся с рисками учебной неуспешности».</a:t>
            </a:r>
          </a:p>
          <a:p>
            <a:pPr algn="just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EAD14F-39AB-42C6-B8C5-D6BF00CA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7" y="211109"/>
            <a:ext cx="7126490" cy="10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3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4063" y="134421"/>
            <a:ext cx="10554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работы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снижению доли обучающихся с рисками учебной неуспешности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МКОУ «Красноборская средняя общеобразовательная школа»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D168C92-92EA-4118-9B8F-BE88FFCDF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16529"/>
              </p:ext>
            </p:extLst>
          </p:nvPr>
        </p:nvGraphicFramePr>
        <p:xfrm>
          <a:off x="239697" y="1003176"/>
          <a:ext cx="11647503" cy="5575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207">
                  <a:extLst>
                    <a:ext uri="{9D8B030D-6E8A-4147-A177-3AD203B41FA5}">
                      <a16:colId xmlns:a16="http://schemas.microsoft.com/office/drawing/2014/main" val="2984779499"/>
                    </a:ext>
                  </a:extLst>
                </a:gridCol>
                <a:gridCol w="9507296">
                  <a:extLst>
                    <a:ext uri="{9D8B030D-6E8A-4147-A177-3AD203B41FA5}">
                      <a16:colId xmlns:a16="http://schemas.microsoft.com/office/drawing/2014/main" val="2930168970"/>
                    </a:ext>
                  </a:extLst>
                </a:gridCol>
              </a:tblGrid>
              <a:tr h="32733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Цель программы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Повышение в 2021-2022 учебном году качества образования на 5% в 5, 8 классах через реализацию комплекса мероприятий, направленных на формирование успешности каждого обучающегося.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/>
                </a:tc>
                <a:extLst>
                  <a:ext uri="{0D108BD9-81ED-4DB2-BD59-A6C34878D82A}">
                    <a16:rowId xmlns:a16="http://schemas.microsoft.com/office/drawing/2014/main" val="2908090599"/>
                  </a:ext>
                </a:extLst>
              </a:tr>
              <a:tr h="136909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Задачи программы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Создать условия для оптимального сочетания индивидуальных возможностей обучающихся с возможностями школы для вовлечения учащихся в активную образовательную деятельность: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1. Продолжить реализацию комплекса мероприятий, направленных на снижение доли обучающихся с рисками учебной неуспешности.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2. Развивать кадровый потенциал на основе реализации социального партнёрства.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3. Развивать взаимодействие обучающихся и педагогов в рамках программы «Наставничество».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4. Использовать внешние ресурсы для реализации внеурочной деятельности.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5. Развивать участие родительской общественности в деятельности школы.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/>
                </a:tc>
                <a:extLst>
                  <a:ext uri="{0D108BD9-81ED-4DB2-BD59-A6C34878D82A}">
                    <a16:rowId xmlns:a16="http://schemas.microsoft.com/office/drawing/2014/main" val="151235352"/>
                  </a:ext>
                </a:extLst>
              </a:tr>
              <a:tr h="222477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Целевые показатели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Количественные: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Снижение доли обучающихся с рисками учебной неуспешности на 5% к концу 2022 года.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Охват обучающихся разными видами внеурочной деятельности не менее 85% от общего количества обучающихся (показатель 85% достигнут к концу 2021 года).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Охват педагогов разными формами профессионального взаимодействия не менее 90%.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Качественные: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Вовлечение педагогов в сетевое взаимодействие со школой-лидером Тосненского района (МБОУ «Гимназия №1 г. Никольское») и с методическим отделом Киришского района, что будет способствовать повышению их профессиональных компетенций.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Вовлечение обучающихся в жизнедеятельность класса, школы, что будет способствовать повышению уровня дисциплины и мотивации.  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Вовлечение родительской общественности в жизнь школы, что будет способствовать формированию положительного отношения к школе и созданию единого информационного поля.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/>
                </a:tc>
                <a:extLst>
                  <a:ext uri="{0D108BD9-81ED-4DB2-BD59-A6C34878D82A}">
                    <a16:rowId xmlns:a16="http://schemas.microsoft.com/office/drawing/2014/main" val="1071283653"/>
                  </a:ext>
                </a:extLst>
              </a:tr>
              <a:tr h="140293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Методы сбора и обработки информации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самообследования МКОУ «Красноборская средняя общеобразовательная школа» за 2021 год (комплексный анализ).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Мониторинг результатов промежуточной и итоговой аттестации, ВПР за последние 3 года (аналитическая справка).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Мониторинг результатов промежуточной и итоговой аттестации, ВПР, динамика участия и результативности в олимпиадах за предыдущий год (аналитическая справка).</a:t>
                      </a: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Отбор дополнительных диагностик профессионального выбора обучающихся.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/>
                </a:tc>
                <a:extLst>
                  <a:ext uri="{0D108BD9-81ED-4DB2-BD59-A6C34878D82A}">
                    <a16:rowId xmlns:a16="http://schemas.microsoft.com/office/drawing/2014/main" val="2396729322"/>
                  </a:ext>
                </a:extLst>
              </a:tr>
              <a:tr h="17113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Сроки реализации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2 </a:t>
                      </a:r>
                      <a:r>
                        <a:rPr lang="ru-RU" sz="1200" dirty="0">
                          <a:effectLst/>
                        </a:rPr>
                        <a:t>год.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/>
                </a:tc>
                <a:extLst>
                  <a:ext uri="{0D108BD9-81ED-4DB2-BD59-A6C34878D82A}">
                    <a16:rowId xmlns:a16="http://schemas.microsoft.com/office/drawing/2014/main" val="518470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10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BBFA3B-2390-4F36-93B6-A9E8A7AC7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45" y="2000716"/>
            <a:ext cx="7204015" cy="3910983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C6109C-B749-4D58-8004-26706098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2200" y="262757"/>
            <a:ext cx="4217583" cy="105569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Ленинградская область, Тосненский район,             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г.п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Красный Бор, проспект Советский, д.47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http:/krbor.tsn.47edu.ru/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эл/почта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shkola.krbor@yandex.ru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84" y="255191"/>
            <a:ext cx="7126490" cy="1095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85FA42-1BC2-4096-84E7-D4F97D88F694}"/>
              </a:ext>
            </a:extLst>
          </p:cNvPr>
          <p:cNvSpPr txBox="1"/>
          <p:nvPr/>
        </p:nvSpPr>
        <p:spPr>
          <a:xfrm>
            <a:off x="6352954" y="4985405"/>
            <a:ext cx="3306726" cy="133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B0F64-F4C7-43C7-B308-A2514F11977A}"/>
              </a:ext>
            </a:extLst>
          </p:cNvPr>
          <p:cNvSpPr txBox="1"/>
          <p:nvPr/>
        </p:nvSpPr>
        <p:spPr>
          <a:xfrm>
            <a:off x="7664825" y="1454556"/>
            <a:ext cx="435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мощность:  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 обучающихся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 обучающихся - на 15 апреля 2022г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CE1C3-5F84-4834-B337-8F4533095C3F}"/>
              </a:ext>
            </a:extLst>
          </p:cNvPr>
          <p:cNvSpPr txBox="1"/>
          <p:nvPr/>
        </p:nvSpPr>
        <p:spPr>
          <a:xfrm>
            <a:off x="7722201" y="3908618"/>
            <a:ext cx="4377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образовательные программы: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ООП НОО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ООП ООО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ООП СОО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НОО 5.1 (ТНР)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НОО 6.1 (НОДА)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НОО 7.1 (ЗПР)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ООО 5.1 (ТНР)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ООО 7.1 (ЗПР)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ОУО 8.1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AC9A84-45CC-4A86-A9D3-5018A0478A67}"/>
              </a:ext>
            </a:extLst>
          </p:cNvPr>
          <p:cNvSpPr/>
          <p:nvPr/>
        </p:nvSpPr>
        <p:spPr>
          <a:xfrm>
            <a:off x="7799423" y="2786579"/>
            <a:ext cx="4217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образования: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начальное общее образование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основное общее образование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среднее общее образование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8B0F64-F4C7-43C7-B308-A2514F11977A}"/>
              </a:ext>
            </a:extLst>
          </p:cNvPr>
          <p:cNvSpPr txBox="1"/>
          <p:nvPr/>
        </p:nvSpPr>
        <p:spPr>
          <a:xfrm>
            <a:off x="7458635" y="2207600"/>
            <a:ext cx="473336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4 года увеличение на 124 обучающегося) </a:t>
            </a:r>
          </a:p>
        </p:txBody>
      </p:sp>
    </p:spTree>
    <p:extLst>
      <p:ext uri="{BB962C8B-B14F-4D97-AF65-F5344CB8AC3E}">
        <p14:creationId xmlns:p14="http://schemas.microsoft.com/office/powerpoint/2010/main" val="199379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4C6109C-B749-4D58-8004-26706098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7488" y="4231757"/>
            <a:ext cx="5092994" cy="155235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3" y="244553"/>
            <a:ext cx="8392075" cy="109515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8FC8C45-C86B-4BA7-BE8A-123BEC71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966" y="1504558"/>
            <a:ext cx="10783186" cy="434125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функционирования образовательной организации: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условия: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низкое благосостояние семей, низкий образовательный статус родителей, проблемы с благоустроенным жильем (частный сектор);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обучающихся: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347 детей: 94 обучающихся находятся в трудной жизненной ситуации, 66 обучающихся – дети с особыми образовательными потребностями (ОВЗ), 20 обучающихся с девиантным поведением;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7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контингента частично происходит за счет возвращения из других школ (родители пытаются решить возникшие проблемы у детей через смену школы по месту регистрации; 80-90% обучающихся приходят с низкими образовательными результатами); миграции из других регионов.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детей цыганского этноса: 45 обучающихся (особые традиции, обычаи).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5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endParaRPr lang="ru-RU" sz="5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endParaRPr lang="ru-RU" sz="5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5FA42-1BC2-4096-84E7-D4F97D88F694}"/>
              </a:ext>
            </a:extLst>
          </p:cNvPr>
          <p:cNvSpPr txBox="1"/>
          <p:nvPr/>
        </p:nvSpPr>
        <p:spPr>
          <a:xfrm rot="10800000" flipV="1">
            <a:off x="367554" y="5590023"/>
            <a:ext cx="1156964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количество обучающихся с ОВЗ увеличивается (за последние 3 года увеличение на 34 человека). Увеличивается и количество адаптированных образовательных программ ( 3 года назад были только АООП образования обучающихся с ЗПР и УО, в настоящее время добавились АООП образования обучающихся с ТНР и НОДА).</a:t>
            </a:r>
          </a:p>
        </p:txBody>
      </p:sp>
    </p:spTree>
    <p:extLst>
      <p:ext uri="{BB962C8B-B14F-4D97-AF65-F5344CB8AC3E}">
        <p14:creationId xmlns:p14="http://schemas.microsoft.com/office/powerpoint/2010/main" val="77898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4C6109C-B749-4D58-8004-26706098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7488" y="4231757"/>
            <a:ext cx="5092994" cy="1552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3" y="170129"/>
            <a:ext cx="8242785" cy="109515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8FC8C45-C86B-4BA7-BE8A-123BEC71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83186" cy="19595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5FA42-1BC2-4096-84E7-D4F97D88F694}"/>
              </a:ext>
            </a:extLst>
          </p:cNvPr>
          <p:cNvSpPr txBox="1"/>
          <p:nvPr/>
        </p:nvSpPr>
        <p:spPr>
          <a:xfrm>
            <a:off x="7462920" y="4076134"/>
            <a:ext cx="43218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кадровой политики направлены: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сохранение, укрепление и развитие кадрового потенциала;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профессионального коллектива, способного работать в современных условиях;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повышение уровня квалификации.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1031358" y="2211572"/>
            <a:ext cx="976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CB25BA-9532-4523-BD4C-72A39BA59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4" y="1939435"/>
            <a:ext cx="5620999" cy="22130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614DC4-E87E-4D59-A35A-D188F5160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67" y="4230563"/>
            <a:ext cx="6756972" cy="188298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DC7C5E8-4203-48FC-A37F-6D41B3866268}"/>
              </a:ext>
            </a:extLst>
          </p:cNvPr>
          <p:cNvSpPr/>
          <p:nvPr/>
        </p:nvSpPr>
        <p:spPr>
          <a:xfrm>
            <a:off x="442990" y="1296626"/>
            <a:ext cx="11503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 школы – 30 педагогов, в том числе специалистов психолого-педагогического сопровождения: 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педагог-психолог, учитель-дефектолог, учитель-логопед, тьютор. Укомплектованность - 100%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316812" y="1941959"/>
          <a:ext cx="5579351" cy="218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385FA42-1BC2-4096-84E7-D4F97D88F694}"/>
              </a:ext>
            </a:extLst>
          </p:cNvPr>
          <p:cNvSpPr txBox="1"/>
          <p:nvPr/>
        </p:nvSpPr>
        <p:spPr>
          <a:xfrm rot="10800000" flipV="1">
            <a:off x="367554" y="6152629"/>
            <a:ext cx="115696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учителей, имеющих высшую категорию, увеличилось на 7,4%, а количество учителей, получивших первую категорию, увеличилось на 23,2%.</a:t>
            </a:r>
          </a:p>
        </p:txBody>
      </p:sp>
    </p:spTree>
    <p:extLst>
      <p:ext uri="{BB962C8B-B14F-4D97-AF65-F5344CB8AC3E}">
        <p14:creationId xmlns:p14="http://schemas.microsoft.com/office/powerpoint/2010/main" val="397391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4C6109C-B749-4D58-8004-26706098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7488" y="4231757"/>
            <a:ext cx="5092994" cy="1552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4" y="223290"/>
            <a:ext cx="8420067" cy="1095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85FA42-1BC2-4096-84E7-D4F97D88F694}"/>
              </a:ext>
            </a:extLst>
          </p:cNvPr>
          <p:cNvSpPr txBox="1"/>
          <p:nvPr/>
        </p:nvSpPr>
        <p:spPr>
          <a:xfrm>
            <a:off x="6847367" y="4890977"/>
            <a:ext cx="3306726" cy="133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338988" y="5146140"/>
            <a:ext cx="11340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комфортная внутришкольная среда, способствующее вовлечённости обучающихся в образовательную деятельность - значительно обновлена материально-техническая база школы.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754B19-098A-4B04-831F-60EB5EBDD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57" y="1444758"/>
            <a:ext cx="2680452" cy="17862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E2DCF6-525F-47FC-8BDD-08C42247D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5" y="3289521"/>
            <a:ext cx="2420729" cy="18155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24CD41-F4CE-4C2B-AF42-482BAA1D7C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70" y="3309675"/>
            <a:ext cx="2769898" cy="1845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CD6A9A-3216-42D6-B194-006D8DDFFC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79" y="3300710"/>
            <a:ext cx="2724383" cy="181554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F8FC45-D676-4399-97F8-C7EBC20A08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30" y="1467216"/>
            <a:ext cx="2653338" cy="17682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02AE10D-1910-4F06-9D50-7978C2A5A8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90" y="3282780"/>
            <a:ext cx="2769897" cy="18458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BE83105-BEEB-45CE-A20A-B798274BC6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12" y="1440183"/>
            <a:ext cx="2680452" cy="17862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49A33CA-C3F2-4BC3-9904-D0452807A3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6" y="1432198"/>
            <a:ext cx="2641572" cy="17603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85FA42-1BC2-4096-84E7-D4F97D88F694}"/>
              </a:ext>
            </a:extLst>
          </p:cNvPr>
          <p:cNvSpPr txBox="1"/>
          <p:nvPr/>
        </p:nvSpPr>
        <p:spPr>
          <a:xfrm rot="10800000" flipV="1">
            <a:off x="367554" y="5948833"/>
            <a:ext cx="115696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материально-технической базы продолжается: закуплены ГИА-лаборатории по физике и химии, наборы препаратов для проведения лабораторных работ по биологии, все учебные кабинеты оснащены необходимым ИКТ-оборудованием (в том числе и для организации дистанционного обучения).</a:t>
            </a:r>
          </a:p>
        </p:txBody>
      </p:sp>
    </p:spTree>
    <p:extLst>
      <p:ext uri="{BB962C8B-B14F-4D97-AF65-F5344CB8AC3E}">
        <p14:creationId xmlns:p14="http://schemas.microsoft.com/office/powerpoint/2010/main" val="123415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7544"/>
              </p:ext>
            </p:extLst>
          </p:nvPr>
        </p:nvGraphicFramePr>
        <p:xfrm>
          <a:off x="310717" y="725402"/>
          <a:ext cx="11430482" cy="3764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40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Низкий уровень оснащения школы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риск выражен незначительно, так как школа прошла реновацию в 2019 году.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2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Дефицит педагогических кадров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риск выражен незначительно, так как образовательное учреждение укомплектовано на 96% (недостаточное количество узких специалистов)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14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Недостаточная предметная и методическая компетентность педагогических работников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риск выражен незначительно. Из 29 педагогов, 27 имеют высшее образование, 2 среднее-специальное. Высшую категорию – 4 человек (13,79%), первую категорию 15 человек (51,72%), 4 человека (13,79%) - имеют соответствие, 6 человек (20,69%) работают менее 2 лет. Созданы 5 ШМО учителей - предметников, с эффективными планами работы. Ежегодно педагоги проходят КПК.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37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Высокая доля обучающихся с ОВЗ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риск выражен незначительно. Созданы условия для получения образования всеми обучающимися с учетом разнообразия особых образовательных потребностей и индивидуальных возможностей (разработаны программы АООП, ведется психолого-педагогическое сопровождение, проводятся коррекционно-развивающие занятия).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78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Низкое качество преодоления языковых и культурных барьеров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риск выражен незначительно. Созданы условия для интеграции через индивидуальные образовательные маршруты, внеурочную деятельность, мероприятия программы «Наставничество»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Низкая учебная мотивация обучающихся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проблем и затруднений в учебной мотивации. Участие в вебинарах, вовлеченность обучающихся во внеурочную деятельность. Создание системы профориентационной работы. Внедрение системы «Наставничество» (форма: ученик-ученик, учитель-учитель)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3383" y="192420"/>
            <a:ext cx="1091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низких результатов, выявленные в результате внутришкольного контроля до вхождения в проект «500+» (самодиагностика)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EC807D-05E1-4BA9-9C70-940A242D7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4" y="4447032"/>
            <a:ext cx="11439416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9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4" y="138214"/>
            <a:ext cx="7487006" cy="109515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8FC8C45-C86B-4BA7-BE8A-123BEC71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83186" cy="19595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393404" y="1512745"/>
            <a:ext cx="11461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 уровень дисциплины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совершенствование воспитательной работы через систему классных и общешкольных мероприятий;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работа службы психолого-педагогического сопровождения, совета профилактики, службы медиации;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психологические тренинги и мастер классы для педагогов.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376261" y="3165167"/>
            <a:ext cx="11461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и критерии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вовлеченности обучающихся в жизнь класса не менее 90%.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педагогов различными формами профессионального взаимодействия 80% педагогов).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вовлеченности педагогов в решение вопросов жизнедеятельности школы не менее 50% педагогов через совместную деятельность: проектную и творческую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317C57-8293-4223-B1A1-2595F98E0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9" y="4905962"/>
            <a:ext cx="2531853" cy="18988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86912C-FCEF-4E75-A710-CEEA27FF0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865" y="4905962"/>
            <a:ext cx="2531854" cy="18976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5D115F-AC91-4953-A376-3E034D64D3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19493"/>
            <a:ext cx="2584676" cy="193850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C082ED-8735-459A-BD48-09EC3077D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5966" y="4905962"/>
            <a:ext cx="1699639" cy="19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94359" y="4633681"/>
          <a:ext cx="8322057" cy="1680094"/>
        </p:xfrm>
        <a:graphic>
          <a:graphicData uri="http://schemas.openxmlformats.org/drawingml/2006/table">
            <a:tbl>
              <a:tblPr/>
              <a:tblGrid>
                <a:gridCol w="2063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1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2017-2018 учебный год</a:t>
                      </a:r>
                      <a:endParaRPr lang="ru-RU" sz="1000" dirty="0">
                        <a:latin typeface="Calibri"/>
                        <a:cs typeface="Times New Roman"/>
                      </a:endParaRPr>
                    </a:p>
                  </a:txBody>
                  <a:tcPr marL="64665" marR="64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latin typeface="Calibri"/>
                          <a:cs typeface="Times New Roman"/>
                        </a:rPr>
                        <a:t>2018-2019 учебный год</a:t>
                      </a:r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64665" marR="64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2019-2020 учебный год</a:t>
                      </a:r>
                      <a:endParaRPr lang="ru-RU" sz="1000" dirty="0">
                        <a:latin typeface="Calibri"/>
                        <a:cs typeface="Times New Roman"/>
                      </a:endParaRPr>
                    </a:p>
                  </a:txBody>
                  <a:tcPr marL="64665" marR="64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latin typeface="Calibri"/>
                          <a:cs typeface="Times New Roman"/>
                        </a:rPr>
                        <a:t>2020-2021 учебный год</a:t>
                      </a:r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64665" marR="64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465">
                <a:tc>
                  <a:txBody>
                    <a:bodyPr/>
                    <a:lstStyle/>
                    <a:p>
                      <a:pPr algn="ctr"/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64665" marR="64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/>
                        <a:cs typeface="Times New Roman"/>
                      </a:endParaRPr>
                    </a:p>
                  </a:txBody>
                  <a:tcPr marL="64665" marR="64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64665" marR="64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/>
                        <a:cs typeface="Times New Roman"/>
                      </a:endParaRPr>
                    </a:p>
                  </a:txBody>
                  <a:tcPr marL="64665" marR="64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7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Calibri"/>
                          <a:cs typeface="Times New Roman"/>
                        </a:rPr>
                        <a:t>                  Удовлетворены                                                          </a:t>
                      </a:r>
                    </a:p>
                  </a:txBody>
                  <a:tcPr marL="64665" marR="64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Calibri"/>
                          <a:cs typeface="Times New Roman"/>
                        </a:rPr>
                        <a:t>         Частично удовлетворены                                          </a:t>
                      </a:r>
                    </a:p>
                  </a:txBody>
                  <a:tcPr marL="64665" marR="64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Calibri"/>
                          <a:cs typeface="Times New Roman"/>
                        </a:rPr>
                        <a:t>        Совершенно не удовлетворены</a:t>
                      </a:r>
                    </a:p>
                  </a:txBody>
                  <a:tcPr marL="64665" marR="64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Calibri"/>
                          <a:cs typeface="Times New Roman"/>
                        </a:rPr>
                        <a:t>           Затруднились ответить</a:t>
                      </a:r>
                    </a:p>
                  </a:txBody>
                  <a:tcPr marL="64665" marR="64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2496850" y="4734978"/>
          <a:ext cx="2457450" cy="132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4" y="180744"/>
            <a:ext cx="7126490" cy="109515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8FC8C45-C86B-4BA7-BE8A-123BEC71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83186" cy="19595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87666" y="2399222"/>
            <a:ext cx="11835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распределены обязанности через создание актива класса и актива школы;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составлены ежедневные графики дежурств по классу и по школе;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 досуг обучающихся на переменах;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анкетирования родителей по вопросу удовлетворённости качеством условий получения образования ребёнка:</a:t>
            </a:r>
            <a:endParaRPr lang="ru-RU" sz="1600" dirty="0"/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420086" y="4791456"/>
          <a:ext cx="2203704" cy="118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4709160" y="4717946"/>
          <a:ext cx="2457450" cy="132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6674941" y="4735518"/>
          <a:ext cx="2457450" cy="132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181" name="Rectangle 227"/>
          <p:cNvSpPr>
            <a:spLocks noChangeArrowheads="1"/>
          </p:cNvSpPr>
          <p:nvPr/>
        </p:nvSpPr>
        <p:spPr bwMode="auto">
          <a:xfrm>
            <a:off x="744571" y="6066611"/>
            <a:ext cx="161925" cy="90488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Rectangle 228"/>
          <p:cNvSpPr>
            <a:spLocks noChangeArrowheads="1"/>
          </p:cNvSpPr>
          <p:nvPr/>
        </p:nvSpPr>
        <p:spPr bwMode="auto">
          <a:xfrm>
            <a:off x="2739667" y="6066611"/>
            <a:ext cx="161925" cy="9048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9" name="Rectangle 229"/>
          <p:cNvSpPr>
            <a:spLocks noChangeArrowheads="1"/>
          </p:cNvSpPr>
          <p:nvPr/>
        </p:nvSpPr>
        <p:spPr bwMode="auto">
          <a:xfrm>
            <a:off x="4831939" y="6113023"/>
            <a:ext cx="161925" cy="904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Rectangle 230"/>
          <p:cNvSpPr>
            <a:spLocks noChangeArrowheads="1"/>
          </p:cNvSpPr>
          <p:nvPr/>
        </p:nvSpPr>
        <p:spPr bwMode="auto">
          <a:xfrm>
            <a:off x="6927619" y="6095272"/>
            <a:ext cx="161925" cy="904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8064A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Рисунок 31" descr="IMG_1758.jpeg">
            <a:extLst>
              <a:ext uri="{FF2B5EF4-FFF2-40B4-BE49-F238E27FC236}">
                <a16:creationId xmlns:a16="http://schemas.microsoft.com/office/drawing/2014/main" id="{635B6375-230D-47F5-9573-63FD673E967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48164" y="134674"/>
            <a:ext cx="3290055" cy="20975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100942" y="1215885"/>
            <a:ext cx="9311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Итоговый результат:</a:t>
            </a:r>
          </a:p>
          <a:p>
            <a:pPr marL="268288" indent="-268288">
              <a:buFontTx/>
              <a:buChar char="-"/>
              <a:tabLst>
                <a:tab pos="268288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классных руководителей и 60 % педагогов приняли участие в вебинарах «Профилактика групповых конфликтов в школе и партнёрство родителей и педагогов»;</a:t>
            </a:r>
          </a:p>
          <a:p>
            <a:pPr marL="268288" indent="-268288">
              <a:buFontTx/>
              <a:buChar char="-"/>
              <a:tabLst>
                <a:tab pos="268288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7 класса создан отряд ДЮП «Спасатели» с целью формирования активной жизненной позиции, чувства ответственности за коллективное дело, дисциплинированность;</a:t>
            </a:r>
          </a:p>
          <a:p>
            <a:pPr marL="268288" indent="-268288">
              <a:buFontTx/>
              <a:buChar char="-"/>
              <a:tabLst>
                <a:tab pos="268288" algn="l"/>
              </a:tabLst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buFontTx/>
              <a:buChar char="-"/>
              <a:tabLst>
                <a:tab pos="268288" algn="l"/>
              </a:tabLst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buFontTx/>
              <a:buChar char="-"/>
              <a:tabLst>
                <a:tab pos="268288" algn="l"/>
              </a:tabLst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buFontTx/>
              <a:buChar char="-"/>
              <a:tabLst>
                <a:tab pos="268288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разработано и согласовано с Управляющим советом Положение «Об использовании мобильных устройств в МКОУ «Красноборская СОШ»,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следуют утвержденному порядку использования устройств мобильной связи  во время учебного процесса, что оказывает положительное влияние на дисциплину в классе.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2039487" y="6362708"/>
            <a:ext cx="80284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дисциплины в 2021-2022 учебном году значительно повысился.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51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4C6109C-B749-4D58-8004-26706098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7488" y="4231757"/>
            <a:ext cx="5092994" cy="1552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3AB4-1ECA-4162-AB23-F0424E3D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4" y="202025"/>
            <a:ext cx="7126490" cy="109515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8FC8C45-C86B-4BA7-BE8A-123BEC71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83186" cy="19595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368DB-B781-4966-B576-FFDF0843CEE3}"/>
              </a:ext>
            </a:extLst>
          </p:cNvPr>
          <p:cNvSpPr txBox="1"/>
          <p:nvPr/>
        </p:nvSpPr>
        <p:spPr>
          <a:xfrm>
            <a:off x="434684" y="1675021"/>
            <a:ext cx="114525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Низкий уровень вовлеченности родителей.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развитие сайта школы, создание страниц в социальных сетях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канал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 целью повышения информированности родителей;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эффективной работы Управляющего совета школы;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просветительской работы с родителями (собрания, открытые уроки, участие родительской общественности  в педагогических советах, во внешних мониторингах в качестве наблюдателей).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18176E-817B-45C9-B8F5-24D9D58A2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5" y="4068863"/>
            <a:ext cx="3457901" cy="25853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B39B86-F0A7-47D9-BA38-69BD2374D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16" y="4231756"/>
            <a:ext cx="4342455" cy="23951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EF043B-DCAA-49D5-BFCC-C9F69DE772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21" y="4231758"/>
            <a:ext cx="3221776" cy="24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02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2271</Words>
  <Application>Microsoft Office PowerPoint</Application>
  <PresentationFormat>Широкоэкранный</PresentationFormat>
  <Paragraphs>259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выводы по итогам реализации  Федеральной программы «500+» в 2021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 pasynok</dc:creator>
  <cp:lastModifiedBy>School Krasnoborskaya</cp:lastModifiedBy>
  <cp:revision>257</cp:revision>
  <cp:lastPrinted>2021-11-16T11:11:44Z</cp:lastPrinted>
  <dcterms:created xsi:type="dcterms:W3CDTF">2021-05-27T17:00:16Z</dcterms:created>
  <dcterms:modified xsi:type="dcterms:W3CDTF">2022-04-19T11:26:09Z</dcterms:modified>
</cp:coreProperties>
</file>