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3"/>
  </p:notesMasterIdLst>
  <p:sldIdLst>
    <p:sldId id="363" r:id="rId2"/>
    <p:sldId id="381" r:id="rId3"/>
    <p:sldId id="382" r:id="rId4"/>
    <p:sldId id="383" r:id="rId5"/>
    <p:sldId id="395" r:id="rId6"/>
    <p:sldId id="398" r:id="rId7"/>
    <p:sldId id="396" r:id="rId8"/>
    <p:sldId id="385" r:id="rId9"/>
    <p:sldId id="393" r:id="rId10"/>
    <p:sldId id="394" r:id="rId11"/>
    <p:sldId id="380" r:id="rId1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D"/>
    <a:srgbClr val="FFFFB3"/>
    <a:srgbClr val="BFE7A1"/>
    <a:srgbClr val="96DE98"/>
    <a:srgbClr val="CDFFCD"/>
    <a:srgbClr val="99FF99"/>
    <a:srgbClr val="FFFF00"/>
    <a:srgbClr val="79D5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309" autoAdjust="0"/>
    <p:restoredTop sz="86380" autoAdjust="0"/>
  </p:normalViewPr>
  <p:slideViewPr>
    <p:cSldViewPr>
      <p:cViewPr varScale="1">
        <p:scale>
          <a:sx n="98" d="100"/>
          <a:sy n="98" d="100"/>
        </p:scale>
        <p:origin x="-10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DFDBAA4-848D-4769-BF28-BD123F478BD0}" type="datetimeFigureOut">
              <a:rPr lang="ru-RU"/>
              <a:pPr>
                <a:defRPr/>
              </a:pPr>
              <a:t>13.04.2022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A40DFAB-F0D5-4FB4-961C-B2AFE073C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342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92A1C-26AA-4933-B26D-34639D70CC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08580-4260-447D-A737-595D4D9680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84A1-7524-4EC9-B40B-87173FE9A7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92213-480F-4692-9411-44CCACB2C0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E31D1-ED31-4F05-94C6-031CAD784C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21842-E6DF-496F-B102-81D2851F20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75B2E-9BCD-4518-9C16-34D2D0F100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FAB4B-8D66-415A-BE59-1D090CFD2F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B41EC-C65C-491A-93B7-F2F53625C6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95CBA-A872-4621-9139-D4BAABFCDA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B5873B3-E7F1-4F3B-84AF-F56FB86B7BF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99D7A2C-7C02-46BB-85E3-A556B54D17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«ПОТАНИНСКАЯ ОСНОВНАЯ ОБЩЕОБРАЗОВАТЕЛЬНАЯ ШКОЛА»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2060848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48F8C7-9066-48CA-9A88-C3F66A7E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Преодоления школьной </a:t>
            </a:r>
            <a:r>
              <a:rPr lang="ru-RU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неуспешности</a:t>
            </a:r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обучающихся</a:t>
            </a:r>
            <a:endParaRPr lang="ru-RU" sz="32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4BD6E7F9-C4FA-41E8-BDF1-2AC1A3110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9389604"/>
              </p:ext>
            </p:extLst>
          </p:nvPr>
        </p:nvGraphicFramePr>
        <p:xfrm>
          <a:off x="683568" y="2060848"/>
          <a:ext cx="7668852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8503">
                  <a:extLst>
                    <a:ext uri="{9D8B030D-6E8A-4147-A177-3AD203B41FA5}">
                      <a16:colId xmlns="" xmlns:a16="http://schemas.microsoft.com/office/drawing/2014/main" val="1900771319"/>
                    </a:ext>
                  </a:extLst>
                </a:gridCol>
                <a:gridCol w="1361759">
                  <a:extLst>
                    <a:ext uri="{9D8B030D-6E8A-4147-A177-3AD203B41FA5}">
                      <a16:colId xmlns="" xmlns:a16="http://schemas.microsoft.com/office/drawing/2014/main" val="3908983049"/>
                    </a:ext>
                  </a:extLst>
                </a:gridCol>
                <a:gridCol w="3798590">
                  <a:extLst>
                    <a:ext uri="{9D8B030D-6E8A-4147-A177-3AD203B41FA5}">
                      <a16:colId xmlns="" xmlns:a16="http://schemas.microsoft.com/office/drawing/2014/main" val="2166718109"/>
                    </a:ext>
                  </a:extLst>
                </a:gridCol>
              </a:tblGrid>
              <a:tr h="49846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и показатели их достижения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1333144"/>
                  </a:ext>
                </a:extLst>
              </a:tr>
              <a:tr h="12266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Родительские собрания по темам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«Обновленный ФГОС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«Как помочь ребенку стать успешным»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 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rowSpan="3">
                  <a:txBody>
                    <a:bodyPr/>
                    <a:lstStyle/>
                    <a:p>
                      <a:pPr lvl="0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 доли детей с рисками учебной неуспешности на 20% </a:t>
                      </a:r>
                    </a:p>
                    <a:p>
                      <a:pPr lvl="0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на 10% доли родителей, принимающих активное участие в жизни ОО.</a:t>
                      </a:r>
                    </a:p>
                    <a:p>
                      <a:pPr lvl="0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педагогов принимавших участие (выступавших) на семинаре 100%</a:t>
                      </a:r>
                    </a:p>
                    <a:p>
                      <a:pPr lvl="0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доли слабоуспевающих учеников на 10%</a:t>
                      </a:r>
                    </a:p>
                    <a:p>
                      <a:pPr lvl="0"/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Уменьшение доли учеников имеющих пробелы в знаниях на 10%.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1835084454"/>
                  </a:ext>
                </a:extLst>
              </a:tr>
              <a:tr h="1008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по теме «Мотивация учебной деятельности в условиях реализации ФГОС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vMerge="1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Спланировать работу с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учащимися, разработка ЛНА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2190506274"/>
                  </a:ext>
                </a:extLst>
              </a:tr>
              <a:tr h="12266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просветительской работы: открытые уроки, классные часы, родительские конференции, семинары.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 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 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vMerge="1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активное участие в мероприятиях, планируемых согласно направлениям школьной программы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212476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7167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D3B531-F8CA-4CC4-8033-12D64C80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652839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3BFBC2-5FCA-4B58-93DF-268E3F70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аркеры низких результатов, выявленные в результате внутришкольного контроля до вхождения в проект «500+»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9E28B8-325F-489E-8B69-8FBF49C9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831704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низких образовательных результатов была успеваемость в 2018-2019 учебном году обучающихся в 6 классе. В данном классе учатся 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(2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мальчика и 1 девочка), из них 1 ученик с ОВЗ. </a:t>
            </a:r>
          </a:p>
        </p:txBody>
      </p:sp>
    </p:spTree>
    <p:extLst>
      <p:ext uri="{BB962C8B-B14F-4D97-AF65-F5344CB8AC3E}">
        <p14:creationId xmlns:p14="http://schemas.microsoft.com/office/powerpoint/2010/main" xmlns="" val="443818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15DC52-7043-4B02-B235-7AAE0807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промежуточной аттестации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AD933194-E12A-4B9D-BD77-92BA94C57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0339212"/>
              </p:ext>
            </p:extLst>
          </p:nvPr>
        </p:nvGraphicFramePr>
        <p:xfrm>
          <a:off x="467544" y="1412776"/>
          <a:ext cx="8352928" cy="4945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149691811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35521159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86787457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51720882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26053684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65071420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319885366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224350279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899967409"/>
                    </a:ext>
                  </a:extLst>
                </a:gridCol>
              </a:tblGrid>
              <a:tr h="3091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(по предварительным итогам)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5579076"/>
                  </a:ext>
                </a:extLst>
              </a:tr>
              <a:tr h="376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/>
                </a:tc>
                <a:extLst>
                  <a:ext uri="{0D108BD9-81ED-4DB2-BD59-A6C34878D82A}">
                    <a16:rowId xmlns="" xmlns:a16="http://schemas.microsoft.com/office/drawing/2014/main" val="2110490982"/>
                  </a:ext>
                </a:extLst>
              </a:tr>
              <a:tr h="25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393274970"/>
                  </a:ext>
                </a:extLst>
              </a:tr>
              <a:tr h="25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3845429071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2532391985"/>
                  </a:ext>
                </a:extLst>
              </a:tr>
              <a:tr h="922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988901577"/>
                  </a:ext>
                </a:extLst>
              </a:tr>
              <a:tr h="277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3677046317"/>
                  </a:ext>
                </a:extLst>
              </a:tr>
              <a:tr h="277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1194475515"/>
                  </a:ext>
                </a:extLst>
              </a:tr>
              <a:tr h="25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1703600779"/>
                  </a:ext>
                </a:extLst>
              </a:tr>
              <a:tr h="263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941987486"/>
                  </a:ext>
                </a:extLst>
              </a:tr>
              <a:tr h="14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296715778"/>
                  </a:ext>
                </a:extLst>
              </a:tr>
              <a:tr h="122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1685247280"/>
                  </a:ext>
                </a:extLst>
              </a:tr>
              <a:tr h="25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2401086538"/>
                  </a:ext>
                </a:extLst>
              </a:tr>
              <a:tr h="383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844323066"/>
                  </a:ext>
                </a:extLst>
              </a:tr>
              <a:tr h="176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32" marR="37732" marT="0" marB="0" anchor="b"/>
                </a:tc>
                <a:extLst>
                  <a:ext uri="{0D108BD9-81ED-4DB2-BD59-A6C34878D82A}">
                    <a16:rowId xmlns="" xmlns:a16="http://schemas.microsoft.com/office/drawing/2014/main" val="170149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0924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25F555-CC8C-4E80-B2FB-DFBB5FBC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нализ рискового профиля в проекте «500+»</a:t>
            </a:r>
            <a:endParaRPr lang="ru-RU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66DEB3A4-DAB2-4B78-907A-02285C46B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0409129"/>
              </p:ext>
            </p:extLst>
          </p:nvPr>
        </p:nvGraphicFramePr>
        <p:xfrm>
          <a:off x="755576" y="1556792"/>
          <a:ext cx="7859216" cy="430758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890664">
                  <a:extLst>
                    <a:ext uri="{9D8B030D-6E8A-4147-A177-3AD203B41FA5}">
                      <a16:colId xmlns="" xmlns:a16="http://schemas.microsoft.com/office/drawing/2014/main" val="2551890124"/>
                    </a:ext>
                  </a:extLst>
                </a:gridCol>
                <a:gridCol w="4968552">
                  <a:extLst>
                    <a:ext uri="{9D8B030D-6E8A-4147-A177-3AD203B41FA5}">
                      <a16:colId xmlns="" xmlns:a16="http://schemas.microsoft.com/office/drawing/2014/main" val="151747007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риска 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актуальные для ОО)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5" marR="235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Краткое описание мер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5" marR="23515" marT="0" marB="0" anchor="ctr"/>
                </a:tc>
                <a:extLst>
                  <a:ext uri="{0D108BD9-81ED-4DB2-BD59-A6C34878D82A}">
                    <a16:rowId xmlns="" xmlns:a16="http://schemas.microsoft.com/office/drawing/2014/main" val="2656359695"/>
                  </a:ext>
                </a:extLst>
              </a:tr>
              <a:tr h="165046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предметная и методическая компетентность педагогических работников 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5" marR="235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профессиональных дефицитов педагогов.</a:t>
                      </a:r>
                    </a:p>
                    <a:p>
                      <a:pPr algn="l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тематики КПК в соответствии с выявленными дефицитами. </a:t>
                      </a:r>
                    </a:p>
                    <a:p>
                      <a:pPr algn="l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Сетевое взаимодействие между школами.</a:t>
                      </a:r>
                    </a:p>
                    <a:p>
                      <a:pPr algn="l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«наставничества» (для учителя географии, истории, обществознания, математики). </a:t>
                      </a:r>
                    </a:p>
                    <a:p>
                      <a:pPr algn="l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рабочих совещаний.</a:t>
                      </a:r>
                    </a:p>
                    <a:p>
                      <a:pPr algn="l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 советов Консультационных часов,</a:t>
                      </a:r>
                    </a:p>
                    <a:p>
                      <a:pPr algn="l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 с психологами. Открытых уроков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15" marR="23515" marT="0" marB="0"/>
                </a:tc>
                <a:extLst>
                  <a:ext uri="{0D108BD9-81ED-4DB2-BD59-A6C34878D82A}">
                    <a16:rowId xmlns="" xmlns:a16="http://schemas.microsoft.com/office/drawing/2014/main" val="41353744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учебная мотивация обучающихся</a:t>
                      </a:r>
                      <a:endParaRPr lang="ru-RU" sz="1200" b="0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30" marR="4703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группы обучающихся с «низкой мотивацией» к учению, контроль за их обучением</a:t>
                      </a:r>
                    </a:p>
                    <a:p>
                      <a:pPr algn="l"/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заседаний малых педсоветов, анализ успеваемости и работы со слабоуспевающими на педагогических советах. Своевременное выявление одаренных и высокомотивированных детей, формирование базы данных, работа с одаренными детьми. Мероприятия по профориентации.</a:t>
                      </a:r>
                      <a:endParaRPr lang="ru-RU" sz="1200" b="0" baseline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30" marR="47030" marT="0" marB="0"/>
                </a:tc>
              </a:tr>
              <a:tr h="856919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</a:t>
                      </a:r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с рисками учебной неуспешности</a:t>
                      </a:r>
                      <a:endParaRPr lang="ru-RU" sz="1200" baseline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30" marR="4703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обучающихся с трудностями в учебной деятельности. Адресная корректировка методики работы учителя и/или образовательных программ. Адресная корректировка методики работы классных руководителей</a:t>
                      </a:r>
                      <a:endParaRPr lang="ru-RU" sz="1200" baseline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30" marR="470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0688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BFFF13-6FA4-4722-8A6C-383CF18E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по итогам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реализации проекта 500+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56876C-4497-4A66-9C46-8072972B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33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предметной и методической компетентности  педагогических работников</a:t>
            </a:r>
          </a:p>
          <a:p>
            <a:pPr marL="0" indent="0" algn="just">
              <a:buNone/>
            </a:pP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360000" algn="just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урсы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повышения квалификации по различным направлениям, выявленным в результате диагностики прошли 100% педагогов.</a:t>
            </a:r>
          </a:p>
          <a:p>
            <a:pPr marL="0" indent="36000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Увеличилась активность педагогов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организация методических семинаров, мастер-классов, проведение открытых уроков.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755320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41E966-534D-46A7-9D08-3AEAE4494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512168"/>
          </a:xfrm>
        </p:spPr>
        <p:txBody>
          <a:bodyPr>
            <a:normAutofit/>
          </a:bodyPr>
          <a:lstStyle/>
          <a:p>
            <a:pPr marL="0" indent="3600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</a:p>
          <a:p>
            <a:pPr marL="0" indent="36000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Увеличилась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обучающихся,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принимающих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олимпиадах,</a:t>
            </a:r>
            <a:r>
              <a:rPr lang="ru-RU" sz="1400" b="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конкурсах.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Увеличилась </a:t>
            </a:r>
            <a:r>
              <a:rPr lang="ru-RU" sz="14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участия в олимпиадах, конкурсах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8BFFF13-6FA4-4722-8A6C-383CF18E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по итогам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реализации проекта 500+</a:t>
            </a:r>
          </a:p>
        </p:txBody>
      </p:sp>
    </p:spTree>
    <p:extLst>
      <p:ext uri="{BB962C8B-B14F-4D97-AF65-F5344CB8AC3E}">
        <p14:creationId xmlns:p14="http://schemas.microsoft.com/office/powerpoint/2010/main" xmlns="" val="2067443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26F546-5CD3-436E-BDD2-90841564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 учебной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360000" algn="just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Организована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системная работа и психологическая поддержка с неуспевающими и слабоуспевающими обучающимися школы. 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360000" algn="just">
              <a:buNone/>
            </a:pP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Учителям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рекомендованы дополнительные занятия с целью ликвидации отставания от учебной программы.  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360000" algn="just">
              <a:buNone/>
            </a:pP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Составлены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планы индивидуальной работы со слабоуспевающими обучающими. </a:t>
            </a:r>
            <a:endParaRPr lang="ru-RU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360000" algn="just">
              <a:buNone/>
            </a:pP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Составлена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программа преодоления школьной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неуспешности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8BFFF13-6FA4-4722-8A6C-383CF18E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366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по итогам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реализации проекта 500+</a:t>
            </a:r>
          </a:p>
        </p:txBody>
      </p:sp>
    </p:spTree>
    <p:extLst>
      <p:ext uri="{BB962C8B-B14F-4D97-AF65-F5344CB8AC3E}">
        <p14:creationId xmlns:p14="http://schemas.microsoft.com/office/powerpoint/2010/main" xmlns="" val="4039273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48F8C7-9066-48CA-9A88-C3F66A7E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предметной и методической компетентности педагогических работников</a:t>
            </a:r>
            <a:endParaRPr lang="ru-RU" sz="32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4BD6E7F9-C4FA-41E8-BDF1-2AC1A3110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4156676"/>
              </p:ext>
            </p:extLst>
          </p:nvPr>
        </p:nvGraphicFramePr>
        <p:xfrm>
          <a:off x="827584" y="1988840"/>
          <a:ext cx="7668852" cy="4365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8503">
                  <a:extLst>
                    <a:ext uri="{9D8B030D-6E8A-4147-A177-3AD203B41FA5}">
                      <a16:colId xmlns="" xmlns:a16="http://schemas.microsoft.com/office/drawing/2014/main" val="1900771319"/>
                    </a:ext>
                  </a:extLst>
                </a:gridCol>
                <a:gridCol w="1361759">
                  <a:extLst>
                    <a:ext uri="{9D8B030D-6E8A-4147-A177-3AD203B41FA5}">
                      <a16:colId xmlns="" xmlns:a16="http://schemas.microsoft.com/office/drawing/2014/main" val="3908983049"/>
                    </a:ext>
                  </a:extLst>
                </a:gridCol>
                <a:gridCol w="3798590">
                  <a:extLst>
                    <a:ext uri="{9D8B030D-6E8A-4147-A177-3AD203B41FA5}">
                      <a16:colId xmlns="" xmlns:a16="http://schemas.microsoft.com/office/drawing/2014/main" val="2166718109"/>
                    </a:ext>
                  </a:extLst>
                </a:gridCol>
              </a:tblGrid>
              <a:tr h="36815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и показатели их достижения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1333144"/>
                  </a:ext>
                </a:extLst>
              </a:tr>
              <a:tr h="110445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декад педагогического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– май 2022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 ноябрь 2022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профессионального общения, обмена опытом (посещения учителями школы мастер-классов и открытых уроков эффективных педагогов)</a:t>
                      </a:r>
                    </a:p>
                    <a:p>
                      <a:pPr lvl="0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	педагогических работников участвующих в реализации внутришкольного курса повышения квалификации, от общего числа педагогических работников  школы – 80 %.</a:t>
                      </a:r>
                    </a:p>
                    <a:p>
                      <a:pPr lvl="0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педагогических работников, участвующих в создании банка лучших разработок – 80%</a:t>
                      </a:r>
                    </a:p>
                  </a:txBody>
                  <a:tcPr marL="19365" marR="19365" marT="0" marB="0"/>
                </a:tc>
                <a:extLst>
                  <a:ext uri="{0D108BD9-81ED-4DB2-BD59-A6C34878D82A}">
                    <a16:rowId xmlns="" xmlns:a16="http://schemas.microsoft.com/office/drawing/2014/main" val="1835084454"/>
                  </a:ext>
                </a:extLst>
              </a:tr>
              <a:tr h="7363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внутришкольного курса повышения квалификации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– май 2022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 ноябрь 2022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/>
                </a:tc>
                <a:extLst>
                  <a:ext uri="{0D108BD9-81ED-4DB2-BD59-A6C34878D82A}">
                    <a16:rowId xmlns="" xmlns:a16="http://schemas.microsoft.com/office/drawing/2014/main" val="2190506274"/>
                  </a:ext>
                </a:extLst>
              </a:tr>
              <a:tr h="1104452">
                <a:tc>
                  <a:txBody>
                    <a:bodyPr/>
                    <a:lstStyle/>
                    <a:p>
                      <a:r>
                        <a:rPr lang="ru-RU" sz="1400" b="1" i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Запуск информационно-справочных разделов на сайте школы: «Функциональная грамотность</a:t>
                      </a:r>
                      <a:r>
                        <a:rPr lang="ru-RU" sz="1400" b="1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r>
                        <a:rPr lang="ru-RU" sz="1400" b="1" i="0" u="none" strike="noStrik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i="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Обновленный ФГОС», активизация раздела «Методическая копилка»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– май 2022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 ноябрь 2022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/>
                </a:tc>
                <a:extLst>
                  <a:ext uri="{0D108BD9-81ED-4DB2-BD59-A6C34878D82A}">
                    <a16:rowId xmlns="" xmlns:a16="http://schemas.microsoft.com/office/drawing/2014/main" val="212476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9136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48F8C7-9066-48CA-9A88-C3F66A7E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учебной мотивации обучающихся</a:t>
            </a:r>
            <a:endParaRPr lang="ru-RU" sz="32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4BD6E7F9-C4FA-41E8-BDF1-2AC1A3110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5006646"/>
              </p:ext>
            </p:extLst>
          </p:nvPr>
        </p:nvGraphicFramePr>
        <p:xfrm>
          <a:off x="675910" y="1544091"/>
          <a:ext cx="7668852" cy="4575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8503">
                  <a:extLst>
                    <a:ext uri="{9D8B030D-6E8A-4147-A177-3AD203B41FA5}">
                      <a16:colId xmlns="" xmlns:a16="http://schemas.microsoft.com/office/drawing/2014/main" val="1900771319"/>
                    </a:ext>
                  </a:extLst>
                </a:gridCol>
                <a:gridCol w="1361759">
                  <a:extLst>
                    <a:ext uri="{9D8B030D-6E8A-4147-A177-3AD203B41FA5}">
                      <a16:colId xmlns="" xmlns:a16="http://schemas.microsoft.com/office/drawing/2014/main" val="3908983049"/>
                    </a:ext>
                  </a:extLst>
                </a:gridCol>
                <a:gridCol w="3798590">
                  <a:extLst>
                    <a:ext uri="{9D8B030D-6E8A-4147-A177-3AD203B41FA5}">
                      <a16:colId xmlns="" xmlns:a16="http://schemas.microsoft.com/office/drawing/2014/main" val="2166718109"/>
                    </a:ext>
                  </a:extLst>
                </a:gridCol>
              </a:tblGrid>
              <a:tr h="36815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и показатели их достижения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365" marR="19365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1333144"/>
                  </a:ext>
                </a:extLst>
              </a:tr>
              <a:tr h="110445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Корректировка рабочих программ с целью включения занятий по ФГ. Использование банка РЭШ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Апрель 2022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Июнь 2022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 2022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Декабрь 2022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 rowSpan="4">
                  <a:txBody>
                    <a:bodyPr/>
                    <a:lstStyle/>
                    <a:p>
                      <a:pPr lvl="0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доли учащихся  выполняющих задания по ФГ на 5%.</a:t>
                      </a:r>
                    </a:p>
                    <a:p>
                      <a:pPr lvl="0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доли учащихся, имеющих низкий уровень мотивации, принимающих участие в коллективных мероприятиях на 10%</a:t>
                      </a:r>
                    </a:p>
                    <a:p>
                      <a:pPr lvl="0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программы по работе направленной на активизацию ученического самоуправления – формирования активной жизненной позиции.</a:t>
                      </a:r>
                    </a:p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проведенных встреч и экскурсий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1835084454"/>
                  </a:ext>
                </a:extLst>
              </a:tr>
              <a:tr h="7363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Анализ и диагностика по развитию ученической активности как в школе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Июнь 2022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 vMerge="1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Спланировать работу с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учащимися, разработка ЛНА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2190506274"/>
                  </a:ext>
                </a:extLst>
              </a:tr>
              <a:tr h="110445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Отлаживание механизмов сотрудничества, совершенствование отношений в КТД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Май 2022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 2022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Декабрь 2022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 vMerge="1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активное участие в мероприятиях, планируемых согласно направлениям школьной программы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2124767605"/>
                  </a:ext>
                </a:extLst>
              </a:tr>
              <a:tr h="110445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Организация встреч, посещения учреждений профтехобразования, организация встреч с успешными людьми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т.д.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Октябрь 2022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 vMerge="1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уровня удовлетворенности обучающихся и их родителей выбором образовательного маршрута.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="" xmlns:a16="http://schemas.microsoft.com/office/drawing/2014/main" val="2796614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875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4724</TotalTime>
  <Words>820</Words>
  <Application>Microsoft Office PowerPoint</Application>
  <PresentationFormat>Экран (4:3)</PresentationFormat>
  <Paragraphs>252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МУНИЦИПАЛЬНОЕ ОБЩЕОБРАЗОВАТЕЛЬНОЕ БЮДЖЕТНОЕ УЧРЕЖДЕНИЕ  «ПОТАНИНСКАЯ ОСНОВНАЯ ОБЩЕОБРАЗОВАТЕЛЬНАЯ ШКОЛА»</vt:lpstr>
      <vt:lpstr>Маркеры низких результатов, выявленные в результате внутришкольного контроля до вхождения в проект «500+»</vt:lpstr>
      <vt:lpstr>Результаты промежуточной аттестации</vt:lpstr>
      <vt:lpstr>Анализ рискового профиля в проекте «500+»</vt:lpstr>
      <vt:lpstr>Промежуточные результаты по итогам  1 года реализации проекта 500+</vt:lpstr>
      <vt:lpstr>Промежуточные результаты по итогам  1 года реализации проекта 500+</vt:lpstr>
      <vt:lpstr>Промежуточные результаты по итогам  1 года реализации проекта 500+</vt:lpstr>
      <vt:lpstr>Повышение предметной и методической компетентности педагогических работников</vt:lpstr>
      <vt:lpstr>Повышение учебной мотивации обучающихся</vt:lpstr>
      <vt:lpstr>Преодоления школьной неуспешности обучающихся</vt:lpstr>
      <vt:lpstr>Слайд 11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344</cp:revision>
  <dcterms:created xsi:type="dcterms:W3CDTF">2007-03-18T11:08:10Z</dcterms:created>
  <dcterms:modified xsi:type="dcterms:W3CDTF">2022-04-13T07:14:31Z</dcterms:modified>
</cp:coreProperties>
</file>