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4" r:id="rId3"/>
    <p:sldId id="293" r:id="rId4"/>
    <p:sldId id="276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79" r:id="rId13"/>
    <p:sldId id="284" r:id="rId14"/>
    <p:sldId id="29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42;\Desktop\500+\&#1054;&#1090;&#1095;&#1077;&#1090;%2026.05.2021\&#1055;&#1077;&#1076;&#1072;&#1075;&#1086;&#1075;&#1080;&#1095;&#1077;&#1089;&#1082;&#1080;&#1081;%20&#1082;&#1086;&#1083;&#1083;&#1077;&#1082;&#1090;&#1080;&#107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категории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DC-4F84-807E-02606DECE02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DC-4F84-807E-02606DECE02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DC-4F84-807E-02606DECE029}"/>
              </c:ext>
            </c:extLst>
          </c:dPt>
          <c:dLbls>
            <c:dLbl>
              <c:idx val="0"/>
              <c:layout>
                <c:manualLayout>
                  <c:x val="8.4267060367454114E-2"/>
                  <c:y val="-5.79691601049868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9DC-4F84-807E-02606DECE0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5643700787401573E-2"/>
                  <c:y val="-1.52303878681831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9DC-4F84-807E-02606DECE0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070209973753291E-2"/>
                  <c:y val="-6.53842228054826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9DC-4F84-807E-02606DECE0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Высшая</c:v>
                </c:pt>
                <c:pt idx="1">
                  <c:v>Первая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21</c:v>
                </c:pt>
                <c:pt idx="1">
                  <c:v>18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9DC-4F84-807E-02606DECE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</a:t>
            </a: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стаж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CD-414D-9702-7ED2308F7C0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CD-414D-9702-7ED2308F7C0D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CD-414D-9702-7ED2308F7C0D}"/>
              </c:ext>
            </c:extLst>
          </c:dPt>
          <c:dLbls>
            <c:dLbl>
              <c:idx val="0"/>
              <c:layout>
                <c:manualLayout>
                  <c:x val="3.2316929133858259E-2"/>
                  <c:y val="-2.56120589093030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1CD-414D-9702-7ED2308F7C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452099737532823E-2"/>
                  <c:y val="9.41783318751822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1CD-414D-9702-7ED2308F7C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486876640419954E-2"/>
                  <c:y val="-0.108791192767570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1CD-414D-9702-7ED2308F7C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Лист1!$A$5:$A$7</c:f>
              <c:strCache>
                <c:ptCount val="3"/>
                <c:pt idx="0">
                  <c:v>До 3 лет</c:v>
                </c:pt>
                <c:pt idx="1">
                  <c:v>От 3 до 10 лет</c:v>
                </c:pt>
                <c:pt idx="2">
                  <c:v>Более 10 лет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14</c:v>
                </c:pt>
                <c:pt idx="1">
                  <c:v>18</c:v>
                </c:pt>
                <c:pt idx="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CD-414D-9702-7ED2308F7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32-43FA-A19A-CAAEAEA763EC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32-43FA-A19A-CAAEAEA763E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32-43FA-A19A-CAAEAEA763EC}"/>
              </c:ext>
            </c:extLst>
          </c:dPt>
          <c:dLbls>
            <c:dLbl>
              <c:idx val="0"/>
              <c:layout>
                <c:manualLayout>
                  <c:x val="3.2396106736657916E-2"/>
                  <c:y val="-1.9195100612423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485017497812782E-2"/>
                  <c:y val="1.0584718576844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32-43FA-A19A-CAAEAEA763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723534558180229E-2"/>
                  <c:y val="-9.22703412073491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F32-43FA-A19A-CAAEAEA763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Лист1!$A$9:$A$11</c:f>
              <c:strCache>
                <c:ptCount val="3"/>
                <c:pt idx="0">
                  <c:v>Моложе 25</c:v>
                </c:pt>
                <c:pt idx="1">
                  <c:v>От 25 до 40</c:v>
                </c:pt>
                <c:pt idx="2">
                  <c:v>Старше 40</c:v>
                </c:pt>
              </c:strCache>
            </c:strRef>
          </c:cat>
          <c:val>
            <c:numRef>
              <c:f>Лист1!$B$9:$B$11</c:f>
              <c:numCache>
                <c:formatCode>General</c:formatCode>
                <c:ptCount val="3"/>
                <c:pt idx="0">
                  <c:v>9</c:v>
                </c:pt>
                <c:pt idx="1">
                  <c:v>21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32-43FA-A19A-CAAEAEA76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2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63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72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03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9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98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8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4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4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7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8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9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6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2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45B7-77D6-4757-B3D2-9491DD9A0DC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4135C1-44AE-4697-B751-DF0B4BA7D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0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4" y="1538335"/>
            <a:ext cx="1028211" cy="1056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5172" y="1807972"/>
            <a:ext cx="7018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«МИЧУРИНСКАЯ СОШ»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226"/>
            <a:ext cx="1383052" cy="12132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2824" y="451028"/>
            <a:ext cx="4687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ИНСТИТУТ ОЦЕНКИ КАЧЕСТВА ОБРАЗОВАНИЯ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3967" y="2568953"/>
            <a:ext cx="5907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500+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1183" y="3676949"/>
            <a:ext cx="997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редставление опыта работы школы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0164" y="4627581"/>
            <a:ext cx="10087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Шеховцева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 В., региональный куратор (ЛОИРО)</a:t>
            </a:r>
          </a:p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Тютиков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В.., региональный куратор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(Выборгский район)</a:t>
            </a:r>
          </a:p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Ярмолюк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 Г., муниципальный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(Всеволожский район)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Иванченко Е. Н., директор (МОУ «Мичуринская СОШ»)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61" y="240226"/>
            <a:ext cx="5974813" cy="10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4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1693" y="239941"/>
            <a:ext cx="9400504" cy="1107595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«Мичуринская средняя общеобразовательная школа»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38200" y="1347536"/>
            <a:ext cx="10515600" cy="4829427"/>
          </a:xfrm>
        </p:spPr>
        <p:txBody>
          <a:bodyPr>
            <a:normAutofit fontScale="97500"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9803" y="1609858"/>
            <a:ext cx="5563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оснащения школы (принятые решения, проведенные мероприятия):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материально-технической базы;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документов по повышению оснащенности школы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86" y="1347535"/>
            <a:ext cx="3496614" cy="2622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45" y="4224270"/>
            <a:ext cx="3496254" cy="23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691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1693" y="239941"/>
            <a:ext cx="9400504" cy="1107595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«Мичуринская средняя общеобразовательная школа»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38200" y="1347536"/>
            <a:ext cx="10515600" cy="4829427"/>
          </a:xfrm>
        </p:spPr>
        <p:txBody>
          <a:bodyPr>
            <a:normAutofit fontScale="97500"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4851" y="1540731"/>
            <a:ext cx="80697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Дефицит педагогических кадров</a:t>
            </a:r>
          </a:p>
          <a:p>
            <a:pPr algn="just"/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с обучающимися 8-11 классов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педагогами школы курсов профессиональной переподготовки для преподавания нескольких предметов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педагогов в школу через взаимодействие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педколледжами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ВУЗами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3-4 курсов педагогических колледжей и ВУЗов в Школу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45" y="1347536"/>
            <a:ext cx="2949246" cy="2211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83" y="3728963"/>
            <a:ext cx="2063616" cy="28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59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6" y="129074"/>
            <a:ext cx="1078029" cy="1107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410" y="1440474"/>
            <a:ext cx="80047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и методическая компетентность педагогических работников (критерии: количество учителей, прошедших КПК и имеющих квалификационные  категории до 100%).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декады педагогического мастерства;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 (видео уроки,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семинары);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курсов повышения квалификации (ЛОИРО, ФГАОУ ДПО «Академия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00330" y="95190"/>
            <a:ext cx="9400504" cy="1107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«Мичуринская средняя общеобразовательная школа»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17" y="1595021"/>
            <a:ext cx="2974842" cy="22311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17" y="4226510"/>
            <a:ext cx="2999470" cy="22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83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61692" y="170448"/>
            <a:ext cx="9400504" cy="896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«Мичуринская средняя общеобразовательная школа»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55" y="1528887"/>
            <a:ext cx="8956348" cy="52033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52791" y="1067222"/>
            <a:ext cx="6218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и мероприятия по достижению цели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6132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110" y="2405174"/>
            <a:ext cx="10515600" cy="17675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71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369930" y="282825"/>
            <a:ext cx="10666666" cy="1002716"/>
          </a:xfrm>
        </p:spPr>
        <p:txBody>
          <a:bodyPr rtlCol="0">
            <a:normAutofit/>
          </a:bodyPr>
          <a:lstStyle/>
          <a:p>
            <a:pPr algn="ctr"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«Мичуринская средняя общеобразовательная школа»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2754" y="1569190"/>
            <a:ext cx="4095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область,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Мичуринское,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Первомайская, д.1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775" y="5827053"/>
            <a:ext cx="1066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мощность 360 обучающихся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25.04.2022 года в школе обучается 174 ребенка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7948" y="3488579"/>
            <a:ext cx="387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Реализуеме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 НОО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 ООО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 СОО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 НОО 7.1, 7.2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 ООО 7.2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05" y="4496629"/>
            <a:ext cx="2097049" cy="1571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459" y="3976145"/>
            <a:ext cx="1774420" cy="2362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8" y="1646232"/>
            <a:ext cx="3252467" cy="2439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84" y="1449395"/>
            <a:ext cx="2887595" cy="21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63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50016" y="365125"/>
            <a:ext cx="9144001" cy="1325563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«Мичуринская средняя общеобразовательная школа»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75459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школы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предоставления каждому обучающемуся качественного образования,  позволяющего успешно жить в быстро меняющемся мире, быть конкурентно-способными на рынке  через: рост профессионального мастерства каждого учителя  и дифференцированную поддержку сильных и слабых учеников,  формирование познавательных процессов обучающихся»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73" y="473122"/>
            <a:ext cx="1079086" cy="1109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58" y="2601532"/>
            <a:ext cx="3201459" cy="24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223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37613" y="239941"/>
            <a:ext cx="9654387" cy="804351"/>
          </a:xfrm>
        </p:spPr>
        <p:txBody>
          <a:bodyPr rtlCol="0">
            <a:normAutofit fontScale="90000"/>
          </a:bodyPr>
          <a:lstStyle/>
          <a:p>
            <a:pPr algn="l"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«Мичуринская средняя общеобразовательная школа»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270" y="1425021"/>
            <a:ext cx="111768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(20 человек):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444280"/>
              </p:ext>
            </p:extLst>
          </p:nvPr>
        </p:nvGraphicFramePr>
        <p:xfrm>
          <a:off x="8087525" y="2455747"/>
          <a:ext cx="4446140" cy="328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395204"/>
              </p:ext>
            </p:extLst>
          </p:nvPr>
        </p:nvGraphicFramePr>
        <p:xfrm>
          <a:off x="3582569" y="2455748"/>
          <a:ext cx="5124450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848085"/>
              </p:ext>
            </p:extLst>
          </p:nvPr>
        </p:nvGraphicFramePr>
        <p:xfrm>
          <a:off x="-600075" y="2455747"/>
          <a:ext cx="517618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17445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1693" y="239941"/>
            <a:ext cx="9400504" cy="1107595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«Мичуринская средняя общеобразовательная школа»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38200" y="1347536"/>
            <a:ext cx="10515600" cy="4829427"/>
          </a:xfrm>
        </p:spPr>
        <p:txBody>
          <a:bodyPr>
            <a:normAutofit fontScale="97500"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ru-RU" alt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САМОДИАГНОСТИКА</a:t>
            </a:r>
            <a:r>
              <a:rPr lang="ru-RU" alt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453" y="1811257"/>
            <a:ext cx="7525976" cy="48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860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1693" y="239941"/>
            <a:ext cx="9400504" cy="1107595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«Мичуринская средняя общеобразовательная школа»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38200" y="1347536"/>
            <a:ext cx="10515600" cy="4829427"/>
          </a:xfrm>
        </p:spPr>
        <p:txBody>
          <a:bodyPr>
            <a:normAutofit fontScale="97500"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Рисковые профили МОУ «Мичуринская СОШ»</a:t>
            </a:r>
            <a:r>
              <a:rPr lang="ru-RU" altLang="ru-RU" sz="1800" dirty="0" smtClean="0">
                <a:solidFill>
                  <a:schemeClr val="tx1"/>
                </a:solidFill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99" y="2163651"/>
            <a:ext cx="8859894" cy="44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1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1693" y="239941"/>
            <a:ext cx="9400504" cy="1107595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«Мичуринская средняя общеобразовательная школа»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38200" y="1514961"/>
            <a:ext cx="10515600" cy="790357"/>
          </a:xfrm>
        </p:spPr>
        <p:txBody>
          <a:bodyPr>
            <a:normAutofit fontScale="97500" lnSpcReduction="10000"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 МОУ «Мичуринская СОШ»</a:t>
            </a:r>
            <a:endParaRPr lang="ru-RU" sz="2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80" y="2867255"/>
            <a:ext cx="11412701" cy="329212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92680" y="2867255"/>
            <a:ext cx="0" cy="3292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905381" y="2867255"/>
            <a:ext cx="0" cy="3292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2680" y="6159380"/>
            <a:ext cx="11412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336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1693" y="239941"/>
            <a:ext cx="9400504" cy="1107595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«Мичуринская средняя общеобразовательная школа»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51078" y="1803042"/>
            <a:ext cx="10515600" cy="888643"/>
          </a:xfrm>
        </p:spPr>
        <p:txBody>
          <a:bodyPr>
            <a:normAutofit fontScale="67500" lnSpcReduction="20000"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3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МОУ «Мичуринская СОШ</a:t>
            </a: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59" y="3142787"/>
            <a:ext cx="11876037" cy="127417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70859" y="3142787"/>
            <a:ext cx="0" cy="1274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046896" y="3142787"/>
            <a:ext cx="0" cy="1274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0859" y="3142787"/>
            <a:ext cx="11876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0859" y="4416961"/>
            <a:ext cx="11876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430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1693" y="239941"/>
            <a:ext cx="9400504" cy="1107595"/>
          </a:xfrm>
        </p:spPr>
        <p:txBody>
          <a:bodyPr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«Мичуринская средняя общеобразовательная школа»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38200" y="1347536"/>
            <a:ext cx="10515600" cy="764599"/>
          </a:xfrm>
        </p:spPr>
        <p:txBody>
          <a:bodyPr>
            <a:normAutofit fontScale="97500" lnSpcReduction="10000"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 МОУ «Мичуринская СОШ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0" y="239941"/>
            <a:ext cx="1078029" cy="1107595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0" y="2270560"/>
            <a:ext cx="10934867" cy="4027594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7330" y="2270560"/>
            <a:ext cx="10934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330" y="2270560"/>
            <a:ext cx="0" cy="4027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462197" y="2270560"/>
            <a:ext cx="0" cy="4027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7330" y="6298154"/>
            <a:ext cx="10934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4499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901</TotalTime>
  <Words>294</Words>
  <Application>Microsoft Office PowerPoint</Application>
  <PresentationFormat>Широкоэкранный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Муниципальное общеобразовательное учреждение  «Мичуринская средняя общеобразовательная школа»</vt:lpstr>
      <vt:lpstr>Муниципальное общеобразовательное учреждение  «Мичуринская средняя общеобразовательная школа»</vt:lpstr>
      <vt:lpstr>Муниципальное общеобразовательное учреждение  «Мичуринская средняя общеобразовательная школа»</vt:lpstr>
      <vt:lpstr>Муниципальное общеобразовательное учреждение  «Мичуринская средняя общеобразовательная школа»</vt:lpstr>
      <vt:lpstr>Муниципальное общеобразовательное учреждение  «Мичуринская средняя общеобразовательная школа»</vt:lpstr>
      <vt:lpstr>Муниципальное общеобразовательное учреждение  «Мичуринская средняя общеобразовательная школа»</vt:lpstr>
      <vt:lpstr>Муниципальное общеобразовательное учреждение  «Мичуринская средняя общеобразовательная школа»</vt:lpstr>
      <vt:lpstr>Муниципальное общеобразовательное учреждение  «Мичуринская средняя общеобразовательная школа»</vt:lpstr>
      <vt:lpstr>Муниципальное общеобразовательное учреждение  «Мичуринская средняя общеобразовательная школа»</vt:lpstr>
      <vt:lpstr>Муниципальное общеобразовательное учреждение  «Мичуринская средняя общеобразовательная школа»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МОБУ «Муринская СОШ №3»           Педагогический совет 2020-2021 учебный год</dc:title>
  <dc:creator>НВ</dc:creator>
  <cp:lastModifiedBy>Bio</cp:lastModifiedBy>
  <cp:revision>121</cp:revision>
  <dcterms:created xsi:type="dcterms:W3CDTF">2020-08-27T21:36:53Z</dcterms:created>
  <dcterms:modified xsi:type="dcterms:W3CDTF">2022-04-19T09:04:27Z</dcterms:modified>
</cp:coreProperties>
</file>