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23"/>
  </p:notesMasterIdLst>
  <p:handoutMasterIdLst>
    <p:handoutMasterId r:id="rId24"/>
  </p:handoutMasterIdLst>
  <p:sldIdLst>
    <p:sldId id="386" r:id="rId2"/>
    <p:sldId id="431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507" r:id="rId11"/>
    <p:sldId id="476" r:id="rId12"/>
    <p:sldId id="488" r:id="rId13"/>
    <p:sldId id="477" r:id="rId14"/>
    <p:sldId id="478" r:id="rId15"/>
    <p:sldId id="502" r:id="rId16"/>
    <p:sldId id="504" r:id="rId17"/>
    <p:sldId id="501" r:id="rId18"/>
    <p:sldId id="496" r:id="rId19"/>
    <p:sldId id="483" r:id="rId20"/>
    <p:sldId id="484" r:id="rId21"/>
    <p:sldId id="490" r:id="rId22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AD0"/>
    <a:srgbClr val="565087"/>
    <a:srgbClr val="A2A2DA"/>
    <a:srgbClr val="CDCDEB"/>
    <a:srgbClr val="423D67"/>
    <a:srgbClr val="FFCD2D"/>
    <a:srgbClr val="54BFFA"/>
    <a:srgbClr val="94D6FC"/>
    <a:srgbClr val="FFCD19"/>
    <a:srgbClr val="EA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5"/>
    <p:restoredTop sz="97300" autoAdjust="0"/>
  </p:normalViewPr>
  <p:slideViewPr>
    <p:cSldViewPr snapToGrid="0" snapToObjects="1">
      <p:cViewPr varScale="1">
        <p:scale>
          <a:sx n="64" d="100"/>
          <a:sy n="64" d="100"/>
        </p:scale>
        <p:origin x="-810" y="-60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21FCD80995ED347579D3616AFF2BAC2153057220A9B26B4C4DB1AC46B78830965B7180669ADE6B7D4AE6D592DFC9B7704A29ADC4DD82811I2IB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465567&amp;dst=5267" TargetMode="External"/><Relationship Id="rId13" Type="http://schemas.openxmlformats.org/officeDocument/2006/relationships/hyperlink" Target="https://login.consultant.ru/link/?req=doc&amp;base=LAW&amp;n=465567&amp;dst=9288" TargetMode="External"/><Relationship Id="rId3" Type="http://schemas.openxmlformats.org/officeDocument/2006/relationships/hyperlink" Target="https://login.consultant.ru/link/?req=doc&amp;base=LAW&amp;n=465567" TargetMode="External"/><Relationship Id="rId7" Type="http://schemas.openxmlformats.org/officeDocument/2006/relationships/hyperlink" Target="https://login.consultant.ru/link/?req=doc&amp;base=LAW&amp;n=465567&amp;dst=7996" TargetMode="External"/><Relationship Id="rId12" Type="http://schemas.openxmlformats.org/officeDocument/2006/relationships/hyperlink" Target="https://login.consultant.ru/link/?req=doc&amp;base=LAW&amp;n=465567&amp;dst=144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gin.consultant.ru/link/?req=doc&amp;base=LAW&amp;n=465567&amp;dst=7995" TargetMode="External"/><Relationship Id="rId11" Type="http://schemas.openxmlformats.org/officeDocument/2006/relationships/hyperlink" Target="https://login.consultant.ru/link/?req=doc&amp;base=LAW&amp;n=465567&amp;dst=2368" TargetMode="External"/><Relationship Id="rId5" Type="http://schemas.openxmlformats.org/officeDocument/2006/relationships/hyperlink" Target="https://login.consultant.ru/link/?req=doc&amp;base=LAW&amp;n=465567&amp;dst=8733" TargetMode="External"/><Relationship Id="rId10" Type="http://schemas.openxmlformats.org/officeDocument/2006/relationships/hyperlink" Target="https://login.consultant.ru/link/?req=doc&amp;base=LAW&amp;n=465567&amp;dst=101624" TargetMode="External"/><Relationship Id="rId4" Type="http://schemas.openxmlformats.org/officeDocument/2006/relationships/hyperlink" Target="https://login.consultant.ru/link/?req=doc&amp;base=LAW&amp;n=465567&amp;dst=4115" TargetMode="External"/><Relationship Id="rId9" Type="http://schemas.openxmlformats.org/officeDocument/2006/relationships/hyperlink" Target="https://login.consultant.ru/link/?req=doc&amp;base=LAW&amp;n=465567&amp;dst=10162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90BF97-71DD-BA4B-90F6-F29E383222BC}"/>
              </a:ext>
            </a:extLst>
          </p:cNvPr>
          <p:cNvSpPr/>
          <p:nvPr/>
        </p:nvSpPr>
        <p:spPr>
          <a:xfrm>
            <a:off x="499258" y="-1247229"/>
            <a:ext cx="6518094" cy="790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контролируемых лиц по вопросам </a:t>
            </a:r>
            <a:r>
              <a:rPr lang="ru-RU" sz="3200" b="1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государственного </a:t>
            </a:r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(надзора) в сфере образования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</a:t>
            </a:r>
          </a:p>
          <a:p>
            <a:pPr algn="ctr"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</a:p>
          <a:p>
            <a:pPr algn="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государственного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надзора)отдел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о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1600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контроля, оценки качества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правового обеспечения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</a:p>
          <a:p>
            <a:pPr algn="r"/>
            <a:r>
              <a:rPr lang="ru-RU" sz="1600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омитета общего и профессионального</a:t>
            </a:r>
          </a:p>
          <a:p>
            <a:pPr algn="r"/>
            <a:r>
              <a:rPr lang="ru-RU" sz="1600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бразования Ленинградской области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</a:t>
            </a:r>
            <a:r>
              <a:rPr lang="ru-RU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«Высокий риск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buFontTx/>
              <a:buNone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тяжести потенциальных негативных последствий возможного несоблюдения обязательных требований: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одновременном наличии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и более критериев вероятности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несоблюдения обязательных требований, указанных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среднего риска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7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Применение риск – ориентированного подхода при федеральном государственном контроле (надзоре) в сфере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Статья 22 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Федерального закона от 31 июля 2021 года № 248-ФЗ «О государственном контроле (надзоре) и муниципальном надзоре в Российской Федерации»: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5: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(надзорный) орган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пяти рабочих дней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поступления сведений о соответствии объекта контроля критериям риска иной категории риска либо об изменении критериев риска должен принять решение об изменении категории риска указанного объекта контроля.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Контролируемое лицо вправе подать в контрольный (надзорный) орган заявление об изменении категории риска осуществляемой им деятельности либо категории риска принадлежащих ему (используемых им) иных объектов контроля в случае их соответствия критериям риска для отнесения к иной категории риска.</a:t>
            </a:r>
          </a:p>
          <a:p>
            <a:pPr algn="ctr">
              <a:buFontTx/>
              <a:buNone/>
            </a:pP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Положения о ФГКН:</a:t>
            </a:r>
            <a:endParaRPr lang="ru-RU" alt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объекта государственного контроля (надзора) к одной из категорий риска осуществляется контрольным (надзорным) органом в сфере образования ежегодно на основе сопоставления его характеристик с утвержденными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отнесения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государственного контроля (надзора) к категориям риска. В случае поступления от контролируемого лица в контрольный (надзорный) орган в сфере образования сведений о соответствии объекта государственного контроля (надзора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критериям отнесения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государственного контроля (надзора) к категориям риска иной категории риска контрольный (надзорный) орган в сфере образования в течение 5 рабочих дней со дня поступления указанных сведений принимает решение об изменении категории риска такого объекта.</a:t>
            </a:r>
          </a:p>
          <a:p>
            <a:pPr algn="ctr">
              <a:spcBef>
                <a:spcPct val="0"/>
              </a:spcBef>
            </a:pPr>
            <a:endParaRPr lang="ru-RU" altLang="ru-RU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Виджет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Реестра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объектов контроля по категориям риска размещен </a:t>
            </a:r>
            <a:endParaRPr lang="ru-RU" alt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официальном сайте </a:t>
            </a:r>
            <a:r>
              <a:rPr lang="ru-RU" alt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КОиПО</a:t>
            </a: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3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с 1 января 2023 года</a:t>
            </a:r>
          </a:p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марта 2022 г. №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336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особенностях организации и осуществления государственного контроля (надзора), муниципального контроля»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8(1):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 января 2030 г. заявление контролируемого лица об изменении категории риска осуществляемой им деятельности либо категории риска принадлежащих ему (используемых им) иных объектов контроля может подаваться и рассматриваться в соответствии 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главой 9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"О государственном контроле (надзоре) и муниципальном контроле в Российской Федерации" и настоящим постановлением с учетом следующих особенностей: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заявление должно содержать номер соответствующего объекта контроля в едином реестре видов федерального государственного контроля (надзора), регионального государственного контроля (надзора), муниципального контроля;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заявление рассматривается руководителем (заместителем руководителя) контрольного (надзорного) органа, принявшего решение о присвоении объекту контроля категории риска;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срок рассмотрения заявления не может превышать 5 рабочих дней со дня регистрации.</a:t>
            </a:r>
          </a:p>
          <a:p>
            <a:pPr algn="ctr">
              <a:spcBef>
                <a:spcPct val="0"/>
              </a:spcBef>
            </a:pPr>
            <a:endParaRPr lang="ru-RU" sz="2000" dirty="0"/>
          </a:p>
          <a:p>
            <a:pPr algn="ctr">
              <a:spcBef>
                <a:spcPct val="0"/>
              </a:spcBef>
            </a:pPr>
            <a:endParaRPr lang="ru-RU" sz="2000" dirty="0"/>
          </a:p>
          <a:p>
            <a:pPr algn="ctr">
              <a:spcBef>
                <a:spcPct val="0"/>
              </a:spcBef>
            </a:pPr>
            <a:endParaRPr lang="ru-RU" alt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09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Применение риск – ориентированного подхода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федеральном государственном контроле (надзоре) в сфере образования</a:t>
            </a: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63 Положения о ФГКН: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Плановые контрольные (надзорные) мероприятия проводятся на основании плана проведения плановых контрольных (надзорных) мероприятий на очередной календарный год, формируемого контрольным (надзорным) органом в сфере образования и подлежащего согласованию с органами прокуратуры.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64 Положения о ФГКН: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Плановые контрольные (надзорные) мероприятия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виде выездных проверок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отношении объектов государственного контроля (надзора), отнесенных к определенным категориям риска, проводятся со следующей периодичностью: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категории высокого риска - один раз в 3 года;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категории среднего риска - один раз в 4 года;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отношении объектов контроля, отнесенных к категории низкого риска, плановые контрольные (надзорные) мероприятия не проводятся.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65 Положения о ФГКН: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Плановые контрольные (надзорные) мероприятия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виде документарных проверок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отношении объектов государственного контроля (надзора), отнесенных к определенным категориям риска, проводятся со следующей периодичностью: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категории высокого риска - один раз в 3 года;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категории среднего риска - один раз в 4 года;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отношении объектов контроля, отнесенных к категории низкого риска, плановые контрольные (надзорные) мероприятия не проводятся.</a:t>
            </a:r>
          </a:p>
          <a:p>
            <a:pPr algn="ctr"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16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spcBef>
                <a:spcPts val="1100"/>
              </a:spcBef>
            </a:pPr>
            <a:r>
              <a:rPr lang="ru-RU" altLang="ru-RU" sz="2000" b="1" dirty="0">
                <a:latin typeface="Times New Roman" pitchFamily="18" charset="0"/>
                <a:cs typeface="Calibri" pitchFamily="34" charset="0"/>
              </a:rPr>
              <a:t>Пункт 26 Положения о ФГКН: </a:t>
            </a:r>
          </a:p>
          <a:p>
            <a:pPr algn="ctr">
              <a:spcBef>
                <a:spcPts val="1100"/>
              </a:spcBef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При осуществлении государственного контроля (надзора) контрольный (надзорный) орган в сфере образования проводит следующие виды </a:t>
            </a:r>
          </a:p>
          <a:p>
            <a:pPr algn="ctr">
              <a:spcBef>
                <a:spcPts val="1100"/>
              </a:spcBef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контрольных (надзорных) мероприятий:</a:t>
            </a:r>
          </a:p>
          <a:p>
            <a:pPr algn="ctr">
              <a:spcBef>
                <a:spcPts val="1100"/>
              </a:spcBef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документарная проверка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(срок проведения документарной проверки составляет 10 рабочих дней);</a:t>
            </a:r>
          </a:p>
          <a:p>
            <a:pPr algn="ctr">
              <a:spcBef>
                <a:spcPts val="1100"/>
              </a:spcBef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выездная проверка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(срок проведения выездной проверки с использованием средств дистанционного взаимодействия, в том числе посредством аудио- или видеосвязи, составляет 10 рабочих дней);</a:t>
            </a:r>
          </a:p>
          <a:p>
            <a:pPr algn="ctr">
              <a:spcBef>
                <a:spcPts val="1100"/>
              </a:spcBef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) наблюдение за соблюдением обязательных требований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(мониторинг безопасности) – контрольное (надзорное) мероприятие без взаимодействия с контролируемыми лицами.</a:t>
            </a:r>
          </a:p>
          <a:p>
            <a:pPr algn="ctr"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47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1161287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с 1 января 2023 года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10 марта 2022 г. № 336</a:t>
            </a:r>
          </a:p>
          <a:p>
            <a:pPr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особенностях организации и осуществления государственного контроля (надзора), муниципального контроля»</a:t>
            </a:r>
          </a:p>
          <a:p>
            <a:pPr algn="just"/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3: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 2022 -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 в рамках видов государственного контроля (надзора), внеплановые контрольные (надзорные) мероприятия, внеплановые проверки проводятся исключительно по следующим основаниям:</a:t>
            </a:r>
          </a:p>
          <a:p>
            <a:pPr algn="just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при условии согласования с органами прокуратуры: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непосредственной угрозе причинения вреда жизни и тяжкого вреда здоровью граждан, по фактам причинения вреда жизни и тяжкого вреда здоровью граждан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индикаторов риска нарушения обязательных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требований.</a:t>
            </a:r>
          </a:p>
          <a:p>
            <a:pPr algn="just"/>
            <a:endParaRPr lang="ru-RU" alt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октября 2024 года № 1336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индикаторов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 нарушения обязательных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используемых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контроля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(надзора) в сфере образования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prstClr val="black"/>
              </a:solidFill>
            </a:endParaRPr>
          </a:p>
          <a:p>
            <a:pPr algn="ctr"/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474006" y="4169360"/>
            <a:ext cx="365634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21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1161287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с 1 января 2023 года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10 марта 2022 г. № 336</a:t>
            </a:r>
          </a:p>
          <a:p>
            <a:pPr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особенностях организации и осуществления государственного контроля (надзора), муниципального контроля»</a:t>
            </a:r>
          </a:p>
          <a:p>
            <a:pPr algn="just"/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Пункт 3: 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 2022 -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 в рамках видов государственного контроля (надзора), внеплановые контрольные (надзорные) мероприятия, внеплановые проверки проводятся исключительно по следующим основаниям:</a:t>
            </a:r>
          </a:p>
          <a:p>
            <a:pPr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без согласования с органами прокуратуры: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Президента Российской Федерации;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Председателя Правительства Российской Федерации, принятому после вступления в силу настоящего постановления;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Заместителя Председателя Правительства Российской Федерации, принятому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вступления в силу настоящего постановления и согласованному с Заместителем Председателя Правительства Российской Федерации - Руководителем Аппарата Правительства Российской Федерации;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требованию прокурора в рамках надзора за исполнением законов, соблюдением прав и свобод человека и гражданина по поступившим в органы прокуратуры материалам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alt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prstClr val="black"/>
              </a:solidFill>
            </a:endParaRPr>
          </a:p>
          <a:p>
            <a:pPr algn="ctr"/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61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2356" y="300801"/>
            <a:ext cx="11680521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2023 года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марта 2022 г. № 336</a:t>
            </a:r>
          </a:p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особенностях организации и осуществления государственного контроля (надзора), муниципального контроля»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10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профилактических мероприятий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мероприятий без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контролируемых лиц в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Федеральным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государственном контроле (надзоре) и муниципальном контроле в Российской Федерации" и Федеральным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защите прав юридических лиц и индивидуальных предпринимателей при осуществлении государственного контроля (надзора) и муниципального контроля".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мероприятий без взаимодействия,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согласования с органами прокуратуры.</a:t>
            </a:r>
          </a:p>
          <a:p>
            <a:pPr algn="ctr">
              <a:spcBef>
                <a:spcPct val="0"/>
              </a:spcBef>
              <a:defRPr/>
            </a:pP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10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32177" y="106648"/>
            <a:ext cx="1089431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с 1 января 2023 года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марта 2022 г. № 336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особенностях организации и осуществления государственного контроля (надзора), муниципального контроля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11(5):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Установить, что до 2030 года в рамках видов государственного контроля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надзора) порядок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осуществления которых регулируются Федеральным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государственном контроле (надзоре) и муниципальном контроле в Российской Федерации", в отношении контролируемых лиц могут быть проведены профилактические визиты, не предусматривающие возможность отказа от их проведения, по следующим основаниям: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Президента Российской Федерации;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Председателя Правительства Российской Федерации;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Заместителя Председателя Правительства Российской Федерации, согласованному с Заместителем Председателя Правительства Российской Федерации - Руководителем Аппарата Правительства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Поручения Председателя Правительства Российской Федерации, заместителей Председателя Правительства Российской Федерации о проведении профилактического визита должны содержать следующие сведения: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вида контроля, в рамках которого должны быть проведены профилактические визиты;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контролируемых лиц, в отношении которых должны быть проведены профилактические визиты;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времени, в течение которого должны быть проведены профилактические визиты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755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spcBef>
                <a:spcPct val="0"/>
              </a:spcBef>
              <a:defRPr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ДОСУДЕБНОЕ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решений контрольных (надзорных) органов, действий (бездействия) их должностных лиц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89 Федерального закона от 31.07.2020 № 248-ФЗ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Федерации»</a:t>
            </a:r>
          </a:p>
          <a:p>
            <a:pPr indent="0" algn="ctr">
              <a:buFontTx/>
              <a:buNone/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89 248-ФЗ Возражения в отношении акта контрольного (надзорного) мероприятия</a:t>
            </a:r>
          </a:p>
          <a:p>
            <a:pPr indent="0" algn="just">
              <a:buFontTx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несогласия с фактами и выводами, изложенными в акте контрольного (надзорного) мероприятия, контролируемое лицо вправе направить жалобу в порядке, предусмотренном статьями 39- 43 настоящего Федерального закона. </a:t>
            </a:r>
          </a:p>
          <a:p>
            <a:endParaRPr lang="ru-RU" sz="22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8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57645" y="300801"/>
            <a:ext cx="1089431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июля 2021 года государственный контроль (надзор) в сфере образования осуществляется в соответствии с требованиями: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29 декабря 2012 года № 273-ФЗ «Об образовании в Российской Федерации»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Закон об образовании; ст.93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93,1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31.07.2020 № 248-ФЗ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Федерации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25.06.2021 № 997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образования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22 декабря 2022 г. № 1281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осуществления органами государственной власти субъектов Российской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едерации, осуществляющими переданные полномочия Российской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едерации в сфере образования, государственного контроля (надзора) за реализацией органами местного самоуправления полномочий в сфере образования»;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экономического развития Российской Федерации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 марта 2021 года № 151 «О типовых формах документов, используемых контрольным (надзорным) органом» (утверждены формы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 проведении выездной проверки, документарной проверки, формы актов  документарной, выездной проверок, форма предостережения о недопустимости нарушения обязательных требований).</a:t>
            </a:r>
          </a:p>
          <a:p>
            <a:pPr algn="ctr">
              <a:buFontTx/>
              <a:buNone/>
              <a:defRPr/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34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spcBef>
                <a:spcPct val="0"/>
              </a:spcBef>
              <a:defRPr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ДОСУДЕБНОЕ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решений контрольных (надзорных) органов, действий (бездействия) их должностных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pPr algn="ctr">
              <a:spcBef>
                <a:spcPct val="0"/>
              </a:spcBef>
              <a:defRPr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 по порядку досудебного обжалования решений контрольных (надзорных) органов, действий (бездействия) их должностных лиц</a:t>
            </a:r>
          </a:p>
          <a:p>
            <a:endParaRPr lang="ru-RU" sz="2200" dirty="0" smtClean="0"/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комитета в сети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«Интернет» размещены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странице государственный контроль (надзор) в сфере образования в разделе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нарушений законодательства об образовании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926752" y="2949878"/>
            <a:ext cx="484632" cy="394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262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проведения государственного контроля (надзора) 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2023 года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10 марта 2022 г.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особенностях организации и осуществления государственного контроля (надзора), муниципального контроля»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ДОСУДЕБНОЕ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решений контрольных (надзорных) органов, действий (бездействия) их должностных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pPr algn="just">
              <a:spcBef>
                <a:spcPct val="0"/>
              </a:spcBef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11(2):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2030 года жалоба на решение контрольного (надзорного) органа, действия (бездействие) его должностных лиц (в том числе на нарушение требований, установленных настоящим постановлением), подаваемая в соответствии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главой 9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закона "О государственном контроле (надзоре) и муниципальном контроле в Российской Федерации", подписывается усиленной квалифицированной электронной подписью, усиленной неквалифицированной электронной подписью, сертификат ключа проверки которой создан и используется в инфраструктуре, обеспечивающей информационно-технологическое взаимодействие информационных систем, используемых для предоставления государственных и муниципальных услуг в электронной форме, в установленном Правительством Российской Федерации порядке, или простой электронной подписью физического лица, в том числе действующего от имени юридического лица (руководителя либо лица, которому делегированы соответствующие полномочия, в том числе с использованием федеральной государственной информационной системы "Единый портал государственных и муниципальных услуг (функций)") или являющегося индивидуальным предпринимателем.</a:t>
            </a:r>
          </a:p>
          <a:p>
            <a:pPr algn="just">
              <a:spcBef>
                <a:spcPct val="0"/>
              </a:spcBef>
              <a:defRPr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623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57645" y="300801"/>
            <a:ext cx="10894313" cy="504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FontTx/>
              <a:buNone/>
            </a:pPr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КОНТРОЛЯ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buFontTx/>
              <a:buNone/>
            </a:pPr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 1 статьи  93 Федерального закона от 29.12.2012 № 273-ФЗ «Об образовании в Российской Федерации»: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buFontTx/>
              <a:buNone/>
            </a:pPr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включает в себя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15000"/>
              </a:lnSpc>
              <a:buFontTx/>
              <a:buNone/>
            </a:pP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государственный контроль (надзор) в сфере </a:t>
            </a: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</a:t>
            </a:r>
          </a:p>
          <a:p>
            <a:pPr algn="just"/>
            <a:endParaRPr lang="ru-RU" altLang="ru-RU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государственный </a:t>
            </a:r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контроль (надзор) за реализацией органами местного самоуправления полномочий в сфере образования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8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57645" y="300801"/>
            <a:ext cx="1089431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риск – ориентированного подхода при федеральном государственном контроле (надзоре) в сфере образования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Закона об образовании: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. К отношениям, связанным с осуществлением федерального государственного контроля (надзора) в сфере образования, применяются положения Федерального закона от 31 июля 2021 года № 248-ФЗ «О государственном контроле (надзоре) и муниципальном надзоре в Российской Федерации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Статья 22 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Федерального закона от 31 июля 2021 года № 248-ФЗ «О государственном контроле (надзоре) и муниципальном надзоре в Российской Федерации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algn="ctr">
              <a:buFontTx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Часть 1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(надзор) осуществляются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управления рисками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причинения вреда (ущерба),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определяющего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профилактических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мероприятий,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(в том числе объем проверяемых обязательных требований), интенсивность и результаты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Пункты 6,7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Положения о федеральном государственном контроле (надзоре) в сфере образования, утвержденного  Постановлением Правительства Российской Федерации от 25.06.2021 № 997 (далее- Положение о ФГКН)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0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риск – ориентированного подхода при федеральном государственном контроле (надзоре) в сфере образования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6 Положения о ФГКН:</a:t>
            </a:r>
          </a:p>
          <a:p>
            <a:pPr algn="ctr">
              <a:buFontTx/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Определены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следующие категории:</a:t>
            </a:r>
          </a:p>
          <a:p>
            <a:pPr algn="ctr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категория высокого риска,</a:t>
            </a:r>
          </a:p>
          <a:p>
            <a:pPr algn="ctr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категория среднего риска, </a:t>
            </a:r>
          </a:p>
          <a:p>
            <a:pPr algn="ctr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категория низкого риска.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9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риск – ориентированного подхода при федеральном государственном контроле (надзоре) в сфере образования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КАТЕГОРИЯ «Низкий риск»</a:t>
            </a:r>
          </a:p>
          <a:p>
            <a:pPr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Критерий тяжести потенциальных негативных последствий возможного несоблюдения обязательных требований: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осуществляющих образовательную деятельность, и индивидуальных предпринимателей, осуществляющих образовательную деятельность, за исключением индивидуальных предпринимателей, осуществляющих образовательную деятельность, по реализации одной или нескольких основных образовательных программ и (или) дополнительных образовательных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/>
              <a:t> 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6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  <a:defRPr/>
            </a:pPr>
            <a:endParaRPr lang="ru-RU" alt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  <a:defRPr/>
            </a:pPr>
            <a:r>
              <a:rPr lang="ru-RU" alt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alt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«Средний риск»</a:t>
            </a:r>
          </a:p>
          <a:p>
            <a:pPr algn="ctr">
              <a:buFontTx/>
              <a:buNone/>
              <a:defRPr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тяжести потенциальных негативных последствий возможного несоблюдения обязательных требований: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наличии обращения (жалобы, заявления), признанного обоснованным по результатам рассмотрения в комитете общего и профессионального образования Ленинградской области, от физических и юридических лиц, в том числе индивидуальных предпринимателей, государственных и муниципальных органов и их должностных лиц, средств массовой информации, о фактах нарушения контролируемым лицом обязательных требований,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календарного 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предшествующего дате принятия решения об отнесении объекта федерального государственного контроля (надзора) в сфере образования к определенной категории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7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  <a:defRPr/>
            </a:pPr>
            <a:endParaRPr lang="ru-RU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  <a:defRPr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«Средний риск»</a:t>
            </a:r>
          </a:p>
          <a:p>
            <a:pPr algn="ctr">
              <a:buFontTx/>
              <a:buNone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тяжести потенциальных негативных последствий возможного несоблюдения обязательных требований:</a:t>
            </a:r>
          </a:p>
          <a:p>
            <a:r>
              <a:rPr lang="ru-RU" sz="2400" dirty="0">
                <a:latin typeface="Times New Roman"/>
                <a:ea typeface="Calibri"/>
              </a:rPr>
              <a:t>Образовательная деятельность контролируемых лиц при наличии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образования, предусмотренного одной или несколькими статьями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Кодекса</a:t>
            </a:r>
            <a:r>
              <a:rPr lang="ru-RU" sz="2400" dirty="0">
                <a:latin typeface="Times New Roman"/>
                <a:ea typeface="Calibri"/>
              </a:rPr>
              <a:t> Российской Федерации об административных правонарушениях: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статьей 5.57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5"/>
              </a:rPr>
              <a:t>статьей 9.13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6"/>
              </a:rPr>
              <a:t>частью 1 статьи 19.4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7"/>
              </a:rPr>
              <a:t>статьей 19.4.1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8"/>
              </a:rPr>
              <a:t>частью 1 статьи 19.5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9"/>
              </a:rPr>
              <a:t>статьями 19.6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10"/>
              </a:rPr>
              <a:t>19.7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11"/>
              </a:rPr>
              <a:t>19.20</a:t>
            </a:r>
            <a:r>
              <a:rPr lang="ru-RU" sz="2400" dirty="0">
                <a:latin typeface="Times New Roman"/>
                <a:ea typeface="Calibri"/>
              </a:rPr>
              <a:t> и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12"/>
              </a:rPr>
              <a:t>19.30</a:t>
            </a:r>
            <a:r>
              <a:rPr lang="ru-RU" sz="2400" dirty="0">
                <a:latin typeface="Times New Roman"/>
                <a:ea typeface="Calibri"/>
              </a:rPr>
              <a:t>, 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13"/>
              </a:rPr>
              <a:t>статьей 19.30.2</a:t>
            </a:r>
            <a:r>
              <a:rPr lang="ru-RU" sz="2400" dirty="0">
                <a:latin typeface="Times New Roman"/>
                <a:ea typeface="Calibri"/>
              </a:rPr>
              <a:t> (в части сведений о выданных документах об образовании и (или) о квалификации, документах об обучении) в период 3 лет, предшествующих дате принятия решения об отнесении объекта федерального государственного контроля (надзора) в сфере образования к определенной категории </a:t>
            </a:r>
            <a:r>
              <a:rPr lang="ru-RU" sz="2400" dirty="0" smtClean="0">
                <a:latin typeface="Times New Roman"/>
                <a:ea typeface="Calibri"/>
              </a:rPr>
              <a:t>риска.</a:t>
            </a:r>
            <a:endParaRPr lang="ru-RU" sz="2200" dirty="0"/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1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57645" y="300801"/>
            <a:ext cx="108943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Контрольные (надзорные) мероприятия с 01.07.2021</a:t>
            </a:r>
          </a:p>
          <a:p>
            <a:pPr algn="ctr">
              <a:buFontTx/>
              <a:buNone/>
              <a:defRPr/>
            </a:pP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«Средний 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риск»</a:t>
            </a:r>
          </a:p>
          <a:p>
            <a:pPr algn="ctr">
              <a:buFontTx/>
              <a:buNone/>
              <a:defRPr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тяжести потенциальных негативных последствий возможного несоблюдения обязательных требований: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контролируемых лиц при несоблюдении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выявленном по результатам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мониторинга, в течение 3 лет, предшествующих дате принятия решения об отнесении объекта федерального государственного контроля (надзора) в сфере образования к определенной категории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49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17661</TotalTime>
  <Words>2149</Words>
  <Application>Microsoft Office PowerPoint</Application>
  <PresentationFormat>Произвольный</PresentationFormat>
  <Paragraphs>191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1138</cp:revision>
  <cp:lastPrinted>2023-08-21T08:24:34Z</cp:lastPrinted>
  <dcterms:created xsi:type="dcterms:W3CDTF">2020-06-19T06:58:49Z</dcterms:created>
  <dcterms:modified xsi:type="dcterms:W3CDTF">2024-11-19T06:23:55Z</dcterms:modified>
</cp:coreProperties>
</file>