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1" r:id="rId2"/>
    <p:sldMasterId id="2147483675" r:id="rId3"/>
    <p:sldMasterId id="2147483679" r:id="rId4"/>
    <p:sldMasterId id="2147483695" r:id="rId5"/>
  </p:sldMasterIdLst>
  <p:notesMasterIdLst>
    <p:notesMasterId r:id="rId14"/>
  </p:notesMasterIdLst>
  <p:handoutMasterIdLst>
    <p:handoutMasterId r:id="rId15"/>
  </p:handoutMasterIdLst>
  <p:sldIdLst>
    <p:sldId id="349" r:id="rId6"/>
    <p:sldId id="355" r:id="rId7"/>
    <p:sldId id="352" r:id="rId8"/>
    <p:sldId id="346" r:id="rId9"/>
    <p:sldId id="348" r:id="rId10"/>
    <p:sldId id="354" r:id="rId11"/>
    <p:sldId id="351" r:id="rId12"/>
    <p:sldId id="353" r:id="rId13"/>
  </p:sldIdLst>
  <p:sldSz cx="12192000" cy="6858000"/>
  <p:notesSz cx="6858000" cy="9947275"/>
  <p:embeddedFontLst>
    <p:embeddedFont>
      <p:font typeface="Panton Bold" panose="020B0604020202020204" charset="-52"/>
      <p:regular r:id="rId16"/>
      <p:bold r:id="rId17"/>
    </p:embeddedFont>
    <p:embeddedFont>
      <p:font typeface="Panton SemiBold" panose="020B0604020202020204" charset="-52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anton" panose="020B0604020202020204" charset="-52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55C"/>
    <a:srgbClr val="61ECFF"/>
    <a:srgbClr val="5065A2"/>
    <a:srgbClr val="243D99"/>
    <a:srgbClr val="89D6F2"/>
    <a:srgbClr val="B381D9"/>
    <a:srgbClr val="DCC5ED"/>
    <a:srgbClr val="CDCD03"/>
    <a:srgbClr val="E6E6E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40" autoAdjust="0"/>
  </p:normalViewPr>
  <p:slideViewPr>
    <p:cSldViewPr snapToGrid="0" snapToObjects="1">
      <p:cViewPr varScale="1">
        <p:scale>
          <a:sx n="117" d="100"/>
          <a:sy n="117" d="100"/>
        </p:scale>
        <p:origin x="-156" y="20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74360EA-D26A-50EF-5562-23528C2BB2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EA9ABD5-F164-D503-3416-DF0210A203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FD61DF06-28A0-B948-9048-FC086E01C014}" type="datetimeFigureOut">
              <a:rPr lang="x-none" smtClean="0"/>
              <a:t>30.01.2025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62157B3-4992-D678-00C0-C7F2A39F59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945179-E3EC-B650-F577-1B3DB4A0FC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3EF2E7F5-4495-E24D-8218-5274570BE5F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035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5D6F3A14-DCB4-9C45-A8D5-861FBA55E65C}" type="datetimeFigureOut">
              <a:rPr lang="x-none" smtClean="0"/>
              <a:t>30.01.2025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87126"/>
            <a:ext cx="5486400" cy="3916740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52DCB44A-2A57-334E-9DB0-B83F63683EA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089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+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1B51A8-CAC5-4E34-9DD1-9D88A443D8F8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6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B14EF91-FC9D-52CB-8752-9E72E7652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-2856443"/>
            <a:ext cx="12192000" cy="6659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68B3A7-F6A5-B3EF-0B1B-2BD8D3078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25B868-6340-D21D-18E2-7EAE86554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315A07-25C0-1ED2-5EC3-52646CC3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CF2D-0B16-C64A-9504-13689605AD71}" type="datetime1">
              <a:rPr lang="ru-RU" smtClean="0"/>
              <a:t>30.01.2025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C9FB52-E08E-B7ED-A698-5FD454A1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2D32AB-DCA3-DA0A-5294-EAB50F49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0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FC1678-2182-3E22-B3E5-EE71E793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DD111-85A4-7F36-7CAC-11E446475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B13F9B-7583-F6C5-4571-5F8DC1302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671CA2-F058-C7FA-E2FA-6C187C1A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198C-9BDC-AB48-88EE-AAC94F81C127}" type="datetime1">
              <a:rPr lang="ru-RU" smtClean="0"/>
              <a:t>30.01.2025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8FF8E9-7DAD-EB64-6621-12FB8A2C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DCB3F1-4E20-E759-2C0C-EF198A52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50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D4D603-C410-747E-88B1-ED622578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28DC91F-B272-7388-D12C-CD8A8D226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BD80DE-757F-5032-DB71-BEC259AB3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F18109-8B49-30CF-AF84-B9EBA330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DA1B-A981-F143-80C0-75B98CAFCFE7}" type="datetime1">
              <a:rPr lang="ru-RU" smtClean="0"/>
              <a:t>30.01.2025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515932-0799-4ED2-08AD-CF613C71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957964-A3C7-BC23-479A-65B64DC3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92394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C31BED-4643-84FE-C5D9-2DD79F8A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BBD520-4BA3-09B2-19D9-E38026AFE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8A3245-CAF1-87D0-F47C-A14079CA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508C-8341-CB41-9A35-963B4336901A}" type="datetime1">
              <a:rPr lang="ru-RU" smtClean="0"/>
              <a:t>30.01.2025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8AF0FA-BB91-F253-123D-110D4404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37C39E-5368-3EC3-EFBD-1933AFC2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3922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9844010-1179-6DA4-AE25-3A0D60CFE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175847-64B0-91EE-C7D3-7EC759A3E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CAB151-B517-FDD6-E2D0-193C81A1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20DB-34A3-CC4B-B883-34F61092742F}" type="datetime1">
              <a:rPr lang="ru-RU" smtClean="0"/>
              <a:t>30.01.2025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D33205-7579-F408-EFA4-406672C9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0CAEF-34DB-6C32-6468-D58AC403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950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01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27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603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191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58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37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9095531-F9CA-4288-A109-5B5EC9405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" t="7125" r="28667" b="-1478"/>
          <a:stretch/>
        </p:blipFill>
        <p:spPr>
          <a:xfrm>
            <a:off x="6342078" y="-35037"/>
            <a:ext cx="5849923" cy="4351338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="" xmlns:a16="http://schemas.microsoft.com/office/drawing/2014/main" id="{2F4E68B2-536E-B2A8-0785-11C22B3BC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070" y="5660131"/>
            <a:ext cx="8834930" cy="1216545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="" xmlns:a16="http://schemas.microsoft.com/office/drawing/2014/main" id="{247E3093-A6AC-3F5F-E725-50E8FE471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185160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="" xmlns:a16="http://schemas.microsoft.com/office/drawing/2014/main" id="{28473ADB-510C-2812-D343-F5CE561D4D83}"/>
              </a:ext>
            </a:extLst>
          </p:cNvPr>
          <p:cNvSpPr/>
          <p:nvPr userDrawn="1"/>
        </p:nvSpPr>
        <p:spPr>
          <a:xfrm>
            <a:off x="1" y="5862918"/>
            <a:ext cx="1108038" cy="1013758"/>
          </a:xfrm>
          <a:prstGeom prst="triangle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D6DA18-B14F-CAC2-450B-DCE653AC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  <a:latin typeface="Panton Bold" panose="000008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E8232C-212D-344F-C183-7A2ED16E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124"/>
            <a:ext cx="10515600" cy="4351338"/>
          </a:xfrm>
        </p:spPr>
        <p:txBody>
          <a:bodyPr/>
          <a:lstStyle>
            <a:lvl1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1pPr>
            <a:lvl2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2pPr>
            <a:lvl3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3pPr>
            <a:lvl4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4pPr>
            <a:lvl5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86625F-2310-61BC-D902-07E52B94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4FC2F0-3A5B-6C04-1FA3-9077EB3A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43" y="6420898"/>
            <a:ext cx="2743200" cy="365125"/>
          </a:xfrm>
        </p:spPr>
        <p:txBody>
          <a:bodyPr/>
          <a:lstStyle>
            <a:lvl1pPr algn="l">
              <a:defRPr lang="x-none" sz="2400" b="1" i="0" kern="1200" smtClean="0">
                <a:solidFill>
                  <a:schemeClr val="bg1"/>
                </a:solidFill>
                <a:latin typeface="Panton SemiBold" pitchFamily="2" charset="77"/>
                <a:ea typeface="+mn-ea"/>
                <a:cs typeface="+mn-cs"/>
              </a:defRPr>
            </a:lvl1pPr>
          </a:lstStyle>
          <a:p>
            <a:fld id="{D510D72B-6434-DC4A-A382-951B0FCB8A9C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8350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788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54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355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402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5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05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7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00"/>
            </a:lvl4pPr>
            <a:lvl5pPr marL="2438339" indent="0" algn="ctr">
              <a:buNone/>
              <a:defRPr sz="2100"/>
            </a:lvl5pPr>
            <a:lvl6pPr marL="3047924" indent="0" algn="ctr">
              <a:buNone/>
              <a:defRPr sz="2100"/>
            </a:lvl6pPr>
            <a:lvl7pPr marL="3657509" indent="0" algn="ctr">
              <a:buNone/>
              <a:defRPr sz="2100"/>
            </a:lvl7pPr>
            <a:lvl8pPr marL="4267093" indent="0" algn="ctr">
              <a:buNone/>
              <a:defRPr sz="2100"/>
            </a:lvl8pPr>
            <a:lvl9pPr marL="4876678" indent="0" algn="ctr">
              <a:buNone/>
              <a:defRPr sz="21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8DE8C81-62AD-42D6-B86F-2E4C0A2405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5E849C-5F29-4ED4-856D-0A541E2140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31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827"/>
            <a:ext cx="12192000" cy="6854347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8DE8C81-62AD-42D6-B86F-2E4C0A2405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43339" y="6356351"/>
            <a:ext cx="2743200" cy="3661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/>
              </a:defRPr>
            </a:lvl1pPr>
          </a:lstStyle>
          <a:p>
            <a:pPr>
              <a:defRPr/>
            </a:pPr>
            <a:fld id="{F05E849C-5F29-4ED4-856D-0A541E2140E8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alphaModFix amt="61000"/>
          </a:blip>
          <a:stretch/>
        </p:blipFill>
        <p:spPr bwMode="auto">
          <a:xfrm>
            <a:off x="10608500" y="164636"/>
            <a:ext cx="1411157" cy="6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07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без фоновых икон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" y="0"/>
            <a:ext cx="1220226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 bwMode="auto">
          <a:xfrm>
            <a:off x="-10263" y="0"/>
            <a:ext cx="12202264" cy="6858000"/>
          </a:xfrm>
          <a:prstGeom prst="rect">
            <a:avLst/>
          </a:prstGeom>
          <a:solidFill>
            <a:srgbClr val="25355C">
              <a:alpha val="5399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54">
              <a:defRPr/>
            </a:pPr>
            <a:endParaRPr lang="ru-RU" sz="1400" kern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alphaModFix amt="61000"/>
          </a:blip>
          <a:stretch/>
        </p:blipFill>
        <p:spPr bwMode="auto">
          <a:xfrm>
            <a:off x="10608500" y="164636"/>
            <a:ext cx="1411157" cy="6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11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B14EF91-FC9D-52CB-8752-9E72E7652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-2856443"/>
            <a:ext cx="12192000" cy="6659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68B3A7-F6A5-B3EF-0B1B-2BD8D3078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25B868-6340-D21D-18E2-7EAE86554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315A07-25C0-1ED2-5EC3-52646CC3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CF2D-0B16-C64A-9504-13689605AD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C9FB52-E08E-B7ED-A698-5FD454A1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2D32AB-DCA3-DA0A-5294-EAB50F49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7"/>
            <a:ext cx="12192000" cy="6854347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339" y="6356351"/>
            <a:ext cx="2743200" cy="3661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745" y="452669"/>
            <a:ext cx="7812617" cy="57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28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9095531-F9CA-4288-A109-5B5EC9405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" t="7125" r="28667" b="-1478"/>
          <a:stretch/>
        </p:blipFill>
        <p:spPr>
          <a:xfrm>
            <a:off x="6342078" y="-35037"/>
            <a:ext cx="5849923" cy="4351338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="" xmlns:a16="http://schemas.microsoft.com/office/drawing/2014/main" id="{2F4E68B2-536E-B2A8-0785-11C22B3BC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070" y="5660131"/>
            <a:ext cx="8834930" cy="1216545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="" xmlns:a16="http://schemas.microsoft.com/office/drawing/2014/main" id="{247E3093-A6AC-3F5F-E725-50E8FE471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185160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="" xmlns:a16="http://schemas.microsoft.com/office/drawing/2014/main" id="{28473ADB-510C-2812-D343-F5CE561D4D83}"/>
              </a:ext>
            </a:extLst>
          </p:cNvPr>
          <p:cNvSpPr/>
          <p:nvPr userDrawn="1"/>
        </p:nvSpPr>
        <p:spPr>
          <a:xfrm>
            <a:off x="1" y="5862918"/>
            <a:ext cx="1108038" cy="1013758"/>
          </a:xfrm>
          <a:prstGeom prst="triangle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D6DA18-B14F-CAC2-450B-DCE653AC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  <a:latin typeface="Panton Bold" panose="000008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E8232C-212D-344F-C183-7A2ED16E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124"/>
            <a:ext cx="10515600" cy="4351338"/>
          </a:xfrm>
        </p:spPr>
        <p:txBody>
          <a:bodyPr/>
          <a:lstStyle>
            <a:lvl1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1pPr>
            <a:lvl2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2pPr>
            <a:lvl3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3pPr>
            <a:lvl4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4pPr>
            <a:lvl5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86625F-2310-61BC-D902-07E52B94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4FC2F0-3A5B-6C04-1FA3-9077EB3A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43" y="6420898"/>
            <a:ext cx="2743200" cy="365125"/>
          </a:xfrm>
        </p:spPr>
        <p:txBody>
          <a:bodyPr/>
          <a:lstStyle>
            <a:lvl1pPr algn="l">
              <a:defRPr lang="x-none" sz="2400" b="1" i="0" kern="1200" smtClean="0">
                <a:solidFill>
                  <a:schemeClr val="bg1"/>
                </a:solidFill>
                <a:latin typeface="Panton SemiBold" pitchFamily="2" charset="77"/>
                <a:ea typeface="+mn-ea"/>
                <a:cs typeface="+mn-cs"/>
              </a:defRPr>
            </a:lvl1pPr>
          </a:lstStyle>
          <a:p>
            <a:fld id="{D510D72B-6434-DC4A-A382-951B0FCB8A9C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94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7"/>
            <a:ext cx="12192000" cy="6854347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339" y="6356351"/>
            <a:ext cx="2743200" cy="3661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745" y="452669"/>
            <a:ext cx="7812617" cy="57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396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FDAC-BD23-BE48-BEA2-478DB56F80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3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1D59E-59A6-190D-EDBA-B205F4EE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453E92-4D60-66C4-E536-D519E4E49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9EB1E-32E1-D677-94C8-237A1040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609C-720D-694C-BFFD-A2181055E0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D19B6D-444A-1393-E517-D48FDFB3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42F2B-AC9F-0632-302D-5CA739B2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98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15683-D2D8-B583-1F6E-36F1EB570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EA5ADD-DFE4-92CB-4C49-0D795F466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865892-2FF0-BFF0-5E48-D60782889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DFAF0D-B720-2E83-D112-0E8826098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E199-48A2-274F-A593-E3CC015B07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CE516B-DCD4-3A8B-8483-37D90F9AC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3B0999-E53D-EDCC-5BDF-583FDA0E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97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DE8489-31A3-9440-1C55-02E75A6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F582E4-F836-E784-FA27-09D177D93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8A5789-148E-9F6E-FC72-43407D482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032A60-47B8-0026-2930-2207ED78B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FDBEDE4-315F-EE3B-1F29-B57CAEC2A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9761EF8-ADC1-3495-42DF-EC92FD03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68B-2FEF-334A-843C-F44DCBA5EE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BB68231-9521-6BA0-8A88-FB539AE6F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85EDAFF-E90C-8B38-9DC4-A8AC38D4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93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504C2C-A7CA-5117-CE55-5317120C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7DA5EE9-B7C6-D85F-8DD9-68B9F3B1E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1EF9-C5D7-B84F-AC15-4F6FDB7BBD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06F588E-5A5A-331B-8BD8-18E00BA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DBD13B-73CF-7D82-0519-EFA227B4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2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70CC518-079C-627F-8DF9-CBDB4217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47B6-EA39-8042-9217-F9DC3B0D9B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24DD6F4-EC50-4250-1309-79C8F15B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28E8B08-78BF-24E4-DEE9-80E3353B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63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FC1678-2182-3E22-B3E5-EE71E793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DD111-85A4-7F36-7CAC-11E446475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B13F9B-7583-F6C5-4571-5F8DC1302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671CA2-F058-C7FA-E2FA-6C187C1A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198C-9BDC-AB48-88EE-AAC94F81C1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8FF8E9-7DAD-EB64-6621-12FB8A2C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DCB3F1-4E20-E759-2C0C-EF198A52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06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D4D603-C410-747E-88B1-ED622578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28DC91F-B272-7388-D12C-CD8A8D226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BD80DE-757F-5032-DB71-BEC259AB3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F18109-8B49-30CF-AF84-B9EBA330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DA1B-A981-F143-80C0-75B98CAFCF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515932-0799-4ED2-08AD-CF613C71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957964-A3C7-BC23-479A-65B64DC3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FDAC-BD23-BE48-BEA2-478DB56F806E}" type="datetime1">
              <a:rPr lang="ru-RU" smtClean="0"/>
              <a:t>30.01.2025</a:t>
            </a:fld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498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C31BED-4643-84FE-C5D9-2DD79F8A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BBD520-4BA3-09B2-19D9-E38026AFE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8A3245-CAF1-87D0-F47C-A14079CA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508C-8341-CB41-9A35-963B433690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8AF0FA-BB91-F253-123D-110D4404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37C39E-5368-3EC3-EFBD-1933AFC2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03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9844010-1179-6DA4-AE25-3A0D60CFE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175847-64B0-91EE-C7D3-7EC759A3E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CAB151-B517-FDD6-E2D0-193C81A1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20DB-34A3-CC4B-B883-34F610927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D33205-7579-F408-EFA4-406672C9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0CAEF-34DB-6C32-6468-D58AC403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039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7"/>
            <a:ext cx="12192000" cy="6854347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339" y="6356351"/>
            <a:ext cx="2743200" cy="3661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745" y="452669"/>
            <a:ext cx="7812617" cy="57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28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B14EF91-FC9D-52CB-8752-9E72E7652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-2856443"/>
            <a:ext cx="12192000" cy="6659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68B3A7-F6A5-B3EF-0B1B-2BD8D3078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25B868-6340-D21D-18E2-7EAE86554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315A07-25C0-1ED2-5EC3-52646CC3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CF2D-0B16-C64A-9504-13689605AD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C9FB52-E08E-B7ED-A698-5FD454A1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2D32AB-DCA3-DA0A-5294-EAB50F49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56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9095531-F9CA-4288-A109-5B5EC9405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" t="7125" r="28667" b="-1478"/>
          <a:stretch/>
        </p:blipFill>
        <p:spPr>
          <a:xfrm>
            <a:off x="6342078" y="-35037"/>
            <a:ext cx="5849923" cy="4351338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="" xmlns:a16="http://schemas.microsoft.com/office/drawing/2014/main" id="{2F4E68B2-536E-B2A8-0785-11C22B3BC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070" y="5660131"/>
            <a:ext cx="8834930" cy="1216545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="" xmlns:a16="http://schemas.microsoft.com/office/drawing/2014/main" id="{247E3093-A6AC-3F5F-E725-50E8FE471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185160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="" xmlns:a16="http://schemas.microsoft.com/office/drawing/2014/main" id="{28473ADB-510C-2812-D343-F5CE561D4D83}"/>
              </a:ext>
            </a:extLst>
          </p:cNvPr>
          <p:cNvSpPr/>
          <p:nvPr userDrawn="1"/>
        </p:nvSpPr>
        <p:spPr>
          <a:xfrm>
            <a:off x="1" y="5862918"/>
            <a:ext cx="1108038" cy="1013758"/>
          </a:xfrm>
          <a:prstGeom prst="triangle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D6DA18-B14F-CAC2-450B-DCE653AC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  <a:latin typeface="Panton Bold" panose="000008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E8232C-212D-344F-C183-7A2ED16E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124"/>
            <a:ext cx="10515600" cy="4351338"/>
          </a:xfrm>
        </p:spPr>
        <p:txBody>
          <a:bodyPr/>
          <a:lstStyle>
            <a:lvl1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1pPr>
            <a:lvl2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2pPr>
            <a:lvl3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3pPr>
            <a:lvl4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4pPr>
            <a:lvl5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86625F-2310-61BC-D902-07E52B94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4FC2F0-3A5B-6C04-1FA3-9077EB3A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43" y="6420898"/>
            <a:ext cx="2743200" cy="365125"/>
          </a:xfrm>
        </p:spPr>
        <p:txBody>
          <a:bodyPr/>
          <a:lstStyle>
            <a:lvl1pPr algn="l">
              <a:defRPr lang="x-none" sz="2400" b="1" i="0" kern="1200" smtClean="0">
                <a:solidFill>
                  <a:schemeClr val="bg1"/>
                </a:solidFill>
                <a:latin typeface="Panton SemiBold" pitchFamily="2" charset="77"/>
                <a:ea typeface="+mn-ea"/>
                <a:cs typeface="+mn-cs"/>
              </a:defRPr>
            </a:lvl1pPr>
          </a:lstStyle>
          <a:p>
            <a:fld id="{D510D72B-6434-DC4A-A382-951B0FCB8A9C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208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7"/>
            <a:ext cx="12192000" cy="6854347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339" y="6356351"/>
            <a:ext cx="2743200" cy="3661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745" y="452669"/>
            <a:ext cx="7812617" cy="57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4143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FDAC-BD23-BE48-BEA2-478DB56F80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24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1D59E-59A6-190D-EDBA-B205F4EE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453E92-4D60-66C4-E536-D519E4E49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9EB1E-32E1-D677-94C8-237A1040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609C-720D-694C-BFFD-A2181055E0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D19B6D-444A-1393-E517-D48FDFB3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42F2B-AC9F-0632-302D-5CA739B2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61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15683-D2D8-B583-1F6E-36F1EB570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EA5ADD-DFE4-92CB-4C49-0D795F466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865892-2FF0-BFF0-5E48-D60782889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DFAF0D-B720-2E83-D112-0E8826098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E199-48A2-274F-A593-E3CC015B07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CE516B-DCD4-3A8B-8483-37D90F9AC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3B0999-E53D-EDCC-5BDF-583FDA0E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96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DE8489-31A3-9440-1C55-02E75A6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F582E4-F836-E784-FA27-09D177D93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8A5789-148E-9F6E-FC72-43407D482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032A60-47B8-0026-2930-2207ED78B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FDBEDE4-315F-EE3B-1F29-B57CAEC2A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9761EF8-ADC1-3495-42DF-EC92FD03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68B-2FEF-334A-843C-F44DCBA5EE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BB68231-9521-6BA0-8A88-FB539AE6F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85EDAFF-E90C-8B38-9DC4-A8AC38D4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1D59E-59A6-190D-EDBA-B205F4EE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453E92-4D60-66C4-E536-D519E4E49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9EB1E-32E1-D677-94C8-237A1040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609C-720D-694C-BFFD-A2181055E089}" type="datetime1">
              <a:rPr lang="ru-RU" smtClean="0"/>
              <a:t>30.01.2025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D19B6D-444A-1393-E517-D48FDFB3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42F2B-AC9F-0632-302D-5CA739B2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00993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504C2C-A7CA-5117-CE55-5317120C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7DA5EE9-B7C6-D85F-8DD9-68B9F3B1E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1EF9-C5D7-B84F-AC15-4F6FDB7BBD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06F588E-5A5A-331B-8BD8-18E00BA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DBD13B-73CF-7D82-0519-EFA227B4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99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70CC518-079C-627F-8DF9-CBDB4217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47B6-EA39-8042-9217-F9DC3B0D9B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24DD6F4-EC50-4250-1309-79C8F15B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28E8B08-78BF-24E4-DEE9-80E3353B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414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FC1678-2182-3E22-B3E5-EE71E793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DD111-85A4-7F36-7CAC-11E446475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B13F9B-7583-F6C5-4571-5F8DC1302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671CA2-F058-C7FA-E2FA-6C187C1A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198C-9BDC-AB48-88EE-AAC94F81C1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8FF8E9-7DAD-EB64-6621-12FB8A2C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DCB3F1-4E20-E759-2C0C-EF198A52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2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D4D603-C410-747E-88B1-ED622578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28DC91F-B272-7388-D12C-CD8A8D226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BD80DE-757F-5032-DB71-BEC259AB3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F18109-8B49-30CF-AF84-B9EBA330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DA1B-A981-F143-80C0-75B98CAFCF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515932-0799-4ED2-08AD-CF613C71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957964-A3C7-BC23-479A-65B64DC3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634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C31BED-4643-84FE-C5D9-2DD79F8A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BBD520-4BA3-09B2-19D9-E38026AFE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8A3245-CAF1-87D0-F47C-A14079CA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508C-8341-CB41-9A35-963B433690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8AF0FA-BB91-F253-123D-110D4404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37C39E-5368-3EC3-EFBD-1933AFC2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79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9844010-1179-6DA4-AE25-3A0D60CFE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175847-64B0-91EE-C7D3-7EC759A3E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CAB151-B517-FDD6-E2D0-193C81A1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20DB-34A3-CC4B-B883-34F610927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D33205-7579-F408-EFA4-406672C9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0CAEF-34DB-6C32-6468-D58AC403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827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7"/>
            <a:ext cx="12192000" cy="6854347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339" y="6356351"/>
            <a:ext cx="2743200" cy="3661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745" y="452669"/>
            <a:ext cx="7812617" cy="57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68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7"/>
            <a:ext cx="12192000" cy="6854347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339" y="6356351"/>
            <a:ext cx="2743200" cy="3661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745" y="452669"/>
            <a:ext cx="7812617" cy="57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77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15683-D2D8-B583-1F6E-36F1EB570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EA5ADD-DFE4-92CB-4C49-0D795F466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865892-2FF0-BFF0-5E48-D60782889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DFAF0D-B720-2E83-D112-0E8826098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E199-48A2-274F-A593-E3CC015B076C}" type="datetime1">
              <a:rPr lang="ru-RU" smtClean="0"/>
              <a:t>30.01.2025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CE516B-DCD4-3A8B-8483-37D90F9AC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3B0999-E53D-EDCC-5BDF-583FDA0E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371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DE8489-31A3-9440-1C55-02E75A6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F582E4-F836-E784-FA27-09D177D93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8A5789-148E-9F6E-FC72-43407D482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032A60-47B8-0026-2930-2207ED78B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FDBEDE4-315F-EE3B-1F29-B57CAEC2A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9761EF8-ADC1-3495-42DF-EC92FD03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68B-2FEF-334A-843C-F44DCBA5EE0B}" type="datetime1">
              <a:rPr lang="ru-RU" smtClean="0"/>
              <a:t>30.01.2025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BB68231-9521-6BA0-8A88-FB539AE6F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85EDAFF-E90C-8B38-9DC4-A8AC38D4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829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504C2C-A7CA-5117-CE55-5317120C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7DA5EE9-B7C6-D85F-8DD9-68B9F3B1E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1EF9-C5D7-B84F-AC15-4F6FDB7BBDC5}" type="datetime1">
              <a:rPr lang="ru-RU" smtClean="0"/>
              <a:t>30.01.2025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06F588E-5A5A-331B-8BD8-18E00BA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DBD13B-73CF-7D82-0519-EFA227B4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618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70CC518-079C-627F-8DF9-CBDB4217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47B6-EA39-8042-9217-F9DC3B0D9B50}" type="datetime1">
              <a:rPr lang="ru-RU" smtClean="0"/>
              <a:t>30.01.2025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24DD6F4-EC50-4250-1309-79C8F15B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28E8B08-78BF-24E4-DEE9-80E3353B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813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EEF2EA8-CAAE-3295-E0DF-8024A11B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B562CE-BFEC-D48B-9DF2-76980566E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801F99-85A3-B4E0-8F5B-3C1D4EFA7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FDAC-BD23-BE48-BEA2-478DB56F806E}" type="datetime1">
              <a:rPr lang="ru-RU" smtClean="0"/>
              <a:t>30.01.2025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5A057E-B060-6EE4-0723-D4AFB7FBA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BA8FE2-6CAB-4B5F-533B-C998B2C4C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3622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5F3EC-C7A7-4F30-B358-5345C7078F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11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58DE8C81-62AD-42D6-B86F-2E4C0A2405C1}" type="datetimeFigureOut">
              <a:rPr lang="ru-RU" ker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30.01.2025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F05E849C-5F29-4ED4-856D-0A541E2140E8}" type="slidenum">
              <a:rPr lang="ru-RU" ker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1219170">
        <a:lnSpc>
          <a:spcPct val="90000"/>
        </a:lnSpc>
        <a:spcBef>
          <a:spcPts val="0"/>
        </a:spcBef>
        <a:buNone/>
        <a:defRPr sz="5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>
        <a:lnSpc>
          <a:spcPct val="90000"/>
        </a:lnSpc>
        <a:spcBef>
          <a:spcPts val="1333"/>
        </a:spcBef>
        <a:buFont typeface="Arial"/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EEF2EA8-CAAE-3295-E0DF-8024A11B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B562CE-BFEC-D48B-9DF2-76980566E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801F99-85A3-B4E0-8F5B-3C1D4EFA7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FDAC-BD23-BE48-BEA2-478DB56F80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5A057E-B060-6EE4-0723-D4AFB7FBA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BA8FE2-6CAB-4B5F-533B-C998B2C4C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5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4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EEF2EA8-CAAE-3295-E0DF-8024A11B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B562CE-BFEC-D48B-9DF2-76980566E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801F99-85A3-B4E0-8F5B-3C1D4EFA7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FDAC-BD23-BE48-BEA2-478DB56F80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5A057E-B060-6EE4-0723-D4AFB7FBA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BA8FE2-6CAB-4B5F-533B-C998B2C4C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7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22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7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emf"/><Relationship Id="rId7" Type="http://schemas.openxmlformats.org/officeDocument/2006/relationships/image" Target="../media/image42.svg"/><Relationship Id="rId12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24.png"/><Relationship Id="rId10" Type="http://schemas.openxmlformats.org/officeDocument/2006/relationships/image" Target="../media/image43.svg"/><Relationship Id="rId4" Type="http://schemas.openxmlformats.org/officeDocument/2006/relationships/image" Target="../media/image31.emf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 idx="4294967295"/>
          </p:nvPr>
        </p:nvSpPr>
        <p:spPr bwMode="auto">
          <a:xfrm>
            <a:off x="477081" y="2276873"/>
            <a:ext cx="11283551" cy="2021251"/>
          </a:xfrm>
          <a:prstGeom prst="rect">
            <a:avLst/>
          </a:prstGeom>
        </p:spPr>
        <p:txBody>
          <a:bodyPr anchor="t">
            <a:noAutofit/>
          </a:bodyPr>
          <a:lstStyle>
            <a:defPPr/>
            <a:lvl1pPr lvl="0"/>
          </a:lstStyle>
          <a:p>
            <a:pPr algn="ctr"/>
            <a:r>
              <a:rPr lang="ru-RU" sz="3700" b="1" dirty="0">
                <a:solidFill>
                  <a:schemeClr val="bg1"/>
                </a:solidFill>
              </a:rPr>
              <a:t>Об особенностях проведения ВПР в общеобразовательных организациях в 2025 году</a:t>
            </a:r>
          </a:p>
        </p:txBody>
      </p:sp>
      <p:sp>
        <p:nvSpPr>
          <p:cNvPr id="170" name="Shape 170"/>
          <p:cNvSpPr txBox="1"/>
          <p:nvPr/>
        </p:nvSpPr>
        <p:spPr bwMode="auto">
          <a:xfrm>
            <a:off x="1775520" y="375761"/>
            <a:ext cx="3926400" cy="1033081"/>
          </a:xfrm>
          <a:prstGeom prst="rect">
            <a:avLst/>
          </a:prstGeom>
        </p:spPr>
        <p:txBody>
          <a:bodyPr vert="horz" lIns="91434" tIns="45718" rIns="91434" bIns="45718">
            <a:noAutofit/>
          </a:bodyPr>
          <a:lstStyle>
            <a:defPPr/>
            <a:lvl1pPr marL="0" lvl="0"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3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900" kern="0">
                <a:solidFill>
                  <a:srgbClr val="DDE3F7"/>
                </a:solidFill>
                <a:latin typeface="Panton"/>
                <a:ea typeface="Panton"/>
                <a:cs typeface="Panton"/>
              </a:rPr>
              <a:t>Комитет общего и профессионального образования Ленинградской области</a:t>
            </a:r>
            <a:endParaRPr sz="1900" kern="0">
              <a:solidFill>
                <a:srgbClr val="DDE3F7"/>
              </a:solidFill>
              <a:latin typeface="Panton"/>
              <a:ea typeface="Panton"/>
              <a:cs typeface="Panton"/>
            </a:endParaRPr>
          </a:p>
        </p:txBody>
      </p:sp>
      <p:pic>
        <p:nvPicPr>
          <p:cNvPr id="172" name="Picture 172"/>
          <p:cNvPicPr/>
          <p:nvPr/>
        </p:nvPicPr>
        <p:blipFill>
          <a:blip r:embed="rId3"/>
          <a:stretch/>
        </p:blipFill>
        <p:spPr bwMode="auto">
          <a:xfrm>
            <a:off x="477080" y="275815"/>
            <a:ext cx="1095003" cy="1232972"/>
          </a:xfrm>
          <a:prstGeom prst="rect">
            <a:avLst/>
          </a:prstGeom>
        </p:spPr>
      </p:pic>
      <p:sp>
        <p:nvSpPr>
          <p:cNvPr id="2" name="Shape 169"/>
          <p:cNvSpPr txBox="1"/>
          <p:nvPr/>
        </p:nvSpPr>
        <p:spPr bwMode="auto">
          <a:xfrm>
            <a:off x="461907" y="4965172"/>
            <a:ext cx="7819023" cy="1289877"/>
          </a:xfrm>
          <a:prstGeom prst="rect">
            <a:avLst/>
          </a:prstGeom>
        </p:spPr>
        <p:txBody>
          <a:bodyPr vert="horz" lIns="91434" tIns="45718" rIns="91434" bIns="45718">
            <a:noAutofit/>
          </a:bodyPr>
          <a:lstStyle>
            <a:defPPr/>
            <a:lvl1pPr marL="0" lvl="0"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3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kern="0" dirty="0" err="1">
                <a:solidFill>
                  <a:srgbClr val="29C7FF"/>
                </a:solidFill>
                <a:latin typeface="Panton"/>
                <a:cs typeface="Panton"/>
              </a:rPr>
              <a:t>Л.Г.Михайлюк</a:t>
            </a:r>
            <a:endParaRPr lang="ru-RU" kern="0" dirty="0">
              <a:solidFill>
                <a:srgbClr val="29C7FF"/>
              </a:solidFill>
              <a:latin typeface="Panton"/>
              <a:cs typeface="Panton"/>
            </a:endParaRPr>
          </a:p>
          <a:p>
            <a:pPr algn="l" defTabSz="91433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kern="0" dirty="0">
                <a:solidFill>
                  <a:srgbClr val="29C7FF"/>
                </a:solidFill>
                <a:latin typeface="Panton"/>
                <a:cs typeface="Panton"/>
              </a:rPr>
              <a:t>начальник сектора управления качеством образования департамента надзора, контроля, оценки качества и правового обеспечения в сфере образования комитета</a:t>
            </a:r>
            <a:endParaRPr kern="0" dirty="0">
              <a:solidFill>
                <a:srgbClr val="29C7FF"/>
              </a:solidFill>
              <a:latin typeface="Panton"/>
              <a:ea typeface="Panton"/>
              <a:cs typeface="Panton"/>
            </a:endParaRPr>
          </a:p>
        </p:txBody>
      </p:sp>
    </p:spTree>
    <p:extLst>
      <p:ext uri="{BB962C8B-B14F-4D97-AF65-F5344CB8AC3E}">
        <p14:creationId xmlns:p14="http://schemas.microsoft.com/office/powerpoint/2010/main" val="630504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7682692B-0551-46C4-91D9-924FDD3A2CA1}"/>
              </a:ext>
            </a:extLst>
          </p:cNvPr>
          <p:cNvSpPr/>
          <p:nvPr/>
        </p:nvSpPr>
        <p:spPr>
          <a:xfrm>
            <a:off x="286615" y="4414393"/>
            <a:ext cx="10900929" cy="2378844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B02069E-CFB1-4D86-AE57-31934B910E8E}"/>
              </a:ext>
            </a:extLst>
          </p:cNvPr>
          <p:cNvSpPr/>
          <p:nvPr/>
        </p:nvSpPr>
        <p:spPr>
          <a:xfrm>
            <a:off x="286616" y="3280706"/>
            <a:ext cx="8878166" cy="1014204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F7E08BF-0AE2-4C66-BC48-D9605939A8FD}"/>
              </a:ext>
            </a:extLst>
          </p:cNvPr>
          <p:cNvSpPr/>
          <p:nvPr/>
        </p:nvSpPr>
        <p:spPr>
          <a:xfrm>
            <a:off x="1115291" y="64763"/>
            <a:ext cx="10349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Panton Bold" panose="020B0604020202020204" charset="-52"/>
              </a:rPr>
              <a:t>Документы, регламентирующие проведение  ВПР в общеобразовательных организациях в 2025 году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399DC6F-D88A-4C65-9041-E6CDDA663FD9}"/>
              </a:ext>
            </a:extLst>
          </p:cNvPr>
          <p:cNvSpPr/>
          <p:nvPr/>
        </p:nvSpPr>
        <p:spPr>
          <a:xfrm>
            <a:off x="339435" y="1080418"/>
            <a:ext cx="7197437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 Правительства Российской Федерации от 05.08.2013 № 662 </a:t>
            </a:r>
            <a:r>
              <a:rPr lang="ru-RU" dirty="0">
                <a:solidFill>
                  <a:schemeClr val="bg1"/>
                </a:solidFill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«Об осуществлении мониторинга системы образования» (С изменениями и дополнениями от: 21 марта, 25 мая 2019 г., 12 марта 2020 г., 24 марта 2022 г.)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2EB7BDB-D0BD-4FB1-B86E-3BC7731DA73A}"/>
              </a:ext>
            </a:extLst>
          </p:cNvPr>
          <p:cNvSpPr/>
          <p:nvPr/>
        </p:nvSpPr>
        <p:spPr>
          <a:xfrm>
            <a:off x="4163042" y="2531740"/>
            <a:ext cx="3442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Panton Bold" panose="020B0604020202020204" charset="-52"/>
                <a:ea typeface="Calibri" panose="020F0502020204030204" pitchFamily="34" charset="0"/>
              </a:rPr>
              <a:t>Настоящее постановление вступает в силу с 1 сентября 2013 г. и действует до 1 сентября 2028 г.</a:t>
            </a:r>
            <a:endParaRPr lang="ru-RU" sz="1200" i="1" dirty="0">
              <a:solidFill>
                <a:schemeClr val="bg1"/>
              </a:solidFill>
              <a:latin typeface="Panton Bold" panose="020B060402020202020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8409DEF-9A7C-41D2-8160-8DEBADAC7A40}"/>
              </a:ext>
            </a:extLst>
          </p:cNvPr>
          <p:cNvSpPr/>
          <p:nvPr/>
        </p:nvSpPr>
        <p:spPr>
          <a:xfrm>
            <a:off x="4189271" y="2502695"/>
            <a:ext cx="3532905" cy="6940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3CBA77BD-8713-4BDD-AABC-2CF5792011C4}"/>
              </a:ext>
            </a:extLst>
          </p:cNvPr>
          <p:cNvSpPr/>
          <p:nvPr/>
        </p:nvSpPr>
        <p:spPr>
          <a:xfrm>
            <a:off x="286616" y="1081171"/>
            <a:ext cx="10661070" cy="1420327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CF4F7B2-4861-4476-88B7-9623DCBFCF36}"/>
              </a:ext>
            </a:extLst>
          </p:cNvPr>
          <p:cNvPicPr/>
          <p:nvPr/>
        </p:nvPicPr>
        <p:blipFill rotWithShape="1">
          <a:blip r:embed="rId2"/>
          <a:srcRect l="36766" t="14116" r="22453" b="31082"/>
          <a:stretch/>
        </p:blipFill>
        <p:spPr bwMode="auto">
          <a:xfrm>
            <a:off x="7588829" y="872883"/>
            <a:ext cx="3776231" cy="246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CA49946-4238-4F28-8729-585E5B30D57E}"/>
              </a:ext>
            </a:extLst>
          </p:cNvPr>
          <p:cNvSpPr/>
          <p:nvPr/>
        </p:nvSpPr>
        <p:spPr>
          <a:xfrm>
            <a:off x="286616" y="3335764"/>
            <a:ext cx="8400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F0"/>
                </a:solidFill>
                <a:latin typeface="Panton Bold" panose="020B0604020202020204" charset="-52"/>
              </a:rPr>
              <a:t>Постановление Правительства Российской Федерации от 30.04.2024 №556 </a:t>
            </a:r>
            <a:r>
              <a:rPr lang="ru-RU" dirty="0">
                <a:solidFill>
                  <a:schemeClr val="bg1"/>
                </a:solidFill>
                <a:latin typeface="Panton Bold" panose="020B0604020202020204" charset="-52"/>
              </a:rPr>
              <a:t>«Об утверждении перечня мероприятий по оценке качества образования и Правил проведения мероприятий по оценке качества образования»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1ECA481-7534-4C7F-B973-9E675C936B00}"/>
              </a:ext>
            </a:extLst>
          </p:cNvPr>
          <p:cNvPicPr/>
          <p:nvPr/>
        </p:nvPicPr>
        <p:blipFill rotWithShape="1">
          <a:blip r:embed="rId3"/>
          <a:srcRect l="38600" t="14398" r="24573" b="30636"/>
          <a:stretch/>
        </p:blipFill>
        <p:spPr bwMode="auto">
          <a:xfrm>
            <a:off x="8846127" y="3009783"/>
            <a:ext cx="3124200" cy="269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4B7CC274-6F06-41EE-8466-70AB786AC2C1}"/>
              </a:ext>
            </a:extLst>
          </p:cNvPr>
          <p:cNvSpPr/>
          <p:nvPr/>
        </p:nvSpPr>
        <p:spPr>
          <a:xfrm>
            <a:off x="286616" y="4457522"/>
            <a:ext cx="875607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Приказ Федеральной службы по надзору в сфере образования и науки (Рособрнадзор) от 13.05.2024 № 1008</a:t>
            </a:r>
            <a:r>
              <a:rPr lang="ru-RU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состава участников, сроков и продолжительности проведения всероссийских проверочных работ в образовательных организациях, осуществляющих образовательную деятельность по образовательным программам начального общего, основного общего, среднего общего образования, а также перечня учебных предметов, по которым проводятся всероссийские проверочные работы в образовательных организациях, осуществляющих образовательную деятельность по образовательным программам начального общего, основного общего, среднего общего образования, в 2024/2025 учебном году» (зарегистрирован Минюстом России регистрационный № 78327 от 29 мая 2024)</a:t>
            </a:r>
            <a:endParaRPr lang="ru-RU" sz="1500" dirty="0">
              <a:solidFill>
                <a:schemeClr val="bg1"/>
              </a:solidFill>
              <a:latin typeface="Panton Bold" panose="020B0604020202020204" charset="-52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="" xmlns:a16="http://schemas.microsoft.com/office/drawing/2014/main" id="{BD1DB7B7-5746-4256-A212-4535CA02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6154" y="6427054"/>
            <a:ext cx="284173" cy="366183"/>
          </a:xfrm>
        </p:spPr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2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37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0211" y="6373100"/>
            <a:ext cx="284173" cy="366183"/>
          </a:xfrm>
        </p:spPr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3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339" y="5901"/>
            <a:ext cx="11756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dirty="0">
                <a:solidFill>
                  <a:srgbClr val="4472C4">
                    <a:lumMod val="20000"/>
                    <a:lumOff val="80000"/>
                  </a:srgbClr>
                </a:solidFill>
                <a:latin typeface="Panton Bold"/>
                <a:ea typeface="Panton Bold"/>
                <a:cs typeface="Panton Bold"/>
              </a:rPr>
              <a:t>Особенности проведения ВПР в общеобразовательных организациях в 2025 году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965207"/>
              </p:ext>
            </p:extLst>
          </p:nvPr>
        </p:nvGraphicFramePr>
        <p:xfrm>
          <a:off x="292608" y="419606"/>
          <a:ext cx="11803578" cy="629659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11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66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695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362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3774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Изменения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2024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2025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Примечание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606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Сроки проведения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с 01 марта по 25 мая …. года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с 11 апреля по 16 мая 2025 года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Panton Bo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543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Участники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4-8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и </a:t>
                      </a:r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11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классы</a:t>
                      </a:r>
                    </a:p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(</a:t>
                      </a:r>
                      <a:r>
                        <a:rPr lang="ru-RU" sz="1300" dirty="0">
                          <a:solidFill>
                            <a:srgbClr val="FFC000"/>
                          </a:solidFill>
                          <a:latin typeface="Panton Bold" panose="020B0604020202020204" charset="-52"/>
                        </a:rPr>
                        <a:t>10 классы в 2024 году не принимали участие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4-8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и </a:t>
                      </a:r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10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классы. </a:t>
                      </a:r>
                    </a:p>
                    <a:p>
                      <a:pPr algn="ctr"/>
                      <a:r>
                        <a:rPr lang="ru-RU" sz="1300" dirty="0">
                          <a:solidFill>
                            <a:srgbClr val="FFC000"/>
                          </a:solidFill>
                          <a:latin typeface="Panton Bold" panose="020B0604020202020204" charset="-52"/>
                        </a:rPr>
                        <a:t>11 классы </a:t>
                      </a:r>
                      <a:r>
                        <a:rPr lang="ru-RU" sz="1300" b="1" dirty="0">
                          <a:solidFill>
                            <a:srgbClr val="FFC000"/>
                          </a:solidFill>
                          <a:latin typeface="Panton Bold" panose="020B0604020202020204" charset="-52"/>
                        </a:rPr>
                        <a:t>НЕ</a:t>
                      </a:r>
                      <a:r>
                        <a:rPr lang="ru-RU" sz="1300" dirty="0">
                          <a:solidFill>
                            <a:srgbClr val="FFC000"/>
                          </a:solidFill>
                          <a:latin typeface="Panton Bold" panose="020B0604020202020204" charset="-52"/>
                        </a:rPr>
                        <a:t> принимают  участие в ВПР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nton Bold" panose="020B0604020202020204" charset="-52"/>
                        </a:rPr>
                        <a:t>10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классы </a:t>
                      </a:r>
                      <a:r>
                        <a:rPr lang="ru-RU" sz="13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nton Bold" panose="020B0604020202020204" charset="-52"/>
                        </a:rPr>
                        <a:t>впервые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выполнят работы по 4 предметам.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369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Новые предметы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4 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классы - литературное чтение;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5–8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 и 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10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 классы – литература;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7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 и 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8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 классы - информатика</a:t>
                      </a:r>
                      <a:endParaRPr lang="ru-RU" sz="13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Panton Bo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Panton Bo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1962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Учебный предмет «Иностранный язык»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До 2024 года в 7 и 11 классе. </a:t>
                      </a:r>
                      <a:r>
                        <a:rPr lang="ru-RU" sz="1300" dirty="0">
                          <a:solidFill>
                            <a:srgbClr val="FFC000"/>
                          </a:solidFill>
                          <a:latin typeface="Panton Bold" panose="020B0604020202020204" charset="-52"/>
                        </a:rPr>
                        <a:t>В 2024 году отменен</a:t>
                      </a:r>
                      <a:r>
                        <a:rPr lang="ru-RU" sz="1300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Panton Bold" panose="020B0604020202020204" charset="-52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nton Bold" panose="020B0604020202020204" charset="-52"/>
                        </a:rPr>
                        <a:t>«Иностранный язык» для всех параллелей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Входит в перечень предметов по выбору для 4,5,6,7,8,</a:t>
                      </a:r>
                      <a:r>
                        <a:rPr lang="ru-RU" sz="1300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10 классов</a:t>
                      </a:r>
                      <a:endParaRPr lang="ru-RU" sz="13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Panton Bo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554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Учебный предмет «Русский  язык»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В </a:t>
                      </a:r>
                      <a:r>
                        <a:rPr lang="ru-RU" sz="13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nton Bold" panose="020B0604020202020204" charset="-52"/>
                        </a:rPr>
                        <a:t>4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классе </a:t>
                      </a:r>
                      <a:r>
                        <a:rPr lang="ru-RU" sz="13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работа состояла из </a:t>
                      </a:r>
                      <a:r>
                        <a:rPr lang="ru-RU" sz="1300" dirty="0" smtClean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двух частей </a:t>
                      </a:r>
                      <a:r>
                        <a:rPr lang="ru-RU" sz="13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и выполнялась в два дня. Каждая часть рассчитана на 45 минут</a:t>
                      </a:r>
                      <a:endParaRPr lang="ru-RU" sz="13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Panton Bo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Проверочная работа по русскому языку </a:t>
                      </a:r>
                      <a:r>
                        <a:rPr lang="ru-RU" sz="1300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в </a:t>
                      </a:r>
                      <a:r>
                        <a:rPr lang="ru-RU" sz="13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nton Bold" panose="020B0604020202020204" charset="-52"/>
                        </a:rPr>
                        <a:t>4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nton Bold" panose="020B0604020202020204" charset="-52"/>
                        </a:rPr>
                        <a:t> 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классе теперь состоит </a:t>
                      </a:r>
                      <a:r>
                        <a:rPr lang="ru-RU" sz="1300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nton Bold" panose="020B0604020202020204" charset="-52"/>
                        </a:rPr>
                        <a:t>только из одной части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rgbClr val="FFC000"/>
                          </a:solidFill>
                          <a:latin typeface="Panton Bold" panose="020B0604020202020204" charset="-52"/>
                        </a:rPr>
                        <a:t>Обучающиеся НЕ будут писать диктант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4716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Продолжительность выполнения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В 4 классе</a:t>
                      </a:r>
                      <a:r>
                        <a:rPr lang="ru-RU" sz="13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– </a:t>
                      </a:r>
                      <a:r>
                        <a:rPr lang="ru-RU" sz="1300" baseline="0" dirty="0" smtClean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45</a:t>
                      </a:r>
                      <a:r>
                        <a:rPr lang="ru-RU" sz="13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минут;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в 5-8 и 11 </a:t>
                      </a:r>
                      <a:r>
                        <a:rPr lang="ru-RU" sz="13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классах - </a:t>
                      </a:r>
                      <a:r>
                        <a:rPr lang="ru-RU" sz="1300" dirty="0" smtClean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от </a:t>
                      </a:r>
                      <a:r>
                        <a:rPr lang="ru-RU" sz="1300" dirty="0" smtClean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45 минут до 90 минут</a:t>
                      </a:r>
                      <a:endParaRPr lang="ru-RU" sz="1300" dirty="0">
                        <a:solidFill>
                          <a:srgbClr val="00B0F0"/>
                        </a:solidFill>
                        <a:latin typeface="Panton Bo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4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класс</a:t>
                      </a:r>
                      <a:r>
                        <a:rPr lang="ru-RU" sz="1300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(все предметы) 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- </a:t>
                      </a:r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45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минут;</a:t>
                      </a:r>
                    </a:p>
                    <a:p>
                      <a:pPr algn="ctr"/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5-8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классы (математика, география, биология, информатика, физика, химия) -  </a:t>
                      </a:r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90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минут;</a:t>
                      </a:r>
                    </a:p>
                    <a:p>
                      <a:pPr algn="ctr"/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10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класс (все предметы) -  </a:t>
                      </a:r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90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минут.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Panton Bo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2236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Предметы по случайному выбору (федерального оператора)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4 класс – отсутствуют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;</a:t>
                      </a:r>
                    </a:p>
                    <a:p>
                      <a:pPr algn="ctr"/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6-8 классы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-</a:t>
                      </a:r>
                      <a:r>
                        <a:rPr lang="ru-RU" sz="1300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по двум предметам (история, обществознание,</a:t>
                      </a:r>
                      <a:r>
                        <a:rPr lang="ru-RU" sz="1300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география, биология, физика,</a:t>
                      </a:r>
                      <a:r>
                        <a:rPr lang="ru-RU" sz="1300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 химия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4 класс - по одному предмету </a:t>
                      </a:r>
                      <a:r>
                        <a:rPr lang="ru-RU" sz="1300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(окружающий мир, литературное чтение, иностранный язык);</a:t>
                      </a:r>
                    </a:p>
                    <a:p>
                      <a:pPr algn="ctr"/>
                      <a:r>
                        <a:rPr lang="ru-RU" sz="1300" b="1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5</a:t>
                      </a:r>
                      <a:r>
                        <a:rPr lang="ru-RU" sz="1300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-8 классы 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- по двум предметам (история, обществознание, </a:t>
                      </a:r>
                      <a:r>
                        <a:rPr lang="ru-RU" sz="1300" b="1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литература, иностранный язык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, география, биология, физика, </a:t>
                      </a:r>
                      <a:r>
                        <a:rPr lang="ru-RU" sz="1300" b="1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информатика</a:t>
                      </a:r>
                      <a:r>
                        <a:rPr lang="ru-RU" sz="13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Panton Bold" panose="020B0604020202020204" charset="-52"/>
                        </a:rPr>
                        <a:t>)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Panton Bo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Panton Bo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3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3339" y="92081"/>
            <a:ext cx="11756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0" dirty="0"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/>
                <a:ea typeface="Panton Bold"/>
                <a:cs typeface="Panton Bold"/>
              </a:rPr>
              <a:t>Особенности проведения ВПР в общеобразовательных организациях в 2025 году</a:t>
            </a:r>
          </a:p>
        </p:txBody>
      </p:sp>
      <p:sp>
        <p:nvSpPr>
          <p:cNvPr id="12" name="Овал 11"/>
          <p:cNvSpPr/>
          <p:nvPr/>
        </p:nvSpPr>
        <p:spPr>
          <a:xfrm>
            <a:off x="-458463" y="3370386"/>
            <a:ext cx="3913632" cy="3685944"/>
          </a:xfrm>
          <a:prstGeom prst="ellipse">
            <a:avLst/>
          </a:prstGeom>
          <a:solidFill>
            <a:srgbClr val="FFFFFF">
              <a:alpha val="20000"/>
            </a:srgbClr>
          </a:solidFill>
        </p:spPr>
        <p:txBody>
          <a:bodyPr wrap="square" lIns="91438" tIns="45719" rIns="91438" bIns="45719">
            <a:spAutoFit/>
          </a:bodyPr>
          <a:lstStyle/>
          <a:p>
            <a:pPr algn="ctr" defTabSz="685783">
              <a:lnSpc>
                <a:spcPct val="80000"/>
              </a:lnSpc>
            </a:pPr>
            <a:r>
              <a:rPr lang="ru-RU" sz="2500" b="1" i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Panton Bold" panose="020B0604020202020204" charset="-52"/>
                <a:ea typeface="+mj-ea"/>
                <a:cs typeface="+mj-cs"/>
              </a:rPr>
              <a:t>Новые предметы:</a:t>
            </a:r>
          </a:p>
          <a:p>
            <a:pPr algn="ctr" defTabSz="685783">
              <a:lnSpc>
                <a:spcPct val="80000"/>
              </a:lnSpc>
            </a:pPr>
            <a:endParaRPr lang="en-GB" sz="2000" b="1" dirty="0">
              <a:solidFill>
                <a:srgbClr val="00B0F0"/>
              </a:solidFill>
              <a:latin typeface="Panton Bold" panose="020B0604020202020204" charset="-52"/>
              <a:ea typeface="+mj-ea"/>
              <a:cs typeface="+mj-cs"/>
            </a:endParaRPr>
          </a:p>
          <a:p>
            <a:pPr algn="ctr" defTabSz="685783">
              <a:lnSpc>
                <a:spcPct val="80000"/>
              </a:lnSpc>
            </a:pPr>
            <a:r>
              <a:rPr lang="ru-RU" sz="2000" b="1" dirty="0">
                <a:solidFill>
                  <a:srgbClr val="00B0F0"/>
                </a:solidFill>
                <a:latin typeface="Panton Bold" panose="020B0604020202020204" charset="-52"/>
                <a:ea typeface="+mj-ea"/>
                <a:cs typeface="+mj-cs"/>
              </a:rPr>
              <a:t>4</a:t>
            </a:r>
            <a:r>
              <a:rPr lang="ru-RU" sz="2000" b="1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 </a:t>
            </a:r>
            <a:r>
              <a:rPr lang="ru-RU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nton Bold" panose="020B0604020202020204" charset="-52"/>
                <a:ea typeface="+mj-ea"/>
                <a:cs typeface="+mj-cs"/>
              </a:rPr>
              <a:t>классы -</a:t>
            </a:r>
            <a:r>
              <a:rPr lang="ru-RU" sz="2000" b="1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 </a:t>
            </a:r>
            <a:r>
              <a:rPr lang="ru-RU" sz="2000" b="1" u="sng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литературное чтение</a:t>
            </a:r>
            <a:r>
              <a:rPr lang="ru-RU" sz="2000" b="1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; </a:t>
            </a:r>
            <a:endParaRPr lang="en-GB" sz="2000" b="1" dirty="0">
              <a:solidFill>
                <a:schemeClr val="bg1"/>
              </a:solidFill>
              <a:latin typeface="Panton Bold" panose="020B0604020202020204" charset="-52"/>
              <a:ea typeface="+mj-ea"/>
              <a:cs typeface="+mj-cs"/>
            </a:endParaRPr>
          </a:p>
          <a:p>
            <a:pPr algn="ctr" defTabSz="685783">
              <a:lnSpc>
                <a:spcPct val="80000"/>
              </a:lnSpc>
            </a:pPr>
            <a:endParaRPr lang="en-GB" sz="2000" b="1" dirty="0">
              <a:solidFill>
                <a:srgbClr val="00B0F0"/>
              </a:solidFill>
              <a:latin typeface="Panton Bold" panose="020B0604020202020204" charset="-52"/>
              <a:ea typeface="+mj-ea"/>
              <a:cs typeface="+mj-cs"/>
            </a:endParaRPr>
          </a:p>
          <a:p>
            <a:pPr algn="ctr" defTabSz="685783">
              <a:lnSpc>
                <a:spcPct val="80000"/>
              </a:lnSpc>
            </a:pPr>
            <a:r>
              <a:rPr lang="ru-RU" sz="2000" b="1" dirty="0">
                <a:solidFill>
                  <a:srgbClr val="00B0F0"/>
                </a:solidFill>
                <a:latin typeface="Panton Bold" panose="020B0604020202020204" charset="-52"/>
                <a:ea typeface="+mj-ea"/>
                <a:cs typeface="+mj-cs"/>
              </a:rPr>
              <a:t>5–8</a:t>
            </a:r>
            <a:r>
              <a:rPr lang="ru-RU" sz="2000" b="1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 </a:t>
            </a:r>
            <a:r>
              <a:rPr lang="ru-RU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nton Bold" panose="020B0604020202020204" charset="-52"/>
                <a:ea typeface="+mj-ea"/>
                <a:cs typeface="+mj-cs"/>
              </a:rPr>
              <a:t>и</a:t>
            </a:r>
            <a:r>
              <a:rPr lang="ru-RU" sz="2000" b="1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 </a:t>
            </a:r>
            <a:r>
              <a:rPr lang="ru-RU" sz="2000" b="1" dirty="0">
                <a:solidFill>
                  <a:srgbClr val="00B0F0"/>
                </a:solidFill>
                <a:latin typeface="Panton Bold" panose="020B0604020202020204" charset="-52"/>
                <a:ea typeface="+mj-ea"/>
                <a:cs typeface="+mj-cs"/>
              </a:rPr>
              <a:t>10</a:t>
            </a:r>
            <a:r>
              <a:rPr lang="ru-RU" sz="2000" b="1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 </a:t>
            </a:r>
            <a:r>
              <a:rPr lang="ru-RU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nton Bold" panose="020B0604020202020204" charset="-52"/>
                <a:ea typeface="+mj-ea"/>
                <a:cs typeface="+mj-cs"/>
              </a:rPr>
              <a:t>классы – </a:t>
            </a:r>
            <a:r>
              <a:rPr lang="ru-RU" sz="2000" b="1" u="sng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литература</a:t>
            </a:r>
            <a:r>
              <a:rPr lang="ru-RU" sz="2000" b="1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; </a:t>
            </a:r>
            <a:endParaRPr lang="en-GB" sz="2000" b="1" dirty="0">
              <a:solidFill>
                <a:schemeClr val="bg1"/>
              </a:solidFill>
              <a:latin typeface="Panton Bold" panose="020B0604020202020204" charset="-52"/>
              <a:ea typeface="+mj-ea"/>
              <a:cs typeface="+mj-cs"/>
            </a:endParaRPr>
          </a:p>
          <a:p>
            <a:pPr algn="ctr" defTabSz="685783">
              <a:lnSpc>
                <a:spcPct val="80000"/>
              </a:lnSpc>
            </a:pPr>
            <a:endParaRPr lang="en-GB" sz="2000" b="1" dirty="0">
              <a:solidFill>
                <a:srgbClr val="00B0F0"/>
              </a:solidFill>
              <a:latin typeface="Panton Bold" panose="020B0604020202020204" charset="-52"/>
              <a:ea typeface="+mj-ea"/>
              <a:cs typeface="+mj-cs"/>
            </a:endParaRPr>
          </a:p>
          <a:p>
            <a:pPr algn="ctr" defTabSz="685783">
              <a:lnSpc>
                <a:spcPct val="80000"/>
              </a:lnSpc>
            </a:pPr>
            <a:r>
              <a:rPr lang="ru-RU" sz="2000" b="1" dirty="0">
                <a:solidFill>
                  <a:srgbClr val="00B0F0"/>
                </a:solidFill>
                <a:latin typeface="Panton Bold" panose="020B0604020202020204" charset="-52"/>
                <a:ea typeface="+mj-ea"/>
                <a:cs typeface="+mj-cs"/>
              </a:rPr>
              <a:t>7</a:t>
            </a:r>
            <a:r>
              <a:rPr lang="ru-RU" sz="2000" b="1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 </a:t>
            </a:r>
            <a:r>
              <a:rPr lang="ru-RU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nton Bold" panose="020B0604020202020204" charset="-52"/>
                <a:ea typeface="+mj-ea"/>
                <a:cs typeface="+mj-cs"/>
              </a:rPr>
              <a:t>и</a:t>
            </a:r>
            <a:r>
              <a:rPr lang="ru-RU" sz="2000" b="1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 </a:t>
            </a:r>
            <a:r>
              <a:rPr lang="ru-RU" sz="2000" b="1" dirty="0">
                <a:solidFill>
                  <a:srgbClr val="00B0F0"/>
                </a:solidFill>
                <a:latin typeface="Panton Bold" panose="020B0604020202020204" charset="-52"/>
                <a:ea typeface="+mj-ea"/>
                <a:cs typeface="+mj-cs"/>
              </a:rPr>
              <a:t>8</a:t>
            </a:r>
            <a:r>
              <a:rPr lang="ru-RU" sz="2000" b="1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 </a:t>
            </a:r>
            <a:r>
              <a:rPr lang="ru-RU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nton Bold" panose="020B0604020202020204" charset="-52"/>
                <a:ea typeface="+mj-ea"/>
                <a:cs typeface="+mj-cs"/>
              </a:rPr>
              <a:t>классы -</a:t>
            </a:r>
            <a:r>
              <a:rPr lang="ru-RU" sz="2000" b="1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 </a:t>
            </a:r>
            <a:r>
              <a:rPr lang="ru-RU" sz="2000" b="1" u="sng" dirty="0">
                <a:solidFill>
                  <a:schemeClr val="bg1"/>
                </a:solidFill>
                <a:latin typeface="Panton Bold" panose="020B0604020202020204" charset="-52"/>
                <a:ea typeface="+mj-ea"/>
                <a:cs typeface="+mj-cs"/>
              </a:rPr>
              <a:t>информатика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9E57E3F5-5A91-4C21-8501-9D8F32B1A14D}"/>
              </a:ext>
            </a:extLst>
          </p:cNvPr>
          <p:cNvSpPr/>
          <p:nvPr/>
        </p:nvSpPr>
        <p:spPr>
          <a:xfrm>
            <a:off x="7253414" y="697696"/>
            <a:ext cx="2606634" cy="53133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16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Panton Bold" panose="020B0604020202020204" charset="-52"/>
              </a:rPr>
              <a:t>Предметы по выбору</a:t>
            </a:r>
          </a:p>
        </p:txBody>
      </p:sp>
      <p:pic>
        <p:nvPicPr>
          <p:cNvPr id="8" name="Рисунок 7" descr="Назад">
            <a:extLst>
              <a:ext uri="{FF2B5EF4-FFF2-40B4-BE49-F238E27FC236}">
                <a16:creationId xmlns="" xmlns:a16="http://schemas.microsoft.com/office/drawing/2014/main" id="{FDA341E0-58E0-455A-B868-2BA8C30E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636621" y="726450"/>
            <a:ext cx="652553" cy="9144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B66F9329-FBF2-4294-8DE5-CCBD177984EC}"/>
              </a:ext>
            </a:extLst>
          </p:cNvPr>
          <p:cNvSpPr/>
          <p:nvPr/>
        </p:nvSpPr>
        <p:spPr>
          <a:xfrm>
            <a:off x="5659581" y="1568982"/>
            <a:ext cx="2606634" cy="652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Panton Bold" panose="020B0604020202020204" charset="-52"/>
              </a:rPr>
              <a:t>4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класс - по одному предмету</a:t>
            </a:r>
            <a:endParaRPr lang="ru-RU" dirty="0">
              <a:solidFill>
                <a:srgbClr val="25355C"/>
              </a:solidFill>
              <a:latin typeface="Panton Bold" panose="020B0604020202020204" charset="-52"/>
            </a:endParaRPr>
          </a:p>
        </p:txBody>
      </p:sp>
      <p:pic>
        <p:nvPicPr>
          <p:cNvPr id="28" name="Рисунок 27" descr="Назад">
            <a:extLst>
              <a:ext uri="{FF2B5EF4-FFF2-40B4-BE49-F238E27FC236}">
                <a16:creationId xmlns="" xmlns:a16="http://schemas.microsoft.com/office/drawing/2014/main" id="{5B8BDAF5-98A7-470F-85F4-0CFD8FBE5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 flipV="1">
            <a:off x="9824287" y="739372"/>
            <a:ext cx="652553" cy="914402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976E5D0B-D5E3-4602-8CD6-7FB3D4539CCF}"/>
              </a:ext>
            </a:extLst>
          </p:cNvPr>
          <p:cNvSpPr/>
          <p:nvPr/>
        </p:nvSpPr>
        <p:spPr>
          <a:xfrm>
            <a:off x="8826453" y="1560983"/>
            <a:ext cx="2606634" cy="652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Panton Bold" panose="020B0604020202020204" charset="-52"/>
              </a:rPr>
              <a:t>5 – 8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Panton Bold" panose="020B0604020202020204" charset="-52"/>
              </a:rPr>
              <a:t>классы - по двум предметам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Panton Bold" panose="020B0604020202020204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54B533-A397-4634-88BC-3AB33C93B2CF}"/>
              </a:ext>
            </a:extLst>
          </p:cNvPr>
          <p:cNvSpPr txBox="1"/>
          <p:nvPr/>
        </p:nvSpPr>
        <p:spPr>
          <a:xfrm>
            <a:off x="5701111" y="2262302"/>
            <a:ext cx="2565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Окружающий мир</a:t>
            </a:r>
          </a:p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Литературное чтение</a:t>
            </a:r>
          </a:p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Иностранный язык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4404EB8-F42E-4DBC-A03E-2DE7E6EC7ED5}"/>
              </a:ext>
            </a:extLst>
          </p:cNvPr>
          <p:cNvSpPr txBox="1"/>
          <p:nvPr/>
        </p:nvSpPr>
        <p:spPr>
          <a:xfrm>
            <a:off x="8990916" y="2296267"/>
            <a:ext cx="2399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История</a:t>
            </a:r>
          </a:p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Обществознание</a:t>
            </a:r>
          </a:p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Литература</a:t>
            </a:r>
          </a:p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Иностранный язык</a:t>
            </a:r>
          </a:p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География</a:t>
            </a:r>
          </a:p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Биология</a:t>
            </a:r>
          </a:p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Физика</a:t>
            </a:r>
          </a:p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Информатика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97FD4A28-9038-46AF-9B26-560DBC7A5F45}"/>
              </a:ext>
            </a:extLst>
          </p:cNvPr>
          <p:cNvSpPr/>
          <p:nvPr/>
        </p:nvSpPr>
        <p:spPr>
          <a:xfrm>
            <a:off x="5659580" y="3249176"/>
            <a:ext cx="2606635" cy="769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Panton Bold" panose="020B0604020202020204" charset="-52"/>
              </a:rPr>
              <a:t>4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класс (все предметы)  - </a:t>
            </a:r>
            <a:r>
              <a:rPr lang="ru-RU" b="1" dirty="0">
                <a:solidFill>
                  <a:srgbClr val="00B0F0"/>
                </a:solidFill>
                <a:latin typeface="Panton Bold" panose="020B0604020202020204" charset="-52"/>
              </a:rPr>
              <a:t>45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минут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="" xmlns:a16="http://schemas.microsoft.com/office/drawing/2014/main" id="{3A3D66A5-5609-4A23-93C8-DF682324B0EE}"/>
              </a:ext>
            </a:extLst>
          </p:cNvPr>
          <p:cNvSpPr/>
          <p:nvPr/>
        </p:nvSpPr>
        <p:spPr>
          <a:xfrm>
            <a:off x="5659581" y="4081992"/>
            <a:ext cx="2606634" cy="769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80000"/>
              </a:lnSpc>
            </a:pPr>
            <a:r>
              <a:rPr lang="ru-RU" b="1" dirty="0">
                <a:solidFill>
                  <a:srgbClr val="00B0F0"/>
                </a:solidFill>
                <a:latin typeface="Panton Bold" panose="020B0604020202020204" charset="-52"/>
              </a:rPr>
              <a:t>10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класс (все предметы) -  </a:t>
            </a:r>
            <a:r>
              <a:rPr lang="ru-RU" b="1" dirty="0">
                <a:solidFill>
                  <a:srgbClr val="00B0F0"/>
                </a:solidFill>
                <a:latin typeface="Panton Bold" panose="020B0604020202020204" charset="-52"/>
              </a:rPr>
              <a:t>90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минут 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="" xmlns:a16="http://schemas.microsoft.com/office/drawing/2014/main" id="{7858BAEF-66DC-4C05-9A0D-0DA95E79C8A3}"/>
              </a:ext>
            </a:extLst>
          </p:cNvPr>
          <p:cNvSpPr/>
          <p:nvPr/>
        </p:nvSpPr>
        <p:spPr>
          <a:xfrm>
            <a:off x="5680345" y="4934163"/>
            <a:ext cx="5752742" cy="769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Panton Bold" panose="020B0604020202020204" charset="-52"/>
              </a:rPr>
              <a:t>5-8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классы (математика, география, биология, информатика, физика, химия) -  </a:t>
            </a:r>
            <a:r>
              <a:rPr lang="ru-RU" b="1" dirty="0">
                <a:solidFill>
                  <a:srgbClr val="00B0F0"/>
                </a:solidFill>
                <a:latin typeface="Panton Bold" panose="020B0604020202020204" charset="-52"/>
              </a:rPr>
              <a:t>90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минут</a:t>
            </a:r>
          </a:p>
        </p:txBody>
      </p:sp>
      <p:pic>
        <p:nvPicPr>
          <p:cNvPr id="18" name="Рисунок 17" descr="Возврат">
            <a:extLst>
              <a:ext uri="{FF2B5EF4-FFF2-40B4-BE49-F238E27FC236}">
                <a16:creationId xmlns="" xmlns:a16="http://schemas.microsoft.com/office/drawing/2014/main" id="{8AED2268-2B3C-4E0B-9133-F88346BEA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149027" y="1759090"/>
            <a:ext cx="914400" cy="914400"/>
          </a:xfrm>
          <a:prstGeom prst="rect">
            <a:avLst/>
          </a:prstGeom>
        </p:spPr>
      </p:pic>
      <p:pic>
        <p:nvPicPr>
          <p:cNvPr id="34" name="Рисунок 33" descr="Возврат">
            <a:extLst>
              <a:ext uri="{FF2B5EF4-FFF2-40B4-BE49-F238E27FC236}">
                <a16:creationId xmlns="" xmlns:a16="http://schemas.microsoft.com/office/drawing/2014/main" id="{95E54D2A-1D18-4F0C-8C6B-34F35D9F2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 flipV="1">
            <a:off x="11041861" y="1771835"/>
            <a:ext cx="914400" cy="9144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37722F27-EECB-4486-87B3-137AC0EE5AE9}"/>
              </a:ext>
            </a:extLst>
          </p:cNvPr>
          <p:cNvSpPr/>
          <p:nvPr/>
        </p:nvSpPr>
        <p:spPr>
          <a:xfrm>
            <a:off x="4671475" y="5812686"/>
            <a:ext cx="7405255" cy="889009"/>
          </a:xfrm>
          <a:prstGeom prst="rect">
            <a:avLst/>
          </a:prstGeom>
          <a:solidFill>
            <a:schemeClr val="accent1">
              <a:lumMod val="20000"/>
              <a:lumOff val="80000"/>
              <a:alpha val="13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Обучающиеся,</a:t>
            </a: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 принявшие участие в региональной или в общероссийской оценке </a:t>
            </a:r>
            <a:b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</a:b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по модели PISA осенью </a:t>
            </a:r>
            <a:r>
              <a:rPr lang="ru-RU" sz="1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2024</a:t>
            </a: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 года, участие в ВПР весной </a:t>
            </a:r>
            <a:r>
              <a:rPr lang="ru-RU" sz="1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2025</a:t>
            </a: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 года не принимают.</a:t>
            </a:r>
            <a:endParaRPr lang="ru-RU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F306C823-C91D-4498-A1CF-958128F772D6}"/>
              </a:ext>
            </a:extLst>
          </p:cNvPr>
          <p:cNvSpPr/>
          <p:nvPr/>
        </p:nvSpPr>
        <p:spPr>
          <a:xfrm>
            <a:off x="232614" y="553747"/>
            <a:ext cx="2600387" cy="10544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80000"/>
              </a:lnSpc>
            </a:pPr>
            <a:r>
              <a:rPr lang="ru-RU" sz="2400" b="1" u="sng" dirty="0">
                <a:solidFill>
                  <a:srgbClr val="25355C"/>
                </a:solidFill>
                <a:latin typeface="Panton Bold" panose="020B0604020202020204" charset="-52"/>
              </a:rPr>
              <a:t>Сроки:</a:t>
            </a:r>
          </a:p>
          <a:p>
            <a:pPr algn="ctr" defTabSz="685783">
              <a:lnSpc>
                <a:spcPct val="80000"/>
              </a:lnSpc>
            </a:pPr>
            <a:endParaRPr lang="ru-RU" b="1" dirty="0">
              <a:solidFill>
                <a:srgbClr val="00B0F0"/>
              </a:solidFill>
              <a:latin typeface="Panton Bold" panose="020B0604020202020204" charset="-52"/>
            </a:endParaRPr>
          </a:p>
          <a:p>
            <a:pPr algn="ctr" defTabSz="685783">
              <a:lnSpc>
                <a:spcPct val="80000"/>
              </a:lnSpc>
            </a:pPr>
            <a:r>
              <a:rPr lang="ru-RU" b="1" dirty="0">
                <a:solidFill>
                  <a:srgbClr val="00B0F0"/>
                </a:solidFill>
                <a:latin typeface="Panton Bold" panose="020B0604020202020204" charset="-52"/>
              </a:rPr>
              <a:t>11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апреля</a:t>
            </a:r>
            <a:r>
              <a:rPr lang="en-GB" b="1" dirty="0">
                <a:solidFill>
                  <a:srgbClr val="25355C"/>
                </a:solidFill>
                <a:latin typeface="Panton Bold" panose="020B0604020202020204" charset="-52"/>
              </a:rPr>
              <a:t> 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-</a:t>
            </a:r>
            <a:r>
              <a:rPr lang="en-GB" b="1" dirty="0">
                <a:solidFill>
                  <a:srgbClr val="25355C"/>
                </a:solidFill>
                <a:latin typeface="Panton Bold" panose="020B0604020202020204" charset="-52"/>
              </a:rPr>
              <a:t> </a:t>
            </a:r>
            <a:r>
              <a:rPr lang="ru-RU" b="1" dirty="0">
                <a:solidFill>
                  <a:srgbClr val="00B0F0"/>
                </a:solidFill>
                <a:latin typeface="Panton Bold" panose="020B0604020202020204" charset="-52"/>
              </a:rPr>
              <a:t>16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мая </a:t>
            </a:r>
            <a:r>
              <a:rPr lang="ru-RU" b="1" dirty="0">
                <a:solidFill>
                  <a:srgbClr val="00B0F0"/>
                </a:solidFill>
                <a:latin typeface="Panton Bold" panose="020B0604020202020204" charset="-52"/>
              </a:rPr>
              <a:t>2025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года</a:t>
            </a:r>
          </a:p>
        </p:txBody>
      </p:sp>
      <p:pic>
        <p:nvPicPr>
          <p:cNvPr id="37" name="Рисунок 36" descr="Восклицательный знак">
            <a:extLst>
              <a:ext uri="{FF2B5EF4-FFF2-40B4-BE49-F238E27FC236}">
                <a16:creationId xmlns="" xmlns:a16="http://schemas.microsoft.com/office/drawing/2014/main" id="{64443848-1854-456C-A044-2ABB70EF37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57062" y="6117737"/>
            <a:ext cx="583957" cy="583957"/>
          </a:xfrm>
          <a:prstGeom prst="rect">
            <a:avLst/>
          </a:prstGeom>
        </p:spPr>
      </p:pic>
      <p:pic>
        <p:nvPicPr>
          <p:cNvPr id="38" name="Рисунок 37" descr="Восклицательный знак">
            <a:extLst>
              <a:ext uri="{FF2B5EF4-FFF2-40B4-BE49-F238E27FC236}">
                <a16:creationId xmlns="" xmlns:a16="http://schemas.microsoft.com/office/drawing/2014/main" id="{41A4E2E7-D266-44EB-A64A-AAE9BBEC73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07413" y="6117737"/>
            <a:ext cx="583957" cy="583957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02B42C1F-F61F-4489-BD71-93A542191809}"/>
              </a:ext>
            </a:extLst>
          </p:cNvPr>
          <p:cNvSpPr/>
          <p:nvPr/>
        </p:nvSpPr>
        <p:spPr>
          <a:xfrm>
            <a:off x="2978975" y="935946"/>
            <a:ext cx="2600387" cy="922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80000"/>
              </a:lnSpc>
            </a:pP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Участники:</a:t>
            </a:r>
          </a:p>
          <a:p>
            <a:pPr algn="ctr" defTabSz="685783">
              <a:lnSpc>
                <a:spcPct val="80000"/>
              </a:lnSpc>
            </a:pPr>
            <a:r>
              <a:rPr lang="ru-RU" sz="2000" b="1" dirty="0">
                <a:solidFill>
                  <a:srgbClr val="00B0F0"/>
                </a:solidFill>
                <a:latin typeface="Panton Bold" panose="020B0604020202020204" charset="-52"/>
              </a:rPr>
              <a:t>4-8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и </a:t>
            </a:r>
            <a:r>
              <a:rPr lang="ru-RU" sz="2000" b="1" dirty="0">
                <a:solidFill>
                  <a:srgbClr val="00B0F0"/>
                </a:solidFill>
                <a:latin typeface="Panton Bold" panose="020B0604020202020204" charset="-52"/>
              </a:rPr>
              <a:t>10</a:t>
            </a: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 классы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="" xmlns:a16="http://schemas.microsoft.com/office/drawing/2014/main" id="{480F29CA-328D-4215-8207-A334945A8B26}"/>
              </a:ext>
            </a:extLst>
          </p:cNvPr>
          <p:cNvSpPr/>
          <p:nvPr/>
        </p:nvSpPr>
        <p:spPr>
          <a:xfrm>
            <a:off x="3355040" y="1725476"/>
            <a:ext cx="1735039" cy="6753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5355C"/>
                </a:solidFill>
                <a:latin typeface="Panton Bold" panose="020B0604020202020204" charset="-52"/>
              </a:rPr>
              <a:t>11 </a:t>
            </a:r>
            <a:r>
              <a:rPr lang="ru-RU" dirty="0">
                <a:solidFill>
                  <a:srgbClr val="25355C"/>
                </a:solidFill>
                <a:latin typeface="Panton Bold" panose="020B0604020202020204" charset="-52"/>
              </a:rPr>
              <a:t>классы</a:t>
            </a:r>
          </a:p>
        </p:txBody>
      </p:sp>
      <p:pic>
        <p:nvPicPr>
          <p:cNvPr id="43" name="Рисунок 42" descr="Закрыть">
            <a:extLst>
              <a:ext uri="{FF2B5EF4-FFF2-40B4-BE49-F238E27FC236}">
                <a16:creationId xmlns="" xmlns:a16="http://schemas.microsoft.com/office/drawing/2014/main" id="{DE9BB98C-EBE8-4F9B-BC65-4FFAA20FE9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37318" y="1619640"/>
            <a:ext cx="914400" cy="914400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2599E8E7-FA44-402A-A048-B884989608CA}"/>
              </a:ext>
            </a:extLst>
          </p:cNvPr>
          <p:cNvSpPr/>
          <p:nvPr/>
        </p:nvSpPr>
        <p:spPr>
          <a:xfrm>
            <a:off x="242565" y="1748565"/>
            <a:ext cx="2590435" cy="1515700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Panton Bold" panose="020B0604020202020204" charset="-52"/>
              </a:rPr>
              <a:t>«Русский язык» </a:t>
            </a:r>
            <a:br>
              <a:rPr lang="ru-RU" b="1" dirty="0">
                <a:solidFill>
                  <a:schemeClr val="bg1"/>
                </a:solidFill>
                <a:latin typeface="Panton Bold" panose="020B0604020202020204" charset="-52"/>
              </a:rPr>
            </a:br>
            <a:r>
              <a:rPr lang="ru-RU" b="1" dirty="0">
                <a:solidFill>
                  <a:schemeClr val="bg1"/>
                </a:solidFill>
                <a:latin typeface="Panton Bold" panose="020B0604020202020204" charset="-52"/>
              </a:rPr>
              <a:t>Работа в 4 классе только из одной части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="" xmlns:a16="http://schemas.microsoft.com/office/drawing/2014/main" id="{0641F47E-A76A-42A3-8175-29BF112BB456}"/>
              </a:ext>
            </a:extLst>
          </p:cNvPr>
          <p:cNvSpPr/>
          <p:nvPr/>
        </p:nvSpPr>
        <p:spPr>
          <a:xfrm>
            <a:off x="666316" y="2951403"/>
            <a:ext cx="1758707" cy="6753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80000"/>
              </a:lnSpc>
            </a:pP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Диктант</a:t>
            </a:r>
          </a:p>
        </p:txBody>
      </p:sp>
      <p:pic>
        <p:nvPicPr>
          <p:cNvPr id="45" name="Рисунок 44" descr="Закрыть">
            <a:extLst>
              <a:ext uri="{FF2B5EF4-FFF2-40B4-BE49-F238E27FC236}">
                <a16:creationId xmlns="" xmlns:a16="http://schemas.microsoft.com/office/drawing/2014/main" id="{838AE241-ADC6-4F23-BC05-F7056C4510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5607" y="2845653"/>
            <a:ext cx="914400" cy="914400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0C44FC2C-CC04-475B-A88C-BABD02B1282B}"/>
              </a:ext>
            </a:extLst>
          </p:cNvPr>
          <p:cNvSpPr/>
          <p:nvPr/>
        </p:nvSpPr>
        <p:spPr>
          <a:xfrm>
            <a:off x="2886539" y="3514575"/>
            <a:ext cx="2600387" cy="922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80000"/>
              </a:lnSpc>
            </a:pPr>
            <a:r>
              <a:rPr lang="ru-RU" b="1" dirty="0">
                <a:solidFill>
                  <a:srgbClr val="25355C"/>
                </a:solidFill>
                <a:latin typeface="Panton Bold" panose="020B0604020202020204" charset="-52"/>
              </a:rPr>
              <a:t>«Иностранный язык» для всех параллелей</a:t>
            </a:r>
          </a:p>
        </p:txBody>
      </p:sp>
      <p:sp>
        <p:nvSpPr>
          <p:cNvPr id="16" name="Половина рамки 15"/>
          <p:cNvSpPr/>
          <p:nvPr/>
        </p:nvSpPr>
        <p:spPr>
          <a:xfrm rot="19064603" flipV="1">
            <a:off x="3797520" y="2945255"/>
            <a:ext cx="1253611" cy="424958"/>
          </a:xfrm>
          <a:prstGeom prst="halfFram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pic>
        <p:nvPicPr>
          <p:cNvPr id="50" name="Рисунок 49" descr="Книги">
            <a:extLst>
              <a:ext uri="{FF2B5EF4-FFF2-40B4-BE49-F238E27FC236}">
                <a16:creationId xmlns="" xmlns:a16="http://schemas.microsoft.com/office/drawing/2014/main" id="{7756EDE2-CA7F-43C4-A377-D02745EA61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40727" y="4372256"/>
            <a:ext cx="1576759" cy="15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6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7665" y="265299"/>
            <a:ext cx="1110002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/>
                <a:ea typeface="Panton Bold"/>
                <a:cs typeface="Panton Bold"/>
              </a:rPr>
              <a:t>Задачи по подготовке к участию школ Ленинградской области в ВПР </a:t>
            </a:r>
            <a:br>
              <a:rPr lang="ru-RU" sz="2400" b="1" kern="0" dirty="0"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/>
                <a:ea typeface="Panton Bold"/>
                <a:cs typeface="Panton Bold"/>
              </a:rPr>
            </a:br>
            <a:r>
              <a:rPr lang="ru-RU" sz="2400" b="1" kern="0" dirty="0"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/>
                <a:ea typeface="Panton Bold"/>
                <a:cs typeface="Panton Bold"/>
              </a:rPr>
              <a:t>в 2025 году</a:t>
            </a:r>
          </a:p>
          <a:p>
            <a:pPr algn="ctr"/>
            <a:endParaRPr lang="ru-RU" sz="2400" b="1" kern="0" dirty="0">
              <a:solidFill>
                <a:srgbClr val="4472C4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nton Bold"/>
              <a:ea typeface="Panton Bold"/>
              <a:cs typeface="Panton Bold"/>
            </a:endParaRPr>
          </a:p>
          <a:p>
            <a:pPr lvl="0" defTabSz="685783"/>
            <a:endParaRPr lang="ru-RU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nton Bold" panose="020B0604020202020204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515472"/>
              </p:ext>
            </p:extLst>
          </p:nvPr>
        </p:nvGraphicFramePr>
        <p:xfrm>
          <a:off x="445276" y="1367253"/>
          <a:ext cx="11310729" cy="4821626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47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843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88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40159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Panton Bold" panose="020B0604020202020204" charset="-52"/>
                        </a:rPr>
                        <a:t>Внести обязательные предметы в график проведения оценочных процедур во 2 полугодии 2024-2025 уч.</a:t>
                      </a:r>
                      <a:r>
                        <a:rPr lang="en-GB" dirty="0">
                          <a:latin typeface="Panton Bold" panose="020B0604020202020204" charset="-52"/>
                        </a:rPr>
                        <a:t> </a:t>
                      </a:r>
                      <a:r>
                        <a:rPr lang="ru-RU" dirty="0">
                          <a:latin typeface="Panton Bold" panose="020B0604020202020204" charset="-52"/>
                        </a:rPr>
                        <a:t>года. </a:t>
                      </a:r>
                      <a:br>
                        <a:rPr lang="ru-RU" dirty="0">
                          <a:latin typeface="Panton Bold" panose="020B0604020202020204" charset="-52"/>
                        </a:rPr>
                      </a:br>
                      <a:r>
                        <a:rPr lang="ru-RU" dirty="0">
                          <a:solidFill>
                            <a:srgbClr val="00B0F0"/>
                          </a:solidFill>
                          <a:latin typeface="Panton Bold" panose="020B0604020202020204" charset="-52"/>
                        </a:rPr>
                        <a:t>Срок – до 20.01.2025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>
                          <a:latin typeface="Panton Bold" panose="020B0604020202020204" charset="-52"/>
                        </a:rPr>
                        <a:t>Ответственные:</a:t>
                      </a:r>
                      <a:r>
                        <a:rPr lang="ru-RU" baseline="0" dirty="0">
                          <a:latin typeface="Panton Bold" panose="020B0604020202020204" charset="-52"/>
                        </a:rPr>
                        <a:t> руководители общеобразовательных организаций Ленинградской области</a:t>
                      </a:r>
                      <a:endParaRPr lang="ru-RU" dirty="0">
                        <a:latin typeface="Panton Bold" panose="020B0604020202020204" charset="-52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10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  <a:t>Обеспечить информирование обучающихся и их родителей (законных представителей) об особенностях проведения ВПР в 2025 году.  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>
                          <a:solidFill>
                            <a:srgbClr val="00B0F0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  <a:t>Срок – до 01.02.2025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30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  <a:t>Разместить информацию об особенностях проведения  ВПР в 2025 году на официальных сайтах общеобразовательных организаций. </a:t>
                      </a:r>
                      <a:br>
                        <a:rPr lang="ru-RU" sz="1800" b="1" kern="1200" dirty="0">
                          <a:solidFill>
                            <a:schemeClr val="lt1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>
                          <a:solidFill>
                            <a:srgbClr val="00B0F0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  <a:t>Срок – до 01.02.2025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015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  <a:t>Обеспечить регистрацию в ФИС «Оценка качества образования» общеобразовательных организаций,</a:t>
                      </a:r>
                      <a:r>
                        <a:rPr lang="ru-RU" sz="1800" b="1" kern="1200" baseline="0" dirty="0">
                          <a:solidFill>
                            <a:schemeClr val="lt1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  <a:t> ранее не принимавших участие в ВПР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  <a:t>. </a:t>
                      </a:r>
                      <a:br>
                        <a:rPr lang="ru-RU" sz="1800" b="1" kern="1200" dirty="0">
                          <a:solidFill>
                            <a:schemeClr val="lt1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>
                          <a:solidFill>
                            <a:srgbClr val="00B0F0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  <a:t>Срок – до 15.02.2025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73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  <a:t>Провести корректировку графиков </a:t>
                      </a: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проведения оценочных процедур во 2 полугодии 2024-2025 уч.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 </a:t>
                      </a: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</a:rPr>
                        <a:t>года</a:t>
                      </a: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Panton Bold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  <a:t> в отношении предметов по выбору. </a:t>
                      </a:r>
                    </a:p>
                    <a:p>
                      <a:r>
                        <a:rPr lang="ru-RU" sz="1800" b="1" kern="1200" dirty="0">
                          <a:solidFill>
                            <a:srgbClr val="00B0F0"/>
                          </a:solidFill>
                          <a:latin typeface="Panton Bold" panose="020B0604020202020204" charset="-52"/>
                          <a:ea typeface="+mn-ea"/>
                          <a:cs typeface="+mn-cs"/>
                        </a:rPr>
                        <a:t>Срок -  не позднее 01 мая 2025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равая фигурная скобка 6"/>
          <p:cNvSpPr/>
          <p:nvPr/>
        </p:nvSpPr>
        <p:spPr>
          <a:xfrm>
            <a:off x="10370127" y="1295691"/>
            <a:ext cx="394371" cy="4893188"/>
          </a:xfrm>
          <a:prstGeom prst="rightBrace">
            <a:avLst>
              <a:gd name="adj1" fmla="val 8333"/>
              <a:gd name="adj2" fmla="val 49009"/>
            </a:avLst>
          </a:prstGeom>
          <a:solidFill>
            <a:srgbClr val="00B0F0"/>
          </a:solidFill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="" xmlns:a16="http://schemas.microsoft.com/office/drawing/2014/main" id="{186191F6-89E9-4677-A5E8-808228548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211" y="6373100"/>
            <a:ext cx="284173" cy="366183"/>
          </a:xfrm>
        </p:spPr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5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1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B2008801-50A2-4530-B3C7-47ADDD03833B}"/>
              </a:ext>
            </a:extLst>
          </p:cNvPr>
          <p:cNvSpPr/>
          <p:nvPr/>
        </p:nvSpPr>
        <p:spPr>
          <a:xfrm>
            <a:off x="147073" y="511916"/>
            <a:ext cx="6600090" cy="3891475"/>
          </a:xfrm>
          <a:prstGeom prst="rect">
            <a:avLst/>
          </a:prstGeom>
          <a:solidFill>
            <a:schemeClr val="accent1">
              <a:alpha val="1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C994F573-E493-4E35-B880-F12306C9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7302" y="6410788"/>
            <a:ext cx="348497" cy="366183"/>
          </a:xfrm>
        </p:spPr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37EC42E-0BF7-417D-881B-1BE247B0C204}"/>
              </a:ext>
            </a:extLst>
          </p:cNvPr>
          <p:cNvSpPr txBox="1"/>
          <p:nvPr/>
        </p:nvSpPr>
        <p:spPr>
          <a:xfrm>
            <a:off x="429111" y="611982"/>
            <a:ext cx="4631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Для новых школ необходимо пройти регистрацию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5F131F-0F8F-4F15-9888-00412F14B254}"/>
              </a:ext>
            </a:extLst>
          </p:cNvPr>
          <p:cNvSpPr txBox="1"/>
          <p:nvPr/>
        </p:nvSpPr>
        <p:spPr>
          <a:xfrm>
            <a:off x="7767226" y="427316"/>
            <a:ext cx="368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anton Bold" panose="020B0604020202020204" charset="-52"/>
              </a:rPr>
              <a:t>Использование сайта ФИОКО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A64A473-F3C0-4F02-B8D2-1DEEB6C4FFF7}"/>
              </a:ext>
            </a:extLst>
          </p:cNvPr>
          <p:cNvSpPr/>
          <p:nvPr/>
        </p:nvSpPr>
        <p:spPr>
          <a:xfrm>
            <a:off x="1791655" y="4543"/>
            <a:ext cx="81900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ru-RU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Рекомендации по подготовке и проведению  ВПР в 2025 году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05A7140-67C5-48DB-B099-7637E42FB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74" y="1258313"/>
            <a:ext cx="5660851" cy="292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8164FE1-A7A8-497B-935F-FB965536A0D4}"/>
              </a:ext>
            </a:extLst>
          </p:cNvPr>
          <p:cNvSpPr/>
          <p:nvPr/>
        </p:nvSpPr>
        <p:spPr>
          <a:xfrm>
            <a:off x="5334004" y="1203196"/>
            <a:ext cx="923884" cy="2442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Линия со стрелкой: изгиб по часовой стрелке">
            <a:extLst>
              <a:ext uri="{FF2B5EF4-FFF2-40B4-BE49-F238E27FC236}">
                <a16:creationId xmlns="" xmlns:a16="http://schemas.microsoft.com/office/drawing/2014/main" id="{8240B1D5-0670-4BC4-B7B1-CBBAD61C8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416179">
            <a:off x="4434083" y="253325"/>
            <a:ext cx="1252810" cy="12528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203FE19-8B36-4F7F-99B9-EAE21177EB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27" b="34611"/>
          <a:stretch/>
        </p:blipFill>
        <p:spPr>
          <a:xfrm>
            <a:off x="7256267" y="868998"/>
            <a:ext cx="4331660" cy="292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91DB84F-5D7A-4128-96AC-F9350CF4FEC2}"/>
              </a:ext>
            </a:extLst>
          </p:cNvPr>
          <p:cNvSpPr/>
          <p:nvPr/>
        </p:nvSpPr>
        <p:spPr>
          <a:xfrm>
            <a:off x="8928681" y="1632711"/>
            <a:ext cx="1919461" cy="4762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Линия со стрелкой: изгиб по часовой стрелке">
            <a:extLst>
              <a:ext uri="{FF2B5EF4-FFF2-40B4-BE49-F238E27FC236}">
                <a16:creationId xmlns="" xmlns:a16="http://schemas.microsoft.com/office/drawing/2014/main" id="{412CF513-F2E5-4623-BC41-C4087926B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33092" flipH="1">
            <a:off x="8961957" y="683836"/>
            <a:ext cx="536581" cy="65340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F264CA0-8490-4291-A300-6177AACE39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196" r="33622"/>
          <a:stretch/>
        </p:blipFill>
        <p:spPr>
          <a:xfrm>
            <a:off x="7256267" y="4222802"/>
            <a:ext cx="4331660" cy="2554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Угловые стрелки">
            <a:extLst>
              <a:ext uri="{FF2B5EF4-FFF2-40B4-BE49-F238E27FC236}">
                <a16:creationId xmlns="" xmlns:a16="http://schemas.microsoft.com/office/drawing/2014/main" id="{6D2407DD-7CA4-4EDA-A065-A33AB7A81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 flipH="1">
            <a:off x="7256267" y="3832216"/>
            <a:ext cx="323401" cy="323401"/>
          </a:xfrm>
          <a:prstGeom prst="rect">
            <a:avLst/>
          </a:prstGeom>
        </p:spPr>
      </p:pic>
      <p:pic>
        <p:nvPicPr>
          <p:cNvPr id="24" name="Рисунок 23" descr="Угловые стрелки">
            <a:extLst>
              <a:ext uri="{FF2B5EF4-FFF2-40B4-BE49-F238E27FC236}">
                <a16:creationId xmlns="" xmlns:a16="http://schemas.microsoft.com/office/drawing/2014/main" id="{143788D4-FA23-4934-97D0-D067B8B15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 flipH="1">
            <a:off x="9317511" y="3822915"/>
            <a:ext cx="323401" cy="323401"/>
          </a:xfrm>
          <a:prstGeom prst="rect">
            <a:avLst/>
          </a:prstGeom>
        </p:spPr>
      </p:pic>
      <p:pic>
        <p:nvPicPr>
          <p:cNvPr id="25" name="Рисунок 24" descr="Угловые стрелки">
            <a:extLst>
              <a:ext uri="{FF2B5EF4-FFF2-40B4-BE49-F238E27FC236}">
                <a16:creationId xmlns="" xmlns:a16="http://schemas.microsoft.com/office/drawing/2014/main" id="{55DAF885-133E-4D3A-BD8F-4E57AB445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 flipH="1">
            <a:off x="11199549" y="3827488"/>
            <a:ext cx="323401" cy="32340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3DBACC68-FC6C-420C-8A89-6661F117F5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075" r="18141" b="53210"/>
          <a:stretch/>
        </p:blipFill>
        <p:spPr>
          <a:xfrm>
            <a:off x="147073" y="4464808"/>
            <a:ext cx="6600090" cy="231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Линия со стрелкой: изгиб по часовой стрелке">
            <a:extLst>
              <a:ext uri="{FF2B5EF4-FFF2-40B4-BE49-F238E27FC236}">
                <a16:creationId xmlns="" xmlns:a16="http://schemas.microsoft.com/office/drawing/2014/main" id="{E84FB072-1226-4E74-A184-6644F439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130530">
            <a:off x="4726334" y="3717183"/>
            <a:ext cx="2539165" cy="275497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E7077E2-5FD2-44FE-A027-3BA2D06CCB70}"/>
              </a:ext>
            </a:extLst>
          </p:cNvPr>
          <p:cNvSpPr/>
          <p:nvPr/>
        </p:nvSpPr>
        <p:spPr>
          <a:xfrm>
            <a:off x="7425798" y="4700875"/>
            <a:ext cx="1101675" cy="6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225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 rotWithShape="1">
          <a:blip r:embed="rId2"/>
          <a:srcRect l="35951" t="11105" r="19471" b="3995"/>
          <a:stretch/>
        </p:blipFill>
        <p:spPr bwMode="auto">
          <a:xfrm>
            <a:off x="8154267" y="3593651"/>
            <a:ext cx="2917466" cy="3053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8197" t="10555" r="19647" b="6990"/>
          <a:stretch/>
        </p:blipFill>
        <p:spPr bwMode="auto">
          <a:xfrm>
            <a:off x="4260823" y="2524245"/>
            <a:ext cx="2917465" cy="419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7889" y="211290"/>
            <a:ext cx="81900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ru-RU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Рекомендации по подготовке и проведению  ВПР в 2025 году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37074" t="8696" r="19407" b="5849"/>
          <a:stretch/>
        </p:blipFill>
        <p:spPr bwMode="auto">
          <a:xfrm>
            <a:off x="84182" y="1021449"/>
            <a:ext cx="3377475" cy="479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31297" t="14114" r="30714" b="18261"/>
          <a:stretch/>
        </p:blipFill>
        <p:spPr bwMode="auto">
          <a:xfrm>
            <a:off x="3409193" y="783203"/>
            <a:ext cx="2831290" cy="339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34907" t="10694" r="20930" b="4480"/>
          <a:stretch/>
        </p:blipFill>
        <p:spPr bwMode="auto">
          <a:xfrm>
            <a:off x="7099420" y="706216"/>
            <a:ext cx="2709598" cy="289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оловина рамки 11"/>
          <p:cNvSpPr/>
          <p:nvPr/>
        </p:nvSpPr>
        <p:spPr>
          <a:xfrm rot="19064603" flipV="1">
            <a:off x="10242484" y="3122098"/>
            <a:ext cx="1253611" cy="424958"/>
          </a:xfrm>
          <a:prstGeom prst="halfFram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84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 rotWithShape="1">
          <a:blip r:embed="rId2"/>
          <a:srcRect l="39962" t="8136" r="20288" b="3281"/>
          <a:stretch/>
        </p:blipFill>
        <p:spPr bwMode="auto">
          <a:xfrm>
            <a:off x="7929350" y="1643496"/>
            <a:ext cx="3637216" cy="433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4375" y="6417925"/>
            <a:ext cx="313861" cy="366183"/>
          </a:xfrm>
        </p:spPr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1655" y="81029"/>
            <a:ext cx="81900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ru-RU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Рекомендации по подготовке и проведению  ВПР в 2025 году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34652" y="655760"/>
            <a:ext cx="33319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175</a:t>
            </a:r>
            <a:r>
              <a:rPr lang="ru-RU" sz="2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 </a:t>
            </a:r>
            <a:r>
              <a:rPr lang="ru-RU" sz="25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наименований пособий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AB921D1-4ADE-4E6C-9EFD-6A3AEB6CC1F8}"/>
              </a:ext>
            </a:extLst>
          </p:cNvPr>
          <p:cNvSpPr/>
          <p:nvPr/>
        </p:nvSpPr>
        <p:spPr>
          <a:xfrm>
            <a:off x="7819407" y="6233610"/>
            <a:ext cx="4095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https://fioco.ru/expert_of_ed_pub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" b="50000"/>
          <a:stretch/>
        </p:blipFill>
        <p:spPr bwMode="auto">
          <a:xfrm>
            <a:off x="3459597" y="1393123"/>
            <a:ext cx="4550309" cy="54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3" b="-316"/>
          <a:stretch/>
        </p:blipFill>
        <p:spPr bwMode="auto">
          <a:xfrm>
            <a:off x="3525077" y="1976884"/>
            <a:ext cx="4484829" cy="131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35950" t="8726" r="19113" b="3995"/>
          <a:stretch/>
        </p:blipFill>
        <p:spPr bwMode="auto">
          <a:xfrm>
            <a:off x="358236" y="655760"/>
            <a:ext cx="3219265" cy="433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Справа налево (обратно)">
            <a:extLst>
              <a:ext uri="{FF2B5EF4-FFF2-40B4-BE49-F238E27FC236}">
                <a16:creationId xmlns="" xmlns:a16="http://schemas.microsoft.com/office/drawing/2014/main" id="{968105AE-FB73-4973-A03D-58B83DE3C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30934" y="1046020"/>
            <a:ext cx="597476" cy="597476"/>
          </a:xfrm>
          <a:prstGeom prst="rect">
            <a:avLst/>
          </a:prstGeom>
        </p:spPr>
      </p:pic>
      <p:sp>
        <p:nvSpPr>
          <p:cNvPr id="12" name="Половина рамки 11"/>
          <p:cNvSpPr/>
          <p:nvPr/>
        </p:nvSpPr>
        <p:spPr>
          <a:xfrm rot="19064603" flipV="1">
            <a:off x="3070483" y="532469"/>
            <a:ext cx="1253611" cy="424958"/>
          </a:xfrm>
          <a:prstGeom prst="halfFram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pic>
        <p:nvPicPr>
          <p:cNvPr id="10" name="Рисунок 9" descr="Угловые стрелки">
            <a:extLst>
              <a:ext uri="{FF2B5EF4-FFF2-40B4-BE49-F238E27FC236}">
                <a16:creationId xmlns="" xmlns:a16="http://schemas.microsoft.com/office/drawing/2014/main" id="{60A3F934-D69B-42F2-A241-ECF9AF2A8B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49978" y="6070435"/>
            <a:ext cx="673122" cy="673122"/>
          </a:xfrm>
          <a:prstGeom prst="rect">
            <a:avLst/>
          </a:prstGeom>
        </p:spPr>
      </p:pic>
      <p:pic>
        <p:nvPicPr>
          <p:cNvPr id="16" name="Рисунок 15" descr="Угловые стрелки">
            <a:extLst>
              <a:ext uri="{FF2B5EF4-FFF2-40B4-BE49-F238E27FC236}">
                <a16:creationId xmlns="" xmlns:a16="http://schemas.microsoft.com/office/drawing/2014/main" id="{A36C62EE-A530-4F69-BEAC-B0759A1C06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46285" y="6116553"/>
            <a:ext cx="673122" cy="673122"/>
          </a:xfrm>
          <a:prstGeom prst="rect">
            <a:avLst/>
          </a:prstGeom>
        </p:spPr>
      </p:pic>
      <p:pic>
        <p:nvPicPr>
          <p:cNvPr id="14" name="Рисунок 13" descr="Справа налево (обратно)">
            <a:extLst>
              <a:ext uri="{FF2B5EF4-FFF2-40B4-BE49-F238E27FC236}">
                <a16:creationId xmlns="" xmlns:a16="http://schemas.microsoft.com/office/drawing/2014/main" id="{1428ABFE-F6DC-4A38-961F-6AA49AD95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 flipV="1">
            <a:off x="8024505" y="1054003"/>
            <a:ext cx="597476" cy="6266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68EC1E4-1D18-4933-B551-4608B13B6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236" y="5060132"/>
            <a:ext cx="6678107" cy="17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439ED37-72DF-4174-912A-D02581E3B85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34" t="66875" r="81438" b="20739"/>
          <a:stretch/>
        </p:blipFill>
        <p:spPr>
          <a:xfrm>
            <a:off x="4120738" y="3754447"/>
            <a:ext cx="1975262" cy="1089350"/>
          </a:xfrm>
          <a:prstGeom prst="rect">
            <a:avLst/>
          </a:prstGeom>
        </p:spPr>
      </p:pic>
      <p:pic>
        <p:nvPicPr>
          <p:cNvPr id="19" name="Рисунок 18" descr="Угловые стрелки">
            <a:extLst>
              <a:ext uri="{FF2B5EF4-FFF2-40B4-BE49-F238E27FC236}">
                <a16:creationId xmlns="" xmlns:a16="http://schemas.microsoft.com/office/drawing/2014/main" id="{2BF66CCD-D6FB-4C32-87D0-C36F095F8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H="1">
            <a:off x="3524525" y="3962561"/>
            <a:ext cx="673122" cy="673122"/>
          </a:xfrm>
          <a:prstGeom prst="rect">
            <a:avLst/>
          </a:prstGeom>
        </p:spPr>
      </p:pic>
      <p:pic>
        <p:nvPicPr>
          <p:cNvPr id="21" name="Рисунок 20" descr="Угловые стрелки">
            <a:extLst>
              <a:ext uri="{FF2B5EF4-FFF2-40B4-BE49-F238E27FC236}">
                <a16:creationId xmlns="" xmlns:a16="http://schemas.microsoft.com/office/drawing/2014/main" id="{57FAC1F1-82B1-43CF-B97A-ECA4C196B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H="1">
            <a:off x="6030997" y="3963720"/>
            <a:ext cx="673122" cy="67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835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 для педсовета_2024.pptx" id="{BC91C1C5-8639-4608-A039-74930FC1FEE6}" vid="{2AFC20CA-2F8D-42D4-B4BB-4A3A78618AAF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 для педсовета_2024.pptx" id="{BC91C1C5-8639-4608-A039-74930FC1FEE6}" vid="{1506EA17-08EA-4116-A6C1-A18838754C67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 для педсовета_2024.pptx" id="{BC91C1C5-8639-4608-A039-74930FC1FEE6}" vid="{2AFC20CA-2F8D-42D4-B4BB-4A3A78618AAF}"/>
    </a:ext>
  </a:extLst>
</a:theme>
</file>

<file path=ppt/theme/theme5.xml><?xml version="1.0" encoding="utf-8"?>
<a:theme xmlns:a="http://schemas.openxmlformats.org/drawingml/2006/main" name="2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 для педсовета_2024.pptx" id="{BC91C1C5-8639-4608-A039-74930FC1FEE6}" vid="{2AFC20CA-2F8D-42D4-B4BB-4A3A78618AA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педсовета_2024</Template>
  <TotalTime>843</TotalTime>
  <Words>847</Words>
  <Application>Microsoft Office PowerPoint</Application>
  <PresentationFormat>Произвольный</PresentationFormat>
  <Paragraphs>113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</vt:i4>
      </vt:variant>
    </vt:vector>
  </HeadingPairs>
  <TitlesOfParts>
    <vt:vector size="20" baseType="lpstr">
      <vt:lpstr>Arial</vt:lpstr>
      <vt:lpstr>Times New Roman</vt:lpstr>
      <vt:lpstr>Panton Bold</vt:lpstr>
      <vt:lpstr>Panton SemiBold</vt:lpstr>
      <vt:lpstr>Calibri</vt:lpstr>
      <vt:lpstr>Panton</vt:lpstr>
      <vt:lpstr>Calibri Light</vt:lpstr>
      <vt:lpstr>Тема Office</vt:lpstr>
      <vt:lpstr>Специальное оформление</vt:lpstr>
      <vt:lpstr>1_Специальное оформление</vt:lpstr>
      <vt:lpstr>1_Тема Office</vt:lpstr>
      <vt:lpstr>2_Тема Office</vt:lpstr>
      <vt:lpstr>Об особенностях проведения ВПР в общеобразовательных организациях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Online Yxes</dc:creator>
  <cp:lastModifiedBy>Людмила Геннадьевна Михайлюк</cp:lastModifiedBy>
  <cp:revision>67</cp:revision>
  <cp:lastPrinted>2024-12-24T11:55:04Z</cp:lastPrinted>
  <dcterms:created xsi:type="dcterms:W3CDTF">2024-12-05T08:06:05Z</dcterms:created>
  <dcterms:modified xsi:type="dcterms:W3CDTF">2025-01-30T10:22:19Z</dcterms:modified>
</cp:coreProperties>
</file>