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  <p:sldMasterId id="2147483958" r:id="rId2"/>
    <p:sldMasterId id="2147483961" r:id="rId3"/>
  </p:sldMasterIdLst>
  <p:notesMasterIdLst>
    <p:notesMasterId r:id="rId18"/>
  </p:notesMasterIdLst>
  <p:handoutMasterIdLst>
    <p:handoutMasterId r:id="rId19"/>
  </p:handoutMasterIdLst>
  <p:sldIdLst>
    <p:sldId id="483" r:id="rId4"/>
    <p:sldId id="500" r:id="rId5"/>
    <p:sldId id="485" r:id="rId6"/>
    <p:sldId id="498" r:id="rId7"/>
    <p:sldId id="486" r:id="rId8"/>
    <p:sldId id="501" r:id="rId9"/>
    <p:sldId id="497" r:id="rId10"/>
    <p:sldId id="495" r:id="rId11"/>
    <p:sldId id="487" r:id="rId12"/>
    <p:sldId id="490" r:id="rId13"/>
    <p:sldId id="494" r:id="rId14"/>
    <p:sldId id="502" r:id="rId15"/>
    <p:sldId id="489" r:id="rId16"/>
    <p:sldId id="492" r:id="rId17"/>
  </p:sldIdLst>
  <p:sldSz cx="12798425" cy="7199313"/>
  <p:notesSz cx="6761163" cy="9942513"/>
  <p:defaultTextStyle>
    <a:defPPr>
      <a:defRPr lang="ru-RU"/>
    </a:defPPr>
    <a:lvl1pPr marL="0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031" userDrawn="1">
          <p15:clr>
            <a:srgbClr val="A4A3A4"/>
          </p15:clr>
        </p15:guide>
        <p15:guide id="2" orient="horz" pos="2268" userDrawn="1">
          <p15:clr>
            <a:srgbClr val="A4A3A4"/>
          </p15:clr>
        </p15:guide>
        <p15:guide id="3" pos="413" userDrawn="1">
          <p15:clr>
            <a:srgbClr val="A4A3A4"/>
          </p15:clr>
        </p15:guide>
        <p15:guide id="4" orient="horz" pos="29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мельянов Алексей Сергеевич" initials="ЕАС" lastIdx="1" clrIdx="0"/>
  <p:cmAuthor id="1" name="Марина Александровна Остапова" initials="МАО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FFA"/>
    <a:srgbClr val="8A8AD0"/>
    <a:srgbClr val="EAEAF6"/>
    <a:srgbClr val="565087"/>
    <a:srgbClr val="A2A2DA"/>
    <a:srgbClr val="CDCDEB"/>
    <a:srgbClr val="423D67"/>
    <a:srgbClr val="FFCD2D"/>
    <a:srgbClr val="94D6FC"/>
    <a:srgbClr val="FFC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/>
    <p:restoredTop sz="97300" autoAdjust="0"/>
  </p:normalViewPr>
  <p:slideViewPr>
    <p:cSldViewPr snapToGrid="0" snapToObjects="1">
      <p:cViewPr>
        <p:scale>
          <a:sx n="75" d="100"/>
          <a:sy n="75" d="100"/>
        </p:scale>
        <p:origin x="-369" y="411"/>
      </p:cViewPr>
      <p:guideLst>
        <p:guide orient="horz" pos="2268"/>
        <p:guide orient="horz" pos="293"/>
        <p:guide pos="4031"/>
        <p:guide pos="4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3012" y="-96"/>
      </p:cViewPr>
      <p:guideLst>
        <p:guide orient="horz" pos="3127"/>
        <p:guide orient="horz" pos="3132"/>
        <p:guide pos="214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37E87-1E10-41A4-B84C-A0C19924E031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595B3-D0A6-4567-9663-134C225714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757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511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26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022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529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7285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4043" algn="l" defTabSz="9135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51A8-CAC5-4E34-9DD1-9D88A443D8F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494" indent="0" algn="ctr">
              <a:buNone/>
              <a:defRPr sz="2800"/>
            </a:lvl2pPr>
            <a:lvl3pPr marL="1278989" indent="0" algn="ctr">
              <a:buNone/>
              <a:defRPr sz="2500"/>
            </a:lvl3pPr>
            <a:lvl4pPr marL="1918482" indent="0" algn="ctr">
              <a:buNone/>
              <a:defRPr sz="2200"/>
            </a:lvl4pPr>
            <a:lvl5pPr marL="2557979" indent="0" algn="ctr">
              <a:buNone/>
              <a:defRPr sz="2200"/>
            </a:lvl5pPr>
            <a:lvl6pPr marL="3197474" indent="0" algn="ctr">
              <a:buNone/>
              <a:defRPr sz="2200"/>
            </a:lvl6pPr>
            <a:lvl7pPr marL="3836968" indent="0" algn="ctr">
              <a:buNone/>
              <a:defRPr sz="2200"/>
            </a:lvl7pPr>
            <a:lvl8pPr marL="4476465" indent="0" algn="ctr">
              <a:buNone/>
              <a:defRPr sz="2200"/>
            </a:lvl8pPr>
            <a:lvl9pPr marL="5115959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5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5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6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7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655" indent="0" algn="ctr">
              <a:buNone/>
              <a:defRPr sz="2800"/>
            </a:lvl2pPr>
            <a:lvl3pPr marL="1279311" indent="0" algn="ctr">
              <a:buNone/>
              <a:defRPr sz="2500"/>
            </a:lvl3pPr>
            <a:lvl4pPr marL="1918965" indent="0" algn="ctr">
              <a:buNone/>
              <a:defRPr sz="2200"/>
            </a:lvl4pPr>
            <a:lvl5pPr marL="2558623" indent="0" algn="ctr">
              <a:buNone/>
              <a:defRPr sz="2200"/>
            </a:lvl5pPr>
            <a:lvl6pPr marL="3198279" indent="0" algn="ctr">
              <a:buNone/>
              <a:defRPr sz="2200"/>
            </a:lvl6pPr>
            <a:lvl7pPr marL="3837934" indent="0" algn="ctr">
              <a:buNone/>
              <a:defRPr sz="2200"/>
            </a:lvl7pPr>
            <a:lvl8pPr marL="4477591" indent="0" algn="ctr">
              <a:buNone/>
              <a:defRPr sz="2200"/>
            </a:lvl8pPr>
            <a:lvl9pPr marL="5117246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6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702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3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90D6EB-00FE-4F24-879D-7A858E623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803" y="1177666"/>
            <a:ext cx="9598819" cy="2506427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BC9084F-C984-440B-AA82-FD16AAE2E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803" y="3781862"/>
            <a:ext cx="9598819" cy="1737612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897" indent="0" algn="ctr">
              <a:buNone/>
              <a:defRPr sz="2800"/>
            </a:lvl2pPr>
            <a:lvl3pPr marL="1279794" indent="0" algn="ctr">
              <a:buNone/>
              <a:defRPr sz="2500"/>
            </a:lvl3pPr>
            <a:lvl4pPr marL="1919691" indent="0" algn="ctr">
              <a:buNone/>
              <a:defRPr sz="2200"/>
            </a:lvl4pPr>
            <a:lvl5pPr marL="2559588" indent="0" algn="ctr">
              <a:buNone/>
              <a:defRPr sz="2200"/>
            </a:lvl5pPr>
            <a:lvl6pPr marL="3199486" indent="0" algn="ctr">
              <a:buNone/>
              <a:defRPr sz="2200"/>
            </a:lvl6pPr>
            <a:lvl7pPr marL="3839383" indent="0" algn="ctr">
              <a:buNone/>
              <a:defRPr sz="2200"/>
            </a:lvl7pPr>
            <a:lvl8pPr marL="4479280" indent="0" algn="ctr">
              <a:buNone/>
              <a:defRPr sz="2200"/>
            </a:lvl8pPr>
            <a:lvl9pPr marL="5119177" indent="0" algn="ctr">
              <a:buNone/>
              <a:defRPr sz="2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E43235-3EEB-4D25-A43D-20009DF9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4C09E6-96D0-41A9-B4F4-5998C212A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D2C4D0-D267-4CD2-BFB6-86CAACF1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52ACFD-5EA3-4C8B-B21E-331E76C51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918"/>
            <a:ext cx="12798425" cy="719547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38B573-0EB4-492F-AD6C-7055D3A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C344C-7317-4E3C-AD37-E3EDABD8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2B3B96-32E8-44B2-B5B1-C3BDA1194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68" y="6672698"/>
            <a:ext cx="2879646" cy="38440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Panton Bold" panose="00000800000000000000" pitchFamily="2" charset="-52"/>
              </a:defRPr>
            </a:lvl1pPr>
          </a:lstStyle>
          <a:p>
            <a:fld id="{F05E849C-5F29-4ED4-856D-0A541E2140E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2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898" tIns="63951" rIns="127898" bIns="6395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898" tIns="63951" rIns="127898" bIns="6395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5"/>
            <a:ext cx="4319468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5"/>
            <a:ext cx="2879646" cy="384407"/>
          </a:xfrm>
          <a:prstGeom prst="rect">
            <a:avLst/>
          </a:prstGeom>
        </p:spPr>
        <p:txBody>
          <a:bodyPr vert="horz" lIns="127898" tIns="63951" rIns="127898" bIns="6395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219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21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</p:sldLayoutIdLst>
  <p:txStyles>
    <p:titleStyle>
      <a:lvl1pPr algn="l" defTabSz="1278989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748" indent="-319748" algn="l" defTabSz="1278989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24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73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23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726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223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6714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211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5710" indent="-319748" algn="l" defTabSz="1278989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9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98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482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97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474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968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465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959" algn="l" defTabSz="127898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30" tIns="63965" rIns="127930" bIns="6396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30" tIns="63965" rIns="127930" bIns="6396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702"/>
            <a:ext cx="4319468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702"/>
            <a:ext cx="2879646" cy="384407"/>
          </a:xfrm>
          <a:prstGeom prst="rect">
            <a:avLst/>
          </a:prstGeom>
        </p:spPr>
        <p:txBody>
          <a:bodyPr vert="horz" lIns="127930" tIns="63965" rIns="127930" bIns="63965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461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46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</p:sldLayoutIdLst>
  <p:txStyles>
    <p:titleStyle>
      <a:lvl1pPr algn="l" defTabSz="1279311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28" indent="-319828" algn="l" defTabSz="1279311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485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138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796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45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810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761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41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7077" indent="-319828" algn="l" defTabSz="1279311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5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31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65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623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279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934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591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7246" algn="l" defTabSz="1279311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74BA25-B076-479D-955D-92300796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892" y="384409"/>
            <a:ext cx="11038642" cy="1390978"/>
          </a:xfrm>
          <a:prstGeom prst="rect">
            <a:avLst/>
          </a:prstGeom>
        </p:spPr>
        <p:txBody>
          <a:bodyPr vert="horz" lIns="127979" tIns="63990" rIns="127979" bIns="639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4659A4-3C90-48EB-A9AB-DA2C33D9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892" y="1917596"/>
            <a:ext cx="11038642" cy="4566230"/>
          </a:xfrm>
          <a:prstGeom prst="rect">
            <a:avLst/>
          </a:prstGeom>
        </p:spPr>
        <p:txBody>
          <a:bodyPr vert="horz" lIns="127979" tIns="63990" rIns="127979" bIns="63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A2C511-FA38-44BC-B61E-30B8D2328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9892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58DE8C81-62AD-42D6-B86F-2E4C0A2405C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07.02.2025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01CE3B-3E5F-4BBF-96AB-DD558527F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9479" y="6672698"/>
            <a:ext cx="4319468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563038-C815-4EF0-A049-B48A71536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887" y="6672698"/>
            <a:ext cx="2879646" cy="384407"/>
          </a:xfrm>
          <a:prstGeom prst="rect">
            <a:avLst/>
          </a:prstGeom>
        </p:spPr>
        <p:txBody>
          <a:bodyPr vert="horz" lIns="127979" tIns="63990" rIns="127979" bIns="6399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9822"/>
            <a:fld id="{F05E849C-5F29-4ED4-856D-0A541E2140E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5982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xStyles>
    <p:titleStyle>
      <a:lvl1pPr algn="l" defTabSz="1279794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49" indent="-319949" algn="l" defTabSz="1279794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84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743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640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537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434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331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228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126" indent="-319949" algn="l" defTabSz="1279794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9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94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691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588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486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383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280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177" algn="l" defTabSz="127979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 idx="4294967295"/>
          </p:nvPr>
        </p:nvSpPr>
        <p:spPr>
          <a:xfrm>
            <a:off x="500816" y="1701800"/>
            <a:ext cx="11995991" cy="5308600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/>
          </a:lstStyle>
          <a:p>
            <a:pPr algn="ctr"/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</a:t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год</a:t>
            </a: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и контроля в сфере образования департамента надзора, контроля, оценки качества образования и правового обеспечения в сфере образования комитета общего и профессионального образования Ленинградской области</a:t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15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  <a:t/>
            </a:r>
            <a:br>
              <a:rPr lang="ru-RU" sz="3900" b="1" dirty="0">
                <a:solidFill>
                  <a:schemeClr val="bg1"/>
                </a:solidFill>
                <a:latin typeface="Panton SemiBold" panose="020B0604020202020204" charset="-52"/>
              </a:rPr>
            </a:br>
            <a:endParaRPr lang="ru-RU" sz="1400" b="1" dirty="0">
              <a:solidFill>
                <a:schemeClr val="bg1"/>
              </a:solidFill>
              <a:latin typeface="Panton SemiBold" panose="020B0604020202020204" charset="-52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863843" y="394463"/>
            <a:ext cx="4121699" cy="1084496"/>
          </a:xfrm>
          <a:prstGeom prst="rect">
            <a:avLst/>
          </a:prstGeom>
        </p:spPr>
        <p:txBody>
          <a:bodyPr vert="horz" lIns="95912" tIns="47950" rIns="95912" bIns="47950">
            <a:noAutofit/>
          </a:bodyPr>
          <a:lstStyle>
            <a:defPPr/>
            <a:lvl1pPr marL="0" lvl="0" indent="0" algn="ctr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ctr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59098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DDE3F7"/>
                </a:solidFill>
                <a:latin typeface="Times New Roman" panose="02020603050405020304" pitchFamily="18" charset="0"/>
                <a:ea typeface="Panton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sz="2000" dirty="0">
              <a:solidFill>
                <a:srgbClr val="DDE3F7"/>
              </a:solidFill>
              <a:latin typeface="Times New Roman" panose="02020603050405020304" pitchFamily="18" charset="0"/>
              <a:ea typeface="Panton"/>
              <a:cs typeface="Times New Roman" panose="02020603050405020304" pitchFamily="18" charset="0"/>
            </a:endParaRPr>
          </a:p>
        </p:txBody>
      </p:sp>
      <p:pic>
        <p:nvPicPr>
          <p:cNvPr id="172" name="Picture 172"/>
          <p:cNvPicPr/>
          <p:nvPr/>
        </p:nvPicPr>
        <p:blipFill>
          <a:blip r:embed="rId3"/>
          <a:stretch/>
        </p:blipFill>
        <p:spPr>
          <a:xfrm>
            <a:off x="500808" y="289551"/>
            <a:ext cx="1149468" cy="1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3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56969" y="3493647"/>
            <a:ext cx="11182657" cy="148729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/>
            <a:endParaRPr lang="ru-RU" sz="2600" dirty="0" smtClean="0">
              <a:solidFill>
                <a:srgbClr val="0070C0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dirty="0">
              <a:solidFill>
                <a:srgbClr val="0070C0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ПРОФИЛАКТИЧЕСКИЕ ВИЗИТЫ</a:t>
            </a:r>
            <a:endParaRPr lang="ru-RU" sz="2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600" dirty="0" smtClean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</a:t>
            </a:r>
          </a:p>
          <a:p>
            <a:pPr lvl="0" algn="ctr"/>
            <a:endParaRPr lang="ru-RU" sz="2600" dirty="0" smtClean="0">
              <a:solidFill>
                <a:prstClr val="black"/>
              </a:solidFill>
              <a:latin typeface="Panton SemiBold" panose="020B0604020202020204" charset="-52"/>
              <a:cs typeface="Times New Roman" panose="02020603050405020304" pitchFamily="18" charset="0"/>
            </a:endParaRPr>
          </a:p>
          <a:p>
            <a:pPr lvl="0" algn="ctr"/>
            <a:endParaRPr lang="ru-RU" sz="2600" dirty="0">
              <a:solidFill>
                <a:prstClr val="black"/>
              </a:solidFill>
              <a:latin typeface="Panton SemiBold" panose="020B0604020202020204" charset="-52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defRPr/>
            </a:pPr>
            <a:r>
              <a:rPr lang="ru-RU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ОСУЩЕСТВЛЕНИЯ ДЕЯТЕЛЬНОСТИ КОНТРОЛИРУЕМОГО ЛИЦА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ПУТЕМ ИСПОЛЬЗОВАНИЯ ВИДЕО-КОНФЕРЕНЦ-СВЯЗИ</a:t>
            </a:r>
            <a:endParaRPr lang="ru-RU" altLang="ru-RU" sz="2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56969" y="5355096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ВИЗИТЫ ПО 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ЗАЯВЛЕНИЮ КОНТРОЛИРУЕМЫХ ЛИЦ 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2142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96316" y="554864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900" y="289549"/>
            <a:ext cx="1208153" cy="120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1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5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4697700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ПРИНЯТИЯ РЕШЕНИЙ ПО ИТОГАМ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5995548"/>
            <a:ext cx="11182656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ОБЯЗАТЕЛЬНЫХ ТРЕБОВАНИЙ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18868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2800" dirty="0" smtClean="0"/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устных разъяснений на личном приеме, по телефону, посредством видео-конференц-связи;</a:t>
            </a:r>
          </a:p>
          <a:p>
            <a:pPr algn="ctr"/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осредством направления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контролируемых лиц по вопросу осуществления консультирования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федеральной государственной информационной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«Единый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и муниципальных услуг (функций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)»; 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18869" y="4610100"/>
            <a:ext cx="11182657" cy="1775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размещения на официальном сайте комитета письменного разъяснения по однотипным обращениям контролируемых лиц и их представителей, подписанного уполномоченным должностным лицом комитета, в случае поступления 10 и более однотипных обращений контролируемых лиц и их представителей.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5" y="3353948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направление контролируемому лицу +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 ПРЕДОСТЕРЖЕНИЯ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57" cy="12501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контрольного (надзорного) органа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готовящихся нарушениях обязательных требований или признаках нарушений обязательных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1027361" y="386589"/>
            <a:ext cx="1191692" cy="995710"/>
          </a:xfrm>
          <a:prstGeom prst="rect">
            <a:avLst/>
          </a:prstGeom>
        </p:spPr>
      </p:pic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4" y="4697700"/>
            <a:ext cx="11182657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endParaRPr lang="ru-RU" sz="3200" dirty="0" smtClean="0"/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несогласия контролируемое лицо </a:t>
            </a: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подать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контрольный (надзорный) орган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возражение</a:t>
            </a:r>
          </a:p>
          <a:p>
            <a:pPr algn="ctr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9" y="6059048"/>
            <a:ext cx="11182656" cy="10275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В ГИС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(ЕРКНМ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АКНДПП)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349364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95904" y="48912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95904" y="6189098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40739" y="3809999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выполнение контролируемым лицом </a:t>
            </a:r>
            <a:r>
              <a:rPr lang="ru-RU" sz="2000" dirty="0" err="1">
                <a:latin typeface="Times New Roman"/>
                <a:ea typeface="Times New Roman"/>
              </a:rPr>
              <a:t>аккредитационных</a:t>
            </a:r>
            <a:r>
              <a:rPr lang="ru-RU" sz="2000" dirty="0">
                <a:latin typeface="Times New Roman"/>
                <a:ea typeface="Times New Roman"/>
              </a:rPr>
              <a:t> показателей, установленных по результатам </a:t>
            </a:r>
            <a:r>
              <a:rPr lang="ru-RU" sz="2000" dirty="0" err="1">
                <a:latin typeface="Times New Roman"/>
                <a:ea typeface="Times New Roman"/>
              </a:rPr>
              <a:t>аккредитационного</a:t>
            </a:r>
            <a:r>
              <a:rPr lang="ru-RU" sz="2000" dirty="0">
                <a:latin typeface="Times New Roman"/>
                <a:ea typeface="Times New Roman"/>
              </a:rPr>
              <a:t> мониторинга, предусмотренного </a:t>
            </a:r>
            <a:r>
              <a:rPr lang="ru-RU" sz="2000" dirty="0" smtClean="0">
                <a:latin typeface="Times New Roman"/>
                <a:ea typeface="Times New Roman"/>
              </a:rPr>
              <a:t>частью 3 статьи 97 </a:t>
            </a:r>
            <a:r>
              <a:rPr lang="ru-RU" sz="2000" dirty="0">
                <a:latin typeface="Times New Roman"/>
                <a:ea typeface="Times New Roman"/>
              </a:rPr>
              <a:t>Федерального закона "Об образовании в Российской Федерации";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 defTabSz="959340"/>
            <a:r>
              <a:rPr lang="ru-RU" sz="3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 СТИМУЛИРОВАНИЯ ДОБРОСОВЕСТНОСТИ, </a:t>
            </a:r>
          </a:p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Т.Ч. ПОСРЕДСТВОМ ОЦЕНКИ ДОБРОСОВЕСТНОСТИ КОНТРОЛИРУЕМЫХ ЛИЦ ПО УСТАНОВЛЕННЫМ ЗАКОНОДАТЕЛЬСТВОМ КРИТЕРИЯМ ДОБРОСОВЕСТНОСТИ: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5435600"/>
            <a:ext cx="11432238" cy="14036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just"/>
            <a:r>
              <a:rPr lang="ru-RU" sz="2000" dirty="0">
                <a:latin typeface="Times New Roman"/>
                <a:ea typeface="Times New Roman"/>
              </a:rPr>
              <a:t>своевременность представления контролируемым лицом сведений в информационные системы в системе образования, предусмотренные </a:t>
            </a:r>
            <a:r>
              <a:rPr lang="ru-RU" sz="2000" dirty="0" smtClean="0">
                <a:latin typeface="Times New Roman"/>
                <a:ea typeface="Times New Roman"/>
              </a:rPr>
              <a:t>частями 2 </a:t>
            </a:r>
            <a:r>
              <a:rPr lang="ru-RU" sz="2000" dirty="0">
                <a:latin typeface="Times New Roman"/>
                <a:ea typeface="Times New Roman"/>
              </a:rPr>
              <a:t>и </a:t>
            </a:r>
            <a:r>
              <a:rPr lang="ru-RU" sz="2000" dirty="0" smtClean="0">
                <a:latin typeface="Times New Roman"/>
                <a:ea typeface="Times New Roman"/>
              </a:rPr>
              <a:t>9 статьи 98 </a:t>
            </a:r>
            <a:r>
              <a:rPr lang="ru-RU" sz="2000" dirty="0">
                <a:latin typeface="Times New Roman"/>
                <a:ea typeface="Times New Roman"/>
              </a:rPr>
              <a:t>Федерального закона "Об образовании в Российской </a:t>
            </a:r>
            <a:r>
              <a:rPr lang="ru-RU" sz="2000" dirty="0" smtClean="0">
                <a:latin typeface="Times New Roman"/>
                <a:ea typeface="Times New Roman"/>
              </a:rPr>
              <a:t>Федерации"  (ФГИС ГИА и приема, ФИС </a:t>
            </a:r>
            <a:r>
              <a:rPr lang="ru-RU" sz="2000" smtClean="0">
                <a:latin typeface="Times New Roman"/>
                <a:ea typeface="Times New Roman"/>
              </a:rPr>
              <a:t>ФРДО).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191622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600" y="385597"/>
            <a:ext cx="1168399" cy="11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3493648"/>
            <a:ext cx="11182657" cy="908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тематики выявленных нарушений обязательных требований, рисков образовательной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0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формировании Программы профилактики на 2025 год определение актуального перечня мероприятий, направленных на профилактику нарушения обязательных требований, осуществлялось с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учетом:</a:t>
            </a:r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93466" y="1674221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endParaRPr lang="ru-RU" sz="18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требований статьи 44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Федерального закона от Федеральный закон от 31.07.2020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248-ФЗ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«О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государственном контроле (надзоре) и муниципальном контроле в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Федерации»;  </a:t>
            </a:r>
            <a:endParaRPr lang="ru-RU" sz="2000" b="1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93466" y="4603750"/>
            <a:ext cx="11432238" cy="97155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 defTabSz="9144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проведения мероприятий по снижению бюрократической нагрузки на педагогов;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2996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94722" y="365507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32822" y="4672625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403242" y="5908577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93466" y="5743027"/>
            <a:ext cx="11432238" cy="97155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just" defTabSz="91440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анализа степени эффективности профилактических мероприятий, проводимых в предыдущие годы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комитетом.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5753365"/>
            <a:ext cx="11925301" cy="406164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algn="ctr" defTabSz="959340">
              <a:buFont typeface="Arial" charset="0"/>
              <a:buChar char="•"/>
            </a:pP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347322" y="23050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добросовестного соблюдения контролируемыми лицами обязательных требований, установленных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243249" y="2305022"/>
            <a:ext cx="3975805" cy="1629539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административной нагрузки на контролируемых лиц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460689" y="289547"/>
            <a:ext cx="11247610" cy="156465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</a:t>
            </a:r>
          </a:p>
          <a:p>
            <a:pPr algn="ctr" defTabSz="95934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год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09782" y="2073795"/>
            <a:ext cx="2641600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347322" y="42608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условий, причин и факторов, способных привести к нарушениям обязательных требований и появлению рисков образовательной деятельности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393000" y="42608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доведения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требований до контролируемых лиц, повышение информированности о способах </a:t>
            </a:r>
          </a:p>
          <a:p>
            <a:pPr algn="ctr" defTabSz="95934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соблюдения</a:t>
            </a: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462122" y="5568919"/>
            <a:ext cx="3676299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как один из ресурсов повышения эффективности управления качеством образования в системе образования Ленинградской области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051550" y="4768849"/>
            <a:ext cx="374656" cy="563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9903" y="6057853"/>
            <a:ext cx="11925301" cy="1544937"/>
          </a:xfrm>
          <a:prstGeom prst="rect">
            <a:avLst/>
          </a:prstGeom>
        </p:spPr>
        <p:txBody>
          <a:bodyPr wrap="square" lIns="127914" tIns="63958" rIns="127914" bIns="63958">
            <a:spAutoFit/>
          </a:bodyPr>
          <a:lstStyle/>
          <a:p>
            <a:pPr marL="342770" indent="-342770" defTabSz="959340">
              <a:buFont typeface="Arial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248-ФЗ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контроле (надзоре)  и муниципальном контроле в Российской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70" indent="-342770" defTabSz="959340">
              <a:buFont typeface="Arial" charset="0"/>
              <a:buChar char="•"/>
            </a:pP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25.06.2021 № 997 «Об утверждении Положения о государственном контроле (надзоре) в сфере образования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70" indent="-342770" algn="ctr" defTabSz="959340">
              <a:buFont typeface="Arial" charset="0"/>
              <a:buChar char="•"/>
            </a:pPr>
            <a:endParaRPr lang="ru-RU" sz="2000" dirty="0">
              <a:solidFill>
                <a:prstClr val="white"/>
              </a:solidFill>
              <a:latin typeface="Panton SemiBold" panose="020B0604020202020204" charset="-52"/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39327" y="3365501"/>
            <a:ext cx="4076699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</p:txBody>
      </p:sp>
      <p:sp>
        <p:nvSpPr>
          <p:cNvPr id="7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318501" y="3365501"/>
            <a:ext cx="4076700" cy="1046908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СТИМУЛИРОВАНИЯ ДОБРОСОВЕСТНОСТИ</a:t>
            </a: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38396" y="289549"/>
            <a:ext cx="958831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ПРОФИЛАКТИЧЕСКИХ МЕРОПРИЯТИЙ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852818" y="2619895"/>
            <a:ext cx="2754484" cy="2536305"/>
          </a:xfrm>
          <a:prstGeom prst="ellipse">
            <a:avLst/>
          </a:prstGeom>
          <a:solidFill>
            <a:schemeClr val="bg1"/>
          </a:solidFill>
          <a:ln w="22225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r>
              <a:rPr lang="ru-RU" sz="4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318501" y="4768776"/>
            <a:ext cx="4076700" cy="128908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sp>
        <p:nvSpPr>
          <p:cNvPr id="11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8318501" y="2001102"/>
            <a:ext cx="4076700" cy="7675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ПРЕДОСТЕРЖЕНИЯ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4418" y="289546"/>
            <a:ext cx="1092752" cy="109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13576" y="4608856"/>
            <a:ext cx="4002148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</p:txBody>
      </p:sp>
      <p:sp>
        <p:nvSpPr>
          <p:cNvPr id="15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32623" y="2097491"/>
            <a:ext cx="4002148" cy="80446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ВИЗИТ</a:t>
            </a:r>
          </a:p>
        </p:txBody>
      </p:sp>
    </p:spTree>
    <p:extLst>
      <p:ext uri="{BB962C8B-B14F-4D97-AF65-F5344CB8AC3E}">
        <p14:creationId xmlns:p14="http://schemas.microsoft.com/office/powerpoint/2010/main" val="4331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9078" y="2001097"/>
            <a:ext cx="12047882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комитета в информационно-телекоммуникационной                           сети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 </a:t>
            </a:r>
            <a:r>
              <a:rPr lang="en-US" altLang="ru-RU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edu.lenobl.ru</a:t>
            </a:r>
            <a:endParaRPr lang="ru-RU" alt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defTabSz="959340"/>
            <a:r>
              <a:rPr lang="ru-RU" sz="2700" b="1" dirty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КОМИТЕТА     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264651" y="339511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7664" y="4211200"/>
            <a:ext cx="12047884" cy="74627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станица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(надзор) в сфере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и контроля в сфере образования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7664" y="5717062"/>
            <a:ext cx="12047884" cy="9014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нарушения обязательных требований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73902" y="3493643"/>
            <a:ext cx="1007448" cy="684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673902" y="1420398"/>
            <a:ext cx="1007448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73902" y="4957471"/>
            <a:ext cx="1007448" cy="759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448" y="289549"/>
            <a:ext cx="1221717" cy="12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720942" y="2382093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контролируемых лиц посредством размещения соответствующих сведений на официальном сайте комитета в информационно-телекоммуникационной сети «Интернет», а именно: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036393" y="1674221"/>
            <a:ext cx="11182660" cy="5054600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профилактики рисков причинения вреда (ущерба) охраняемым законом ценностям при осуществлении федерального государственного контроля (надзора) в сфере образования.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индикаторов риска нарушения обязательных требований законодательства об образовании, порядок отнесения объектов контроля к категориям риска.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Виджет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перечня объектов контроля, с указанием категории риска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 перечень сведений, которые могут запрашиваться комитетом у контролируемого лица при проведении контрольных (надзорных) мероприятий.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способах получения консультаций по вопросам соблюдения обязательных требований.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порядке досудебного обжалования решений комитета по итогам проведения контрольных (надзорных) мероприятий, действий (бездействия) его должностных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Доклад, содержащий результаты обобщения правоприменительной практики комитета за календарный год по федеральному государственному контролю (надзору) в сфере образования.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 государственном контроле (надзоре) в сфере образования за календарный год.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нормативных правовых актов (их отдельных положений) в сфере общего образования,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листы, используемые при осуществлении федерального государственного контроля (надзора) в сфере образования, утвержденные приказом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применении контрольным (надзорным) органом мер стимулирования добросовестности контролируемых лиц.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комментариев о содержании новых нормативных правовых актов законодательства об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Обзоры изменений законодательства об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Руководства по соблюдению обязательных требований по актуальным вопросам организации образовательной деятельности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95293" y="394431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3841261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КОММЕНТАРИЕВ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новых нормативных актов, устанавливающих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требования;</a:t>
            </a:r>
            <a:endParaRPr lang="ru-RU" sz="20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мероприятий по информированию, указанных в Программе профилактики: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16" y="188679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совещаний, семинаров, круглых столов по актуальным вопросам соблюдения обязательных требований; </a:t>
            </a:r>
          </a:p>
        </p:txBody>
      </p:sp>
      <p:sp>
        <p:nvSpPr>
          <p:cNvPr id="12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5435600"/>
            <a:ext cx="11432238" cy="140365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altLang="ru-RU" sz="2400" b="1" dirty="0" smtClean="0">
                <a:solidFill>
                  <a:srgbClr val="4472C4"/>
                </a:solidFill>
                <a:latin typeface="Times New Roman" pitchFamily="18" charset="0"/>
                <a:cs typeface="Calibri" pitchFamily="34" charset="0"/>
              </a:rPr>
              <a:t>РАЗРАБОТКА И АКТУАЛИЗАЦИЯ РУКОВОДСТВ </a:t>
            </a:r>
          </a:p>
          <a:p>
            <a:pPr algn="ctr"/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по соблюдению обязательных требований, установленных законодательством об образовании;</a:t>
            </a:r>
            <a:endParaRPr lang="ru-RU" sz="2000" b="1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17952" y="22996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17952" y="4158761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96403" y="5851926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Font typeface="Arial"/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Font typeface="Arial"/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261720" y="4644087"/>
            <a:ext cx="11182657" cy="133797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ВЗАИМОДЕЙСТВИЕ С УЧРЕДИТЕЛЯМИ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latin typeface="Times New Roman"/>
                <a:ea typeface="Times New Roman"/>
              </a:rPr>
              <a:t>организаций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>
                <a:latin typeface="Times New Roman"/>
                <a:ea typeface="Calibri"/>
              </a:rPr>
              <a:t>осуществляющих образовательную деятельность, </a:t>
            </a:r>
            <a:r>
              <a:rPr lang="ru-RU" sz="2400" dirty="0">
                <a:latin typeface="Times New Roman"/>
                <a:ea typeface="Times New Roman"/>
              </a:rPr>
              <a:t>по актуальным вопросам соблюдения обязательных </a:t>
            </a:r>
            <a:r>
              <a:rPr lang="ru-RU" sz="2400" dirty="0" smtClean="0">
                <a:latin typeface="Times New Roman"/>
                <a:ea typeface="Times New Roman"/>
              </a:rPr>
              <a:t>требований;</a:t>
            </a:r>
            <a:endParaRPr lang="ru-RU" sz="2400" b="1" dirty="0">
              <a:solidFill>
                <a:srgbClr val="4E67C8">
                  <a:lumMod val="75000"/>
                </a:srgbClr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511300" y="289548"/>
            <a:ext cx="9740900" cy="1294335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 defTabSz="95934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реализации мероприятий по информированию, указанных в Программе профилактики: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59340"/>
            <a:endParaRPr lang="ru-RU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313703" y="2324947"/>
            <a:ext cx="11182660" cy="1606851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РАЗРАБОТКА И АКТУАЛИЗАЦИЯ ЧЕК-ЛИСТОВ, технологических карт </a:t>
            </a:r>
          </a:p>
          <a:p>
            <a:pPr algn="ctr"/>
            <a:r>
              <a:rPr lang="ru-RU" sz="2400" dirty="0" smtClean="0">
                <a:latin typeface="Times New Roman"/>
                <a:ea typeface="Calibri"/>
              </a:rPr>
              <a:t>для проведения </a:t>
            </a:r>
            <a:r>
              <a:rPr lang="ru-RU" sz="2400" dirty="0">
                <a:latin typeface="Times New Roman"/>
                <a:ea typeface="Calibri"/>
              </a:rPr>
              <a:t>контрольных (надзорных) и профилактических мероприятий в отношении организаций, осуществляющих образовательную </a:t>
            </a:r>
            <a:r>
              <a:rPr lang="ru-RU" sz="2400" dirty="0" smtClean="0">
                <a:latin typeface="Times New Roman"/>
                <a:ea typeface="Calibri"/>
              </a:rPr>
              <a:t>деятельность;</a:t>
            </a:r>
            <a:endParaRPr lang="ru-RU" sz="2400" dirty="0">
              <a:solidFill>
                <a:prstClr val="black"/>
              </a:solidFill>
              <a:latin typeface="Panton SemiBold" panose="020B0604020202020204" charset="-52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06354" y="2756869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16435" y="4992850"/>
            <a:ext cx="741100" cy="640451"/>
          </a:xfrm>
          <a:prstGeom prst="rightArrow">
            <a:avLst/>
          </a:prstGeom>
          <a:ln>
            <a:solidFill>
              <a:srgbClr val="29C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875" y="460465"/>
            <a:ext cx="1123417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6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516">
            <a:extLst>
              <a:ext uri="{FF2B5EF4-FFF2-40B4-BE49-F238E27FC236}">
                <a16:creationId xmlns:a16="http://schemas.microsoft.com/office/drawing/2014/main" xmlns="" id="{116DF505-A85A-4599-A9BB-E2B53801B120}"/>
              </a:ext>
            </a:extLst>
          </p:cNvPr>
          <p:cNvSpPr txBox="1">
            <a:spLocks/>
          </p:cNvSpPr>
          <p:nvPr/>
        </p:nvSpPr>
        <p:spPr>
          <a:xfrm>
            <a:off x="654401" y="1382299"/>
            <a:ext cx="12053898" cy="1237596"/>
          </a:xfrm>
          <a:prstGeom prst="rect">
            <a:avLst/>
          </a:prstGeom>
        </p:spPr>
        <p:txBody>
          <a:bodyPr vert="horz" lIns="95936" tIns="47964" rIns="95936" bIns="47964" anchor="ctr">
            <a:noAutofit/>
          </a:bodyPr>
          <a:lstStyle>
            <a:defPPr>
              <a:defRPr/>
            </a:defPPr>
            <a:lvl1pPr lvl="0" algn="l">
              <a:lnSpc>
                <a:spcPct val="90000"/>
              </a:lnSpc>
              <a:buNone/>
              <a:defRPr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79150"/>
            <a:endParaRPr lang="ru-RU" sz="2800" kern="0" dirty="0">
              <a:solidFill>
                <a:srgbClr val="FFFFFF"/>
              </a:solidFill>
              <a:latin typeface="Panton Bold"/>
              <a:ea typeface="Panton Bold"/>
              <a:cs typeface="Panton Bold"/>
            </a:endParaRP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CC31838D-82C8-4BA4-A73F-12F6AE71BCEB}"/>
              </a:ext>
            </a:extLst>
          </p:cNvPr>
          <p:cNvSpPr txBox="1">
            <a:spLocks/>
          </p:cNvSpPr>
          <p:nvPr/>
        </p:nvSpPr>
        <p:spPr>
          <a:xfrm>
            <a:off x="686988" y="1674221"/>
            <a:ext cx="11532065" cy="3638855"/>
          </a:xfrm>
          <a:prstGeom prst="rect">
            <a:avLst/>
          </a:prstGeom>
        </p:spPr>
        <p:txBody>
          <a:bodyPr vert="horz" lIns="95936" tIns="47964" rIns="95936" bIns="47964">
            <a:normAutofit/>
          </a:bodyPr>
          <a:lstStyle>
            <a:defPPr/>
            <a:lvl1pPr marL="171446" lvl="0" indent="-171446" algn="l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lvl="1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lvl="2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lvl="3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lvl="4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lvl="5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lvl="6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lvl="7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lvl="8" indent="-171446" algn="l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9340">
              <a:buNone/>
            </a:pPr>
            <a:endParaRPr lang="ru-RU" sz="3900" kern="100" dirty="0">
              <a:solidFill>
                <a:srgbClr val="DDE3F7"/>
              </a:solidFill>
              <a:latin typeface="Panton Bold" panose="00000800000000000000" pitchFamily="2" charset="-52"/>
              <a:ea typeface="Panton"/>
              <a:cs typeface="Times New Roman" panose="02020603050405020304" pitchFamily="18" charset="0"/>
            </a:endParaRPr>
          </a:p>
          <a:p>
            <a:pPr marL="0" indent="0" defTabSz="1279150">
              <a:buNone/>
            </a:pPr>
            <a:endParaRPr lang="ru-RU" sz="3900" kern="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9074" y="4566800"/>
            <a:ext cx="11837254" cy="1492546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spcBef>
                <a:spcPct val="0"/>
              </a:spcBef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до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комитета в информационно-телекоммуникационной сети "Интернет"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32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edu.lenobl.ru</a:t>
            </a:r>
            <a:endParaRPr lang="ru-RU" altLang="ru-RU" sz="3200" b="1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1651000" y="289549"/>
            <a:ext cx="9105902" cy="1092752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defTabSz="959340"/>
            <a:r>
              <a:rPr lang="ru-RU" sz="2700" b="1" dirty="0">
                <a:solidFill>
                  <a:prstClr val="black"/>
                </a:solidFill>
                <a:latin typeface="Panton SemiBold" panose="020B0604020202020204" charset="-52"/>
                <a:cs typeface="Times New Roman" panose="02020603050405020304" pitchFamily="18" charset="0"/>
              </a:rPr>
              <a:t>                           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ПРАВОПРИМЕНИТЕЛЬНОЙ ПРАКТИКИ</a:t>
            </a:r>
          </a:p>
        </p:txBody>
      </p:sp>
      <p:pic>
        <p:nvPicPr>
          <p:cNvPr id="9" name="Picture 172"/>
          <p:cNvPicPr/>
          <p:nvPr/>
        </p:nvPicPr>
        <p:blipFill>
          <a:blip r:embed="rId3"/>
          <a:stretch/>
        </p:blipFill>
        <p:spPr>
          <a:xfrm>
            <a:off x="112251" y="289549"/>
            <a:ext cx="1149468" cy="1294335"/>
          </a:xfrm>
          <a:prstGeom prst="rect">
            <a:avLst/>
          </a:prstGeom>
        </p:spPr>
      </p:pic>
      <p:sp>
        <p:nvSpPr>
          <p:cNvPr id="10" name="Прямоугольник: скругленные углы 21">
            <a:extLst>
              <a:ext uri="{FF2B5EF4-FFF2-40B4-BE49-F238E27FC236}">
                <a16:creationId xmlns="" xmlns:a16="http://schemas.microsoft.com/office/drawing/2014/main" id="{B35D6B26-274E-4BB3-86B0-938E05A343A5}"/>
              </a:ext>
            </a:extLst>
          </p:cNvPr>
          <p:cNvSpPr/>
          <p:nvPr/>
        </p:nvSpPr>
        <p:spPr>
          <a:xfrm>
            <a:off x="429075" y="2256544"/>
            <a:ext cx="11789975" cy="1072003"/>
          </a:xfrm>
          <a:prstGeom prst="roundRect">
            <a:avLst>
              <a:gd name="adj" fmla="val 3934"/>
            </a:avLst>
          </a:prstGeom>
          <a:solidFill>
            <a:srgbClr val="DDE3F7"/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938" tIns="47964" rIns="95938" bIns="47964" rtlCol="0" anchor="ctr"/>
          <a:lstStyle/>
          <a:p>
            <a:pPr lvl="0"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ЕЖЕГОДНОГО ДОКЛАДА</a:t>
            </a:r>
          </a:p>
          <a:p>
            <a:pPr lvl="0" algn="ctr"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результатах контрольных (надзорных)  и профилактических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600126" y="3328547"/>
            <a:ext cx="1207076" cy="1255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585002" y="1411019"/>
            <a:ext cx="1096348" cy="874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spcCol="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378" y="169319"/>
            <a:ext cx="1333169" cy="133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70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23031</TotalTime>
  <Words>948</Words>
  <Application>Microsoft Office PowerPoint</Application>
  <PresentationFormat>Произвольный</PresentationFormat>
  <Paragraphs>131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Специальное оформление</vt:lpstr>
      <vt:lpstr>1_Специальное оформление</vt:lpstr>
      <vt:lpstr>2_Специальное оформление</vt:lpstr>
      <vt:lpstr>Программа профилактики  рисков причинения вреда (ущерба) охраняемым законом ценностям при осуществлении федерального государственного контроля (надзора) в сфере образования на 2025 год  отдел надзора и контроля в сфере образования департамента надзора, контроля, оценки качества образования и правового обеспечения в сфере образования комитета общего и профессионального образования Ленинградской области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Марина Александровна Остапова</cp:lastModifiedBy>
  <cp:revision>1180</cp:revision>
  <cp:lastPrinted>2024-11-28T10:57:45Z</cp:lastPrinted>
  <dcterms:created xsi:type="dcterms:W3CDTF">2020-06-19T06:58:49Z</dcterms:created>
  <dcterms:modified xsi:type="dcterms:W3CDTF">2025-02-12T13:44:53Z</dcterms:modified>
</cp:coreProperties>
</file>