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6" r:id="rId1"/>
    <p:sldMasterId id="2147483785" r:id="rId2"/>
  </p:sldMasterIdLst>
  <p:notesMasterIdLst>
    <p:notesMasterId r:id="rId13"/>
  </p:notesMasterIdLst>
  <p:handoutMasterIdLst>
    <p:handoutMasterId r:id="rId14"/>
  </p:handoutMasterIdLst>
  <p:sldIdLst>
    <p:sldId id="386" r:id="rId3"/>
    <p:sldId id="559" r:id="rId4"/>
    <p:sldId id="560" r:id="rId5"/>
    <p:sldId id="561" r:id="rId6"/>
    <p:sldId id="590" r:id="rId7"/>
    <p:sldId id="591" r:id="rId8"/>
    <p:sldId id="592" r:id="rId9"/>
    <p:sldId id="594" r:id="rId10"/>
    <p:sldId id="595" r:id="rId11"/>
    <p:sldId id="596" r:id="rId12"/>
  </p:sldIdLst>
  <p:sldSz cx="12798425" cy="719931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4031" userDrawn="1">
          <p15:clr>
            <a:srgbClr val="A4A3A4"/>
          </p15:clr>
        </p15:guide>
        <p15:guide id="2" orient="horz" pos="2268" userDrawn="1">
          <p15:clr>
            <a:srgbClr val="A4A3A4"/>
          </p15:clr>
        </p15:guide>
        <p15:guide id="3" pos="413" userDrawn="1">
          <p15:clr>
            <a:srgbClr val="A4A3A4"/>
          </p15:clr>
        </p15:guide>
        <p15:guide id="4" orient="horz" pos="29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3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мельянов Алексей Сергеевич" initials="ЕАС" lastIdx="1" clrIdx="0"/>
  <p:cmAuthor id="1" name="Марина Александровна Остапова" initials="МАО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8AD0"/>
    <a:srgbClr val="565087"/>
    <a:srgbClr val="A2A2DA"/>
    <a:srgbClr val="CDCDEB"/>
    <a:srgbClr val="423D67"/>
    <a:srgbClr val="FFCD2D"/>
    <a:srgbClr val="54BFFA"/>
    <a:srgbClr val="94D6FC"/>
    <a:srgbClr val="FFCD19"/>
    <a:srgbClr val="EAE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7300" autoAdjust="0"/>
  </p:normalViewPr>
  <p:slideViewPr>
    <p:cSldViewPr snapToGrid="0" snapToObjects="1">
      <p:cViewPr>
        <p:scale>
          <a:sx n="70" d="100"/>
          <a:sy n="70" d="100"/>
        </p:scale>
        <p:origin x="-579" y="-36"/>
      </p:cViewPr>
      <p:guideLst>
        <p:guide orient="horz" pos="2268"/>
        <p:guide orient="horz" pos="292"/>
        <p:guide pos="4031"/>
        <p:guide pos="4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3282" y="-90"/>
      </p:cViewPr>
      <p:guideLst>
        <p:guide orient="horz" pos="3127"/>
        <p:guide orient="horz" pos="3132"/>
        <p:guide pos="214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37E87-1E10-41A4-B84C-A0C19924E031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595B3-D0A6-4567-9663-134C22571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776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F3D3-884F-8E45-98AB-E8ADE6E0FD28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BCF3A-9B41-AC48-BBC4-8EC043A933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2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rcRect t="2628" b="2628"/>
          <a:stretch/>
        </p:blipFill>
        <p:spPr>
          <a:xfrm>
            <a:off x="5883558" y="0"/>
            <a:ext cx="6914879" cy="71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6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араллелограмм 5">
            <a:extLst>
              <a:ext uri="{FF2B5EF4-FFF2-40B4-BE49-F238E27FC236}">
                <a16:creationId xmlns="" xmlns:a16="http://schemas.microsoft.com/office/drawing/2014/main" id="{3E02EBB0-15BB-41C4-B951-56DD18C5B9C2}"/>
              </a:ext>
            </a:extLst>
          </p:cNvPr>
          <p:cNvSpPr/>
          <p:nvPr userDrawn="1"/>
        </p:nvSpPr>
        <p:spPr>
          <a:xfrm flipH="1">
            <a:off x="-328957" y="96371"/>
            <a:ext cx="1383995" cy="1194290"/>
          </a:xfrm>
          <a:prstGeom prst="parallelogram">
            <a:avLst>
              <a:gd name="adj" fmla="val 9533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араллелограмм 6">
            <a:extLst>
              <a:ext uri="{FF2B5EF4-FFF2-40B4-BE49-F238E27FC236}">
                <a16:creationId xmlns="" xmlns:a16="http://schemas.microsoft.com/office/drawing/2014/main" id="{5B435CB5-F5E3-4F25-A48E-B49748840E97}"/>
              </a:ext>
            </a:extLst>
          </p:cNvPr>
          <p:cNvSpPr/>
          <p:nvPr userDrawn="1"/>
        </p:nvSpPr>
        <p:spPr>
          <a:xfrm flipH="1">
            <a:off x="-490869" y="0"/>
            <a:ext cx="1383995" cy="1194290"/>
          </a:xfrm>
          <a:prstGeom prst="parallelogram">
            <a:avLst>
              <a:gd name="adj" fmla="val 95335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="" xmlns:a16="http://schemas.microsoft.com/office/drawing/2014/main" id="{B6477F33-4EFB-465A-988D-39C269111A87}"/>
              </a:ext>
            </a:extLst>
          </p:cNvPr>
          <p:cNvSpPr/>
          <p:nvPr userDrawn="1"/>
        </p:nvSpPr>
        <p:spPr>
          <a:xfrm flipH="1" flipV="1">
            <a:off x="0" y="6"/>
            <a:ext cx="901916" cy="901915"/>
          </a:xfrm>
          <a:prstGeom prst="rtTriangle">
            <a:avLst/>
          </a:prstGeom>
          <a:solidFill>
            <a:srgbClr val="565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DA066C5-EDB0-4C34-9DDD-627374CBA2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9501" y="253509"/>
            <a:ext cx="715840" cy="6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5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5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1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9899" y="383297"/>
            <a:ext cx="11038641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9899" y="1916484"/>
            <a:ext cx="11038641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892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2/18/2025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39485" y="6672709"/>
            <a:ext cx="4319469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8889" y="6672709"/>
            <a:ext cx="287964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</p:sldLayoutIdLst>
  <p:txStyles>
    <p:titleStyle>
      <a:lvl1pPr algn="l" defTabSz="959846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61" indent="-239961" algn="l" defTabSz="95984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88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19" kern="1200">
          <a:solidFill>
            <a:schemeClr val="tx1"/>
          </a:solidFill>
          <a:latin typeface="+mn-lt"/>
          <a:ea typeface="+mn-ea"/>
          <a:cs typeface="+mn-cs"/>
        </a:defRPr>
      </a:lvl2pPr>
      <a:lvl3pPr marL="1199807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79730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2159653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639576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3119498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599421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4079344" indent="-239961" algn="l" defTabSz="9598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1pPr>
      <a:lvl2pPr marL="47992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959846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439769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4pPr>
      <a:lvl5pPr marL="1919691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5pPr>
      <a:lvl6pPr marL="2399614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6pPr>
      <a:lvl7pPr marL="2879537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7pPr>
      <a:lvl8pPr marL="3359460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8pPr>
      <a:lvl9pPr marL="3839383" algn="l" defTabSz="959846" rtl="0" eaLnBrk="1" latinLnBrk="0" hangingPunct="1">
        <a:defRPr sz="18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97793&amp;dst=92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base=LAW&amp;n=497793&amp;dst=101621" TargetMode="External"/><Relationship Id="rId13" Type="http://schemas.openxmlformats.org/officeDocument/2006/relationships/hyperlink" Target="https://login.consultant.ru/link/?req=doc&amp;base=LAW&amp;n=466666&amp;dst=100236" TargetMode="External"/><Relationship Id="rId3" Type="http://schemas.openxmlformats.org/officeDocument/2006/relationships/hyperlink" Target="https://login.consultant.ru/link/?req=doc&amp;base=LAW&amp;n=497793&amp;dst=4115" TargetMode="External"/><Relationship Id="rId7" Type="http://schemas.openxmlformats.org/officeDocument/2006/relationships/hyperlink" Target="https://login.consultant.ru/link/?req=doc&amp;base=LAW&amp;n=497793&amp;dst=5267" TargetMode="External"/><Relationship Id="rId12" Type="http://schemas.openxmlformats.org/officeDocument/2006/relationships/hyperlink" Target="https://login.consultant.ru/link/?req=doc&amp;base=LAW&amp;n=497793&amp;dst=928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ogin.consultant.ru/link/?req=doc&amp;base=LAW&amp;n=497793&amp;dst=7996" TargetMode="External"/><Relationship Id="rId11" Type="http://schemas.openxmlformats.org/officeDocument/2006/relationships/hyperlink" Target="https://login.consultant.ru/link/?req=doc&amp;base=LAW&amp;n=497793&amp;dst=1440" TargetMode="External"/><Relationship Id="rId5" Type="http://schemas.openxmlformats.org/officeDocument/2006/relationships/hyperlink" Target="https://login.consultant.ru/link/?req=doc&amp;base=LAW&amp;n=497793&amp;dst=7995" TargetMode="External"/><Relationship Id="rId10" Type="http://schemas.openxmlformats.org/officeDocument/2006/relationships/hyperlink" Target="https://login.consultant.ru/link/?req=doc&amp;base=LAW&amp;n=497793&amp;dst=2368" TargetMode="External"/><Relationship Id="rId4" Type="http://schemas.openxmlformats.org/officeDocument/2006/relationships/hyperlink" Target="https://login.consultant.ru/link/?req=doc&amp;base=LAW&amp;n=497793&amp;dst=8733" TargetMode="External"/><Relationship Id="rId9" Type="http://schemas.openxmlformats.org/officeDocument/2006/relationships/hyperlink" Target="https://login.consultant.ru/link/?req=doc&amp;base=LAW&amp;n=497793&amp;dst=101624" TargetMode="External"/><Relationship Id="rId14" Type="http://schemas.openxmlformats.org/officeDocument/2006/relationships/hyperlink" Target="https://login.consultant.ru/link/?req=doc&amp;base=LAW&amp;n=466666&amp;dst=10023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490BF97-71DD-BA4B-90F6-F29E383222BC}"/>
              </a:ext>
            </a:extLst>
          </p:cNvPr>
          <p:cNvSpPr/>
          <p:nvPr/>
        </p:nvSpPr>
        <p:spPr>
          <a:xfrm>
            <a:off x="499258" y="504796"/>
            <a:ext cx="6518094" cy="5078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>
            <a:spAutoFit/>
          </a:bodyPr>
          <a:lstStyle/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</a:p>
          <a:p>
            <a:pPr algn="ctr"/>
            <a:r>
              <a:rPr lang="ru-RU" altLang="ru-RU" sz="32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altLang="ru-RU" sz="32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осударственного контроля (надзора) в сфере образования</a:t>
            </a:r>
          </a:p>
          <a:p>
            <a:pPr algn="ctr"/>
            <a:r>
              <a:rPr lang="ru-RU" altLang="ru-RU" sz="3200" b="1" dirty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smtClean="0">
                <a:solidFill>
                  <a:srgbClr val="56508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2025 году</a:t>
            </a:r>
          </a:p>
          <a:p>
            <a:pPr algn="r"/>
            <a:endParaRPr lang="ru-RU" sz="1600" dirty="0" smtClean="0">
              <a:solidFill>
                <a:srgbClr val="5650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надзора и контроля в сфере образования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надзора, контроля</a:t>
            </a:r>
          </a:p>
          <a:p>
            <a:pPr algn="r"/>
            <a:r>
              <a:rPr lang="ru-RU" sz="1600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ценки качества и правового обеспечения 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комитета общего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профессионального образования </a:t>
            </a:r>
          </a:p>
          <a:p>
            <a:pPr algn="r"/>
            <a:r>
              <a:rPr lang="ru-RU" sz="1600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</a:p>
        </p:txBody>
      </p:sp>
      <p:sp>
        <p:nvSpPr>
          <p:cNvPr id="9" name="Параллелограмм 8"/>
          <p:cNvSpPr/>
          <p:nvPr/>
        </p:nvSpPr>
        <p:spPr>
          <a:xfrm flipH="1">
            <a:off x="-647347" y="3236669"/>
            <a:ext cx="2075337" cy="1933575"/>
          </a:xfrm>
          <a:prstGeom prst="parallelogram">
            <a:avLst>
              <a:gd name="adj" fmla="val 90550"/>
            </a:avLst>
          </a:prstGeom>
          <a:solidFill>
            <a:srgbClr val="A2A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6" y="495191"/>
            <a:ext cx="462037" cy="5377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15184" y="495191"/>
            <a:ext cx="5886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  <a:r>
              <a:rPr lang="ru-RU" dirty="0" smtClean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5650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934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pPr algn="ctr"/>
            <a:endParaRPr lang="ru-RU" sz="2000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65378" y="1817837"/>
            <a:ext cx="10679373" cy="12005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 периодичность проведения плановых контрольных (надзорных) мероприятий, периодичность проведения обязательных профилактических визитов в отношении объектов контроля, отнесенных к определенным категориям риска, устанавливаются соразмерно рискам причинения вреда (ущерба).</a:t>
            </a:r>
          </a:p>
          <a:p>
            <a:pPr algn="just"/>
            <a:endParaRPr lang="ru-RU" sz="1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6387143" y="324015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2400" b="1" dirty="0" smtClean="0">
              <a:solidFill>
                <a:srgbClr val="423D67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25938" y="334160"/>
            <a:ext cx="10536072" cy="1023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рисков причинения вреда (ущерба) охраняемым законом ценностям при проведении плановых контрольных (надзорных) мероприятий и обязательных профилактических визитов</a:t>
            </a:r>
          </a:p>
          <a:p>
            <a:pPr algn="ctr"/>
            <a:r>
              <a:rPr lang="ru-RU" sz="19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25 248-ФЗ </a:t>
            </a:r>
            <a:endParaRPr lang="ru-RU" sz="19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28299" y="3816420"/>
            <a:ext cx="10572023" cy="13970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/>
              </a:rPr>
              <a:t>п.2 ч.2</a:t>
            </a:r>
            <a:r>
              <a:rPr lang="ru-RU" sz="2000" dirty="0" smtClean="0">
                <a:latin typeface="Times New Roman"/>
              </a:rPr>
              <a:t>: Одно </a:t>
            </a:r>
            <a:r>
              <a:rPr lang="ru-RU" sz="2000" dirty="0">
                <a:latin typeface="Times New Roman"/>
              </a:rPr>
              <a:t>плановое контрольное (надзорное) мероприятие в два года либо один обязательный профилактический визит в год - </a:t>
            </a:r>
            <a:r>
              <a:rPr lang="ru-RU" sz="2000" b="1" dirty="0">
                <a:latin typeface="Times New Roman"/>
              </a:rPr>
              <a:t>для объектов контроля, отнесенных к категории высокого </a:t>
            </a:r>
            <a:r>
              <a:rPr lang="ru-RU" sz="2000" b="1" dirty="0" smtClean="0">
                <a:latin typeface="Times New Roman"/>
              </a:rPr>
              <a:t>риска.</a:t>
            </a:r>
            <a:endParaRPr lang="ru-RU" sz="2000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73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0665" y="437601"/>
            <a:ext cx="966651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контроль (надзор) в сфере образования осуществляется в соответствии </a:t>
            </a:r>
            <a:r>
              <a:rPr lang="ru-RU" sz="2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требованиями: 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4967" y="1255593"/>
            <a:ext cx="11905171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от 29 декабря 2012 года № 273-ФЗ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(далее – Закон об образовании; ст.93, 93,1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(далее – 273-ФЗ);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июля 2020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контроле (надзоре) и муниципальном контроле в Российской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(далее – 248-ФЗ);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Правительства Российской Федерации от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2021 года №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997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федеральном государственном контроле (надзоре) в сфере образования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(далее – Постановление № 997);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22 декабря 2022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1281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государственного контроля (надзора) за реализацией органами местного самоуправления полномочий в сфере образования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  <a:defRPr/>
            </a:pP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Размещены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комитета общего и профессионального образования Ленинградской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 (главная страница</a:t>
            </a:r>
            <a:r>
              <a:rPr lang="en-US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отдел надзора и контроля в сфере образования</a:t>
            </a:r>
            <a:r>
              <a:rPr lang="en-US" alt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&gt;</a:t>
            </a:r>
            <a:endParaRPr lang="ru-RU" alt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115039" y="5802004"/>
            <a:ext cx="484632" cy="276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60665" y="437601"/>
            <a:ext cx="96665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государственного контроля в сфере образования</a:t>
            </a:r>
            <a:endParaRPr lang="ru-RU" sz="2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18866" y="1296537"/>
            <a:ext cx="11591272" cy="5495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статьи  93 Федерального закона от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 декабря 2012 года №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273-ФЗ «Об образовании в Российской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Федерации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»:</a:t>
            </a:r>
            <a:endParaRPr lang="ru-RU" altLang="ru-RU" sz="24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Государственный контроль (надзор) в сфере образования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в себя:</a:t>
            </a:r>
          </a:p>
          <a:p>
            <a:pPr lvl="0" algn="ctr">
              <a:lnSpc>
                <a:spcPct val="115000"/>
              </a:lnSpc>
            </a:pPr>
            <a:endParaRPr lang="ru-RU" altLang="ru-RU" sz="20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lnSpc>
                <a:spcPct val="115000"/>
              </a:lnSpc>
            </a:pPr>
            <a:endParaRPr lang="ru-RU" altLang="ru-RU" sz="20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ctr">
              <a:buFont typeface="Wingdings" panose="05000000000000000000" pitchFamily="2" charset="2"/>
              <a:buChar char="§"/>
            </a:pP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государственный контроль (надзор) в сфере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образования;</a:t>
            </a:r>
            <a:endParaRPr lang="ru-RU" altLang="ru-RU" sz="2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lang="ru-RU" altLang="ru-RU" sz="2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ctr">
              <a:buFont typeface="Wingdings" panose="05000000000000000000" pitchFamily="2" charset="2"/>
              <a:buChar char="§"/>
            </a:pP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государственный контроль (надзор) за реализацией органами местного самоуправления полномочий в сфере образования.</a:t>
            </a:r>
          </a:p>
          <a:p>
            <a:endParaRPr lang="ru-RU" sz="2000" dirty="0" smtClean="0"/>
          </a:p>
          <a:p>
            <a:pPr algn="just"/>
            <a:endParaRPr lang="ru-RU" sz="2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129870" y="3133496"/>
            <a:ext cx="484632" cy="536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1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alt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статьи  93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закона </a:t>
            </a:r>
          </a:p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29 декабря 2012 года № 273-ФЗ «Об образовании в Российской Федерации»:</a:t>
            </a:r>
          </a:p>
          <a:p>
            <a:pPr lvl="0" algn="ctr"/>
            <a:endParaRPr lang="ru-RU" alt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alt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контроль (надзор) в сфере образования в целях снижения риска причинения вреда (ущерба) установленным законом ценностям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реализуется с применением риск-ориентированного подхода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086850" y="2866082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2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риск – ориентированного подхода при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осуществлении федерального государственного контроля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надзора) </a:t>
            </a:r>
            <a:r>
              <a:rPr lang="ru-RU" alt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сфере </a:t>
            </a:r>
            <a:r>
              <a:rPr lang="ru-RU" alt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lvl="0" algn="ctr"/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рисками причинения вреда (ущерба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охраняемым законом ценностям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(риски образовательной деятельности)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110750" y="1446741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1644488" y="2653920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9183" y="3214048"/>
            <a:ext cx="3555242" cy="157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выбора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вида, формы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 мероприятий и контрольных (надзорных)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(ПМ, К(Н)М)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67684" y="3214050"/>
            <a:ext cx="2381533" cy="1542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ПМ, К(Н)М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08524" y="3214048"/>
            <a:ext cx="2129051" cy="15421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определения степени тяжести риска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5018" y="3204947"/>
            <a:ext cx="3589364" cy="1585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 и К(Н)М (в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объем проверяемых обязательных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требований, установленных законодательством об образовании)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536202" y="2711408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8395647" y="2711408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0893138" y="268064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020834" y="5004257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27779" y="5548235"/>
            <a:ext cx="885057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23D6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№ 997 установлены</a:t>
            </a:r>
          </a:p>
          <a:p>
            <a:pPr algn="ctr"/>
            <a:r>
              <a:rPr lang="ru-RU" sz="2400" b="1" dirty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423D6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атегории риска причинения вреда (ущерба) для отнесения объектов контроля к одной из категорий </a:t>
            </a:r>
          </a:p>
        </p:txBody>
      </p:sp>
    </p:spTree>
    <p:extLst>
      <p:ext uri="{BB962C8B-B14F-4D97-AF65-F5344CB8AC3E}">
        <p14:creationId xmlns:p14="http://schemas.microsoft.com/office/powerpoint/2010/main" val="33242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66379" y="547651"/>
            <a:ext cx="12010207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№ 997 установлены</a:t>
            </a:r>
          </a:p>
          <a:p>
            <a:pPr algn="ctr"/>
            <a:r>
              <a:rPr lang="ru-RU" sz="2400" b="1" dirty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риска причинения </a:t>
            </a:r>
            <a:r>
              <a:rPr lang="ru-RU" sz="2400" b="1" dirty="0" smtClean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контроля вреда </a:t>
            </a:r>
            <a:r>
              <a:rPr lang="ru-RU" sz="2400" b="1" dirty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(ущерба) </a:t>
            </a:r>
            <a:r>
              <a:rPr lang="ru-RU" sz="2400" b="1" dirty="0" smtClean="0">
                <a:solidFill>
                  <a:srgbClr val="423D6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охраняемым законом ценностям</a:t>
            </a:r>
            <a:endParaRPr lang="ru-RU" alt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895900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3081" y="2394310"/>
            <a:ext cx="3555242" cy="157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8525" y="2442077"/>
            <a:ext cx="2781797" cy="15285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13027" y="2385209"/>
            <a:ext cx="3589364" cy="15854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категория риска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114797" y="1757226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10248994" y="1745819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099377" y="4055195"/>
            <a:ext cx="484632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3103" y="4739607"/>
            <a:ext cx="11365040" cy="15763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(Постановление №997)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3904" y="1101330"/>
            <a:ext cx="11245599" cy="887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категория риска: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осуществляющих образовательную 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без нарушения обязательных требований, установленных законодательством об образовании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9243" y="2202677"/>
            <a:ext cx="11272808" cy="3325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категория риска:</a:t>
            </a:r>
            <a:endParaRPr lang="ru-RU" b="1" dirty="0"/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Образовательная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контролируемых лиц при наличии обращения (жалобы, заявления), признанного обоснованным по результатам рассмотрения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контрольным (надзорным) органом от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и юридических лиц, в том числе индивидуальных предпринимателей, государственных и муниципальных органов и их должностных лиц, средств массовой информации, о фактах нарушения контролируемым лицом обязательных требований в течение календарного года, предшествующего дате принятия решения об отнесении объекта федерального государственного контроля (надзора) в сфере образования к определенной категории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Образовательная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контролируемых лиц при наличии вступившего в законную силу постановления о назначении административного наказания контролируемому лицу за совершение административного правонарушения в сфере образования, предусмотренного одной или несколькими статьями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 (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ст.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5.57,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ст.9.13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ч. 1 ст.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19.4,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ст.19.4.1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ч.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1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ст.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19.5,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ст. 19.6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19.7,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19.20 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19.30,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ст.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19.30.2 (в части сведений о выданных документах об образовании и (или) о квалификации, документах об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обучении)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3 лет,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предшествующих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дате принятия решения об отнесении объекта федерального государственного контроля (надзора) в сфере образования к определенной категории риска.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3(1). Образовательная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контролируемых лиц при несоблюдении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показателей, выявленном по результатам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мониторинга, в течение 3 лет, предшествующих дате принятия решения об отнесении объекта федерального государственного контроля (надзора) в сфере образования к определенной категории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12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12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428166" y="1232747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63564"/>
            <a:ext cx="10536072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ритерии отнесения объектов контроля к категориям риска причинения вреда (ущерба) охраняемым законом ценностям (приложение к Постановлению №997)  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462285" y="3207126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62284" y="6002951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16758" y="5791385"/>
            <a:ext cx="11225293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категория риска: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Образовательная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контролируемых лиц при одновременном наличии двух и более критериев вероятности несоблюдения обязательных требований, указанных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пунктах 2 -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3(1) настоящего документа.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14"/>
            </a:endParaRPr>
          </a:p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6250" y="1211474"/>
            <a:ext cx="11546006" cy="2152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отнесении объектов контроля к категориям риска, применении критериев риска нарушения обязательных требований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контрольным (надзорным) органом используются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полученные: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любых источников, обеспечивающих их достоверность,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профилактических мероприятий, контрольных (надзорных) мероприятий,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отчетности, представление которой предусмотрено нормативными правовыми актами Российской Федерации,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обращений контролируемых лиц, иных граждан и организаций,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сообщений средств массовой информации,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сведений, содержащихся в информационных ресурсах.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73600" y="191507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63564"/>
            <a:ext cx="10536072" cy="7881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отнесения объектов федерального государственного контроля (надзора) в сфере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риска причинения вреда (ущерба) охраняемым законом ценностям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248-ФЗ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73599" y="3937549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462284" y="6002951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0230" y="4967364"/>
            <a:ext cx="11478046" cy="560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Отнесение объекта контроля к одной из категорий риска осуществляется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сопоставления его характеристик с утвержденными критериями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903" y="3446060"/>
            <a:ext cx="11546006" cy="1398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Сбор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обработка, анализ и учет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осуществляются контрольным (надзорным) органом без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контролируемыми лицами (за исключением сбора, обработки, анализа и учета сведений в рамках обязательного профилактического визита). При осуществлении сбора, обработки, анализа и учета сведений об объектах контроля в целях их отнесения к категориям риска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контролируемых лиц не могут возлагаться дополнительные обязанности, не предусмотренные федеральными законами</a:t>
            </a:r>
            <a:r>
              <a:rPr lang="ru-RU" sz="1600" b="1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210" y="5697940"/>
            <a:ext cx="1147804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объект контроля не отнесен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категории риска, он считается отнесенным к категории низкого риска.</a:t>
            </a:r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73601" y="4920190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83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B4EF066-F1F6-46BC-A708-84EFBB0859A3}"/>
              </a:ext>
            </a:extLst>
          </p:cNvPr>
          <p:cNvSpPr/>
          <p:nvPr/>
        </p:nvSpPr>
        <p:spPr>
          <a:xfrm>
            <a:off x="11631076" y="102637"/>
            <a:ext cx="862614" cy="849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F337EDA-AE0B-4A4B-A653-E1BCEF2DBE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0322" y="245495"/>
            <a:ext cx="462037" cy="5377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4150" y="679064"/>
            <a:ext cx="1201020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2000" dirty="0"/>
          </a:p>
          <a:p>
            <a:pPr lvl="0" algn="ctr"/>
            <a:endParaRPr lang="ru-RU" sz="2000" dirty="0" smtClean="0"/>
          </a:p>
          <a:p>
            <a:pPr lvl="0" algn="ctr"/>
            <a:endParaRPr lang="ru-RU" sz="2000" dirty="0" smtClean="0"/>
          </a:p>
          <a:p>
            <a:pPr algn="ctr"/>
            <a:endParaRPr lang="ru-RU" sz="2000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46250" y="1571834"/>
            <a:ext cx="11546006" cy="10894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5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Контрольный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(надзорный) орган в течение пяти рабочих дней со дня поступления сведений о соответствии объекта контроля критериям риска иной категории риска либо об изменении критериев риска должен принять решение об изменении категории риска указанного объекта контроля.</a:t>
            </a: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373600" y="1915078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646460" y="569794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400800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25337" y="5343099"/>
            <a:ext cx="65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endParaRPr lang="ru-RU" sz="2400" b="1" dirty="0" smtClean="0">
              <a:solidFill>
                <a:srgbClr val="423D67"/>
              </a:solidFill>
              <a:effectLst/>
              <a:latin typeface="+mn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16758" y="183871"/>
            <a:ext cx="10536072" cy="6894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изменения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риска у объектов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государственного контроля (надзора) в сфере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248-ФЗ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73599" y="3937549"/>
            <a:ext cx="371969" cy="491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59785" y="3446060"/>
            <a:ext cx="11546006" cy="13988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Контролируемое лицо, в том числе с использованием единого портала государственных и муниципальных услуг (функций), вправе подать в контрольный (надзорный) орган заявление об изменении категории риска осуществляемой им деятельности либо категории риска принадлежащих ему (используемых им) иных объектов контроля в случае их соответствия критериям риска для отнесения к иной категории риска.</a:t>
            </a:r>
          </a:p>
          <a:p>
            <a:pPr algn="just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2470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400" b="1" dirty="0" smtClean="0">
            <a:solidFill>
              <a:srgbClr val="423D67"/>
            </a:solidFill>
            <a:effectLst/>
            <a:latin typeface="+mn-lt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25209</TotalTime>
  <Words>1123</Words>
  <Application>Microsoft Office PowerPoint</Application>
  <PresentationFormat>Произвольный</PresentationFormat>
  <Paragraphs>160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5_Тема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Куплинов Ярослав</dc:creator>
  <cp:lastModifiedBy>Марина Александровна Остапова</cp:lastModifiedBy>
  <cp:revision>1472</cp:revision>
  <cp:lastPrinted>2024-02-27T15:42:14Z</cp:lastPrinted>
  <dcterms:created xsi:type="dcterms:W3CDTF">2020-06-19T06:58:49Z</dcterms:created>
  <dcterms:modified xsi:type="dcterms:W3CDTF">2025-02-18T14:08:08Z</dcterms:modified>
</cp:coreProperties>
</file>