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6" r:id="rId1"/>
    <p:sldMasterId id="2147483785" r:id="rId2"/>
  </p:sldMasterIdLst>
  <p:notesMasterIdLst>
    <p:notesMasterId r:id="rId13"/>
  </p:notesMasterIdLst>
  <p:handoutMasterIdLst>
    <p:handoutMasterId r:id="rId14"/>
  </p:handoutMasterIdLst>
  <p:sldIdLst>
    <p:sldId id="386" r:id="rId3"/>
    <p:sldId id="559" r:id="rId4"/>
    <p:sldId id="560" r:id="rId5"/>
    <p:sldId id="561" r:id="rId6"/>
    <p:sldId id="590" r:id="rId7"/>
    <p:sldId id="591" r:id="rId8"/>
    <p:sldId id="592" r:id="rId9"/>
    <p:sldId id="594" r:id="rId10"/>
    <p:sldId id="595" r:id="rId11"/>
    <p:sldId id="596" r:id="rId12"/>
  </p:sldIdLst>
  <p:sldSz cx="12798425" cy="719931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pos="4031" userDrawn="1">
          <p15:clr>
            <a:srgbClr val="A4A3A4"/>
          </p15:clr>
        </p15:guide>
        <p15:guide id="2" orient="horz" pos="2268" userDrawn="1">
          <p15:clr>
            <a:srgbClr val="A4A3A4"/>
          </p15:clr>
        </p15:guide>
        <p15:guide id="3" pos="413" userDrawn="1">
          <p15:clr>
            <a:srgbClr val="A4A3A4"/>
          </p15:clr>
        </p15:guide>
        <p15:guide id="4" orient="horz" pos="292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  <p15:guide id="3" orient="horz" pos="3132">
          <p15:clr>
            <a:srgbClr val="A4A3A4"/>
          </p15:clr>
        </p15:guide>
        <p15:guide id="4" pos="213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Емельянов Алексей Сергеевич" initials="ЕАС" lastIdx="1" clrIdx="0"/>
  <p:cmAuthor id="1" name="Марина Александровна Остапова" initials="МАО" lastIdx="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8AD0"/>
    <a:srgbClr val="565087"/>
    <a:srgbClr val="A2A2DA"/>
    <a:srgbClr val="CDCDEB"/>
    <a:srgbClr val="423D67"/>
    <a:srgbClr val="FFCD2D"/>
    <a:srgbClr val="54BFFA"/>
    <a:srgbClr val="94D6FC"/>
    <a:srgbClr val="FFCD19"/>
    <a:srgbClr val="EAEA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35"/>
    <p:restoredTop sz="97300" autoAdjust="0"/>
  </p:normalViewPr>
  <p:slideViewPr>
    <p:cSldViewPr snapToGrid="0" snapToObjects="1">
      <p:cViewPr>
        <p:scale>
          <a:sx n="70" d="100"/>
          <a:sy n="70" d="100"/>
        </p:scale>
        <p:origin x="-579" y="-36"/>
      </p:cViewPr>
      <p:guideLst>
        <p:guide orient="horz" pos="2268"/>
        <p:guide orient="horz" pos="292"/>
        <p:guide pos="4031"/>
        <p:guide pos="41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76" d="100"/>
          <a:sy n="76" d="100"/>
        </p:scale>
        <p:origin x="-3282" y="-90"/>
      </p:cViewPr>
      <p:guideLst>
        <p:guide orient="horz" pos="3127"/>
        <p:guide orient="horz" pos="3132"/>
        <p:guide pos="2141"/>
        <p:guide pos="2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74" cy="49760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010" y="0"/>
            <a:ext cx="2930574" cy="49760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A37E87-1E10-41A4-B84C-A0C19924E031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3321"/>
            <a:ext cx="2930574" cy="49760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010" y="9443321"/>
            <a:ext cx="2930574" cy="49760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2595B3-D0A6-4567-9663-134C225714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97765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2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F0F3D3-884F-8E45-98AB-E8ADE6E0FD28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0050" y="1243013"/>
            <a:ext cx="5961063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2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EBCF3A-9B41-AC48-BBC4-8EC043A9334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7923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/>
          <a:srcRect t="2628" b="2628"/>
          <a:stretch/>
        </p:blipFill>
        <p:spPr>
          <a:xfrm>
            <a:off x="5883558" y="0"/>
            <a:ext cx="6914879" cy="7199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01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о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араллелограмм 5">
            <a:extLst>
              <a:ext uri="{FF2B5EF4-FFF2-40B4-BE49-F238E27FC236}">
                <a16:creationId xmlns="" xmlns:a16="http://schemas.microsoft.com/office/drawing/2014/main" id="{3E02EBB0-15BB-41C4-B951-56DD18C5B9C2}"/>
              </a:ext>
            </a:extLst>
          </p:cNvPr>
          <p:cNvSpPr/>
          <p:nvPr userDrawn="1"/>
        </p:nvSpPr>
        <p:spPr>
          <a:xfrm flipH="1">
            <a:off x="-328957" y="96371"/>
            <a:ext cx="1383995" cy="1194290"/>
          </a:xfrm>
          <a:prstGeom prst="parallelogram">
            <a:avLst>
              <a:gd name="adj" fmla="val 9533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>
              <a:solidFill>
                <a:prstClr val="white"/>
              </a:solidFill>
            </a:endParaRPr>
          </a:p>
        </p:txBody>
      </p:sp>
      <p:sp>
        <p:nvSpPr>
          <p:cNvPr id="7" name="Параллелограмм 6">
            <a:extLst>
              <a:ext uri="{FF2B5EF4-FFF2-40B4-BE49-F238E27FC236}">
                <a16:creationId xmlns="" xmlns:a16="http://schemas.microsoft.com/office/drawing/2014/main" id="{5B435CB5-F5E3-4F25-A48E-B49748840E97}"/>
              </a:ext>
            </a:extLst>
          </p:cNvPr>
          <p:cNvSpPr/>
          <p:nvPr userDrawn="1"/>
        </p:nvSpPr>
        <p:spPr>
          <a:xfrm flipH="1">
            <a:off x="-490869" y="0"/>
            <a:ext cx="1383995" cy="1194290"/>
          </a:xfrm>
          <a:prstGeom prst="parallelogram">
            <a:avLst>
              <a:gd name="adj" fmla="val 95335"/>
            </a:avLst>
          </a:prstGeom>
          <a:solidFill>
            <a:srgbClr val="A2A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>
              <a:solidFill>
                <a:prstClr val="white"/>
              </a:solidFill>
            </a:endParaRPr>
          </a:p>
        </p:txBody>
      </p:sp>
      <p:sp>
        <p:nvSpPr>
          <p:cNvPr id="8" name="Прямоугольный треугольник 7">
            <a:extLst>
              <a:ext uri="{FF2B5EF4-FFF2-40B4-BE49-F238E27FC236}">
                <a16:creationId xmlns="" xmlns:a16="http://schemas.microsoft.com/office/drawing/2014/main" id="{B6477F33-4EFB-465A-988D-39C269111A87}"/>
              </a:ext>
            </a:extLst>
          </p:cNvPr>
          <p:cNvSpPr/>
          <p:nvPr userDrawn="1"/>
        </p:nvSpPr>
        <p:spPr>
          <a:xfrm flipH="1" flipV="1">
            <a:off x="0" y="6"/>
            <a:ext cx="901916" cy="901915"/>
          </a:xfrm>
          <a:prstGeom prst="rtTriangle">
            <a:avLst/>
          </a:prstGeom>
          <a:solidFill>
            <a:srgbClr val="565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>
              <a:solidFill>
                <a:prstClr val="white"/>
              </a:solidFill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1DA066C5-EDB0-4C34-9DDD-627374CBA2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9501" y="253509"/>
            <a:ext cx="715840" cy="648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930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/>
          <a:srcRect t="2628" b="2628"/>
          <a:stretch/>
        </p:blipFill>
        <p:spPr>
          <a:xfrm>
            <a:off x="5883558" y="0"/>
            <a:ext cx="6914879" cy="7199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367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о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араллелограмм 5">
            <a:extLst>
              <a:ext uri="{FF2B5EF4-FFF2-40B4-BE49-F238E27FC236}">
                <a16:creationId xmlns="" xmlns:a16="http://schemas.microsoft.com/office/drawing/2014/main" id="{3E02EBB0-15BB-41C4-B951-56DD18C5B9C2}"/>
              </a:ext>
            </a:extLst>
          </p:cNvPr>
          <p:cNvSpPr/>
          <p:nvPr userDrawn="1"/>
        </p:nvSpPr>
        <p:spPr>
          <a:xfrm flipH="1">
            <a:off x="-328957" y="96371"/>
            <a:ext cx="1383995" cy="1194290"/>
          </a:xfrm>
          <a:prstGeom prst="parallelogram">
            <a:avLst>
              <a:gd name="adj" fmla="val 9533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Параллелограмм 6">
            <a:extLst>
              <a:ext uri="{FF2B5EF4-FFF2-40B4-BE49-F238E27FC236}">
                <a16:creationId xmlns="" xmlns:a16="http://schemas.microsoft.com/office/drawing/2014/main" id="{5B435CB5-F5E3-4F25-A48E-B49748840E97}"/>
              </a:ext>
            </a:extLst>
          </p:cNvPr>
          <p:cNvSpPr/>
          <p:nvPr userDrawn="1"/>
        </p:nvSpPr>
        <p:spPr>
          <a:xfrm flipH="1">
            <a:off x="-490869" y="0"/>
            <a:ext cx="1383995" cy="1194290"/>
          </a:xfrm>
          <a:prstGeom prst="parallelogram">
            <a:avLst>
              <a:gd name="adj" fmla="val 95335"/>
            </a:avLst>
          </a:prstGeom>
          <a:solidFill>
            <a:srgbClr val="A2A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Прямоугольный треугольник 7">
            <a:extLst>
              <a:ext uri="{FF2B5EF4-FFF2-40B4-BE49-F238E27FC236}">
                <a16:creationId xmlns="" xmlns:a16="http://schemas.microsoft.com/office/drawing/2014/main" id="{B6477F33-4EFB-465A-988D-39C269111A87}"/>
              </a:ext>
            </a:extLst>
          </p:cNvPr>
          <p:cNvSpPr/>
          <p:nvPr userDrawn="1"/>
        </p:nvSpPr>
        <p:spPr>
          <a:xfrm flipH="1" flipV="1">
            <a:off x="0" y="6"/>
            <a:ext cx="901916" cy="901915"/>
          </a:xfrm>
          <a:prstGeom prst="rtTriangle">
            <a:avLst/>
          </a:prstGeom>
          <a:solidFill>
            <a:srgbClr val="565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1DA066C5-EDB0-4C34-9DDD-627374CBA2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9501" y="253509"/>
            <a:ext cx="715840" cy="648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450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79899" y="383297"/>
            <a:ext cx="11038641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9899" y="1916484"/>
            <a:ext cx="11038641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9892" y="6672709"/>
            <a:ext cx="287964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pPr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39485" y="6672709"/>
            <a:ext cx="4319469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38889" y="6672709"/>
            <a:ext cx="287964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855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41" r:id="rId2"/>
  </p:sldLayoutIdLst>
  <p:txStyles>
    <p:titleStyle>
      <a:lvl1pPr algn="l" defTabSz="959846" rtl="0" eaLnBrk="1" latinLnBrk="0" hangingPunct="1">
        <a:lnSpc>
          <a:spcPct val="90000"/>
        </a:lnSpc>
        <a:spcBef>
          <a:spcPct val="0"/>
        </a:spcBef>
        <a:buNone/>
        <a:defRPr sz="46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9961" indent="-239961" algn="l" defTabSz="959846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39" kern="1200">
          <a:solidFill>
            <a:schemeClr val="tx1"/>
          </a:solidFill>
          <a:latin typeface="+mn-lt"/>
          <a:ea typeface="+mn-ea"/>
          <a:cs typeface="+mn-cs"/>
        </a:defRPr>
      </a:lvl1pPr>
      <a:lvl2pPr marL="719884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19" kern="1200">
          <a:solidFill>
            <a:schemeClr val="tx1"/>
          </a:solidFill>
          <a:latin typeface="+mn-lt"/>
          <a:ea typeface="+mn-ea"/>
          <a:cs typeface="+mn-cs"/>
        </a:defRPr>
      </a:lvl2pPr>
      <a:lvl3pPr marL="1199807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099" kern="1200">
          <a:solidFill>
            <a:schemeClr val="tx1"/>
          </a:solidFill>
          <a:latin typeface="+mn-lt"/>
          <a:ea typeface="+mn-ea"/>
          <a:cs typeface="+mn-cs"/>
        </a:defRPr>
      </a:lvl3pPr>
      <a:lvl4pPr marL="1679730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4pPr>
      <a:lvl5pPr marL="2159653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5pPr>
      <a:lvl6pPr marL="2639576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6pPr>
      <a:lvl7pPr marL="3119498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7pPr>
      <a:lvl8pPr marL="3599421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8pPr>
      <a:lvl9pPr marL="4079344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1pPr>
      <a:lvl2pPr marL="479923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2pPr>
      <a:lvl3pPr marL="959846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3pPr>
      <a:lvl4pPr marL="1439769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4pPr>
      <a:lvl5pPr marL="1919691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5pPr>
      <a:lvl6pPr marL="2399614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6pPr>
      <a:lvl7pPr marL="2879537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7pPr>
      <a:lvl8pPr marL="3359460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8pPr>
      <a:lvl9pPr marL="3839383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79899" y="383297"/>
            <a:ext cx="11038641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9899" y="1916484"/>
            <a:ext cx="11038641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9892" y="6672709"/>
            <a:ext cx="287964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2/18/2025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39485" y="6672709"/>
            <a:ext cx="4319469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38889" y="6672709"/>
            <a:ext cx="287964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116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</p:sldLayoutIdLst>
  <p:txStyles>
    <p:titleStyle>
      <a:lvl1pPr algn="l" defTabSz="959846" rtl="0" eaLnBrk="1" latinLnBrk="0" hangingPunct="1">
        <a:lnSpc>
          <a:spcPct val="90000"/>
        </a:lnSpc>
        <a:spcBef>
          <a:spcPct val="0"/>
        </a:spcBef>
        <a:buNone/>
        <a:defRPr sz="46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9961" indent="-239961" algn="l" defTabSz="959846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39" kern="1200">
          <a:solidFill>
            <a:schemeClr val="tx1"/>
          </a:solidFill>
          <a:latin typeface="+mn-lt"/>
          <a:ea typeface="+mn-ea"/>
          <a:cs typeface="+mn-cs"/>
        </a:defRPr>
      </a:lvl1pPr>
      <a:lvl2pPr marL="719884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19" kern="1200">
          <a:solidFill>
            <a:schemeClr val="tx1"/>
          </a:solidFill>
          <a:latin typeface="+mn-lt"/>
          <a:ea typeface="+mn-ea"/>
          <a:cs typeface="+mn-cs"/>
        </a:defRPr>
      </a:lvl2pPr>
      <a:lvl3pPr marL="1199807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099" kern="1200">
          <a:solidFill>
            <a:schemeClr val="tx1"/>
          </a:solidFill>
          <a:latin typeface="+mn-lt"/>
          <a:ea typeface="+mn-ea"/>
          <a:cs typeface="+mn-cs"/>
        </a:defRPr>
      </a:lvl3pPr>
      <a:lvl4pPr marL="1679730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4pPr>
      <a:lvl5pPr marL="2159653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5pPr>
      <a:lvl6pPr marL="2639576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6pPr>
      <a:lvl7pPr marL="3119498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7pPr>
      <a:lvl8pPr marL="3599421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8pPr>
      <a:lvl9pPr marL="4079344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1pPr>
      <a:lvl2pPr marL="479923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2pPr>
      <a:lvl3pPr marL="959846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3pPr>
      <a:lvl4pPr marL="1439769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4pPr>
      <a:lvl5pPr marL="1919691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5pPr>
      <a:lvl6pPr marL="2399614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6pPr>
      <a:lvl7pPr marL="2879537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7pPr>
      <a:lvl8pPr marL="3359460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8pPr>
      <a:lvl9pPr marL="3839383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login.consultant.ru/link/?req=doc&amp;base=LAW&amp;n=497793&amp;dst=9288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login.consultant.ru/link/?req=doc&amp;base=LAW&amp;n=497793&amp;dst=101621" TargetMode="External"/><Relationship Id="rId13" Type="http://schemas.openxmlformats.org/officeDocument/2006/relationships/hyperlink" Target="https://login.consultant.ru/link/?req=doc&amp;base=LAW&amp;n=466666&amp;dst=100236" TargetMode="External"/><Relationship Id="rId3" Type="http://schemas.openxmlformats.org/officeDocument/2006/relationships/hyperlink" Target="https://login.consultant.ru/link/?req=doc&amp;base=LAW&amp;n=497793&amp;dst=4115" TargetMode="External"/><Relationship Id="rId7" Type="http://schemas.openxmlformats.org/officeDocument/2006/relationships/hyperlink" Target="https://login.consultant.ru/link/?req=doc&amp;base=LAW&amp;n=497793&amp;dst=5267" TargetMode="External"/><Relationship Id="rId12" Type="http://schemas.openxmlformats.org/officeDocument/2006/relationships/hyperlink" Target="https://login.consultant.ru/link/?req=doc&amp;base=LAW&amp;n=497793&amp;dst=9288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login.consultant.ru/link/?req=doc&amp;base=LAW&amp;n=497793&amp;dst=7996" TargetMode="External"/><Relationship Id="rId11" Type="http://schemas.openxmlformats.org/officeDocument/2006/relationships/hyperlink" Target="https://login.consultant.ru/link/?req=doc&amp;base=LAW&amp;n=497793&amp;dst=1440" TargetMode="External"/><Relationship Id="rId5" Type="http://schemas.openxmlformats.org/officeDocument/2006/relationships/hyperlink" Target="https://login.consultant.ru/link/?req=doc&amp;base=LAW&amp;n=497793&amp;dst=7995" TargetMode="External"/><Relationship Id="rId10" Type="http://schemas.openxmlformats.org/officeDocument/2006/relationships/hyperlink" Target="https://login.consultant.ru/link/?req=doc&amp;base=LAW&amp;n=497793&amp;dst=2368" TargetMode="External"/><Relationship Id="rId4" Type="http://schemas.openxmlformats.org/officeDocument/2006/relationships/hyperlink" Target="https://login.consultant.ru/link/?req=doc&amp;base=LAW&amp;n=497793&amp;dst=8733" TargetMode="External"/><Relationship Id="rId9" Type="http://schemas.openxmlformats.org/officeDocument/2006/relationships/hyperlink" Target="https://login.consultant.ru/link/?req=doc&amp;base=LAW&amp;n=497793&amp;dst=101624" TargetMode="External"/><Relationship Id="rId14" Type="http://schemas.openxmlformats.org/officeDocument/2006/relationships/hyperlink" Target="https://login.consultant.ru/link/?req=doc&amp;base=LAW&amp;n=466666&amp;dst=100237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B490BF97-71DD-BA4B-90F6-F29E383222BC}"/>
              </a:ext>
            </a:extLst>
          </p:cNvPr>
          <p:cNvSpPr/>
          <p:nvPr/>
        </p:nvSpPr>
        <p:spPr>
          <a:xfrm>
            <a:off x="499258" y="504796"/>
            <a:ext cx="6518094" cy="50783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>
            <a:spAutoFit/>
          </a:bodyPr>
          <a:lstStyle/>
          <a:p>
            <a:pPr algn="ctr"/>
            <a:endParaRPr lang="ru-RU" sz="2800" b="1" dirty="0" smtClean="0">
              <a:solidFill>
                <a:srgbClr val="5650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b="1" dirty="0">
              <a:solidFill>
                <a:srgbClr val="5650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b="1" dirty="0" smtClean="0">
              <a:solidFill>
                <a:srgbClr val="5650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5650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</a:t>
            </a:r>
          </a:p>
          <a:p>
            <a:pPr algn="ctr"/>
            <a:r>
              <a:rPr lang="ru-RU" altLang="ru-RU" sz="3200" b="1" dirty="0">
                <a:solidFill>
                  <a:srgbClr val="56508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altLang="ru-RU" sz="3200" b="1" dirty="0" smtClean="0">
                <a:solidFill>
                  <a:srgbClr val="56508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осударственного контроля (надзора) в сфере образования</a:t>
            </a:r>
          </a:p>
          <a:p>
            <a:pPr algn="ctr"/>
            <a:r>
              <a:rPr lang="ru-RU" altLang="ru-RU" sz="3200" b="1" dirty="0">
                <a:solidFill>
                  <a:srgbClr val="56508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200" b="1" dirty="0" smtClean="0">
                <a:solidFill>
                  <a:srgbClr val="56508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2025 году</a:t>
            </a:r>
          </a:p>
          <a:p>
            <a:pPr algn="r"/>
            <a:endParaRPr lang="ru-RU" sz="1600" dirty="0" smtClean="0">
              <a:solidFill>
                <a:srgbClr val="5650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1600" dirty="0" smtClean="0">
                <a:solidFill>
                  <a:srgbClr val="5650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 надзора и контроля в сфере образования</a:t>
            </a:r>
          </a:p>
          <a:p>
            <a:pPr algn="r"/>
            <a:r>
              <a:rPr lang="ru-RU" sz="1600" dirty="0" smtClean="0">
                <a:solidFill>
                  <a:srgbClr val="5650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департамента надзора, контроля</a:t>
            </a:r>
          </a:p>
          <a:p>
            <a:pPr algn="r"/>
            <a:r>
              <a:rPr lang="ru-RU" sz="1600" dirty="0">
                <a:solidFill>
                  <a:srgbClr val="5650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600" dirty="0" smtClean="0">
                <a:solidFill>
                  <a:srgbClr val="5650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ценки качества и правового обеспечения  </a:t>
            </a:r>
          </a:p>
          <a:p>
            <a:pPr algn="r"/>
            <a:r>
              <a:rPr lang="ru-RU" sz="1600" dirty="0" smtClean="0">
                <a:solidFill>
                  <a:srgbClr val="5650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сфере образования комитета общего </a:t>
            </a:r>
          </a:p>
          <a:p>
            <a:pPr algn="r"/>
            <a:r>
              <a:rPr lang="ru-RU" sz="1600" dirty="0" smtClean="0">
                <a:solidFill>
                  <a:srgbClr val="5650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профессионального образования </a:t>
            </a:r>
          </a:p>
          <a:p>
            <a:pPr algn="r"/>
            <a:r>
              <a:rPr lang="ru-RU" sz="1600" dirty="0" smtClean="0">
                <a:solidFill>
                  <a:srgbClr val="5650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Ленинградской области</a:t>
            </a:r>
          </a:p>
        </p:txBody>
      </p:sp>
      <p:sp>
        <p:nvSpPr>
          <p:cNvPr id="9" name="Параллелограмм 8"/>
          <p:cNvSpPr/>
          <p:nvPr/>
        </p:nvSpPr>
        <p:spPr>
          <a:xfrm flipH="1">
            <a:off x="-647347" y="3236669"/>
            <a:ext cx="2075337" cy="1933575"/>
          </a:xfrm>
          <a:prstGeom prst="parallelogram">
            <a:avLst>
              <a:gd name="adj" fmla="val 90550"/>
            </a:avLst>
          </a:prstGeom>
          <a:solidFill>
            <a:srgbClr val="A2A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146" y="495191"/>
            <a:ext cx="462037" cy="53779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815184" y="495191"/>
            <a:ext cx="58862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5650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</a:t>
            </a:r>
            <a:r>
              <a:rPr lang="ru-RU" dirty="0" smtClean="0">
                <a:solidFill>
                  <a:srgbClr val="5650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5650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и профессионального образования Ленинградской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209344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614150" y="679064"/>
            <a:ext cx="12010207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ctr"/>
            <a:endParaRPr lang="ru-RU" sz="2000" dirty="0">
              <a:solidFill>
                <a:prstClr val="black"/>
              </a:solidFill>
            </a:endParaRPr>
          </a:p>
          <a:p>
            <a:pPr algn="ctr"/>
            <a:endParaRPr lang="ru-RU" sz="2000" dirty="0" smtClean="0">
              <a:solidFill>
                <a:prstClr val="black"/>
              </a:solidFill>
            </a:endParaRPr>
          </a:p>
          <a:p>
            <a:pPr algn="ctr"/>
            <a:endParaRPr lang="ru-RU" sz="2000" dirty="0" smtClean="0">
              <a:solidFill>
                <a:prstClr val="black"/>
              </a:solidFill>
            </a:endParaRPr>
          </a:p>
          <a:p>
            <a:pPr algn="ctr"/>
            <a:endParaRPr lang="ru-RU" sz="2000" dirty="0" smtClean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165378" y="1817837"/>
            <a:ext cx="10679373" cy="12005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u="sng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ч.1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Виды, периодичность проведения плановых контрольных (надзорных) мероприятий, периодичность проведения обязательных профилактических визитов в отношении объектов контроля, отнесенных к определенным категориям риска, устанавливаются соразмерно рискам причинения вреда (ущерба).</a:t>
            </a:r>
          </a:p>
          <a:p>
            <a:pPr algn="just"/>
            <a:endParaRPr lang="ru-RU" sz="1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3"/>
            </a:endParaRPr>
          </a:p>
          <a:p>
            <a:pPr algn="just"/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3"/>
            </a:endParaRPr>
          </a:p>
          <a:p>
            <a:pPr algn="just"/>
            <a:endParaRPr lang="ru-RU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трелка вниз 14"/>
          <p:cNvSpPr/>
          <p:nvPr/>
        </p:nvSpPr>
        <p:spPr>
          <a:xfrm>
            <a:off x="6387143" y="3240158"/>
            <a:ext cx="371969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46460" y="569794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sz="2400" b="1" dirty="0" smtClean="0">
              <a:solidFill>
                <a:srgbClr val="423D67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640080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sz="2400" b="1" dirty="0" smtClean="0">
              <a:solidFill>
                <a:srgbClr val="423D67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125337" y="5343099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sz="2400" b="1" dirty="0" smtClean="0">
              <a:solidFill>
                <a:srgbClr val="423D67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125938" y="334160"/>
            <a:ext cx="10536072" cy="102379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Учет рисков причинения вреда (ущерба) охраняемым законом ценностям при проведении плановых контрольных (надзорных) мероприятий и обязательных профилактических визитов</a:t>
            </a:r>
          </a:p>
          <a:p>
            <a:pPr algn="ctr"/>
            <a:r>
              <a:rPr lang="ru-RU" sz="19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25 248-ФЗ </a:t>
            </a:r>
            <a:endParaRPr lang="ru-RU" sz="19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228299" y="3816420"/>
            <a:ext cx="10572023" cy="13970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/>
              </a:rPr>
              <a:t>п.2 ч.2</a:t>
            </a:r>
            <a:r>
              <a:rPr lang="ru-RU" sz="2000" dirty="0" smtClean="0">
                <a:latin typeface="Times New Roman"/>
              </a:rPr>
              <a:t>: Одно </a:t>
            </a:r>
            <a:r>
              <a:rPr lang="ru-RU" sz="2000" dirty="0">
                <a:latin typeface="Times New Roman"/>
              </a:rPr>
              <a:t>плановое контрольное (надзорное) мероприятие в два года либо один обязательный профилактический визит в год - </a:t>
            </a:r>
            <a:r>
              <a:rPr lang="ru-RU" sz="2000" b="1" dirty="0">
                <a:latin typeface="Times New Roman"/>
              </a:rPr>
              <a:t>для объектов контроля, отнесенных к категории высокого </a:t>
            </a:r>
            <a:r>
              <a:rPr lang="ru-RU" sz="2000" b="1" dirty="0" smtClean="0">
                <a:latin typeface="Times New Roman"/>
              </a:rPr>
              <a:t>риска.</a:t>
            </a:r>
            <a:endParaRPr lang="ru-RU" sz="2000" b="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3732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460665" y="437601"/>
            <a:ext cx="966651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контроль (надзор) в сфере образования осуществляется в соответствии </a:t>
            </a:r>
            <a:r>
              <a:rPr lang="ru-RU" sz="2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требованиями: </a:t>
            </a:r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4967" y="1255593"/>
            <a:ext cx="11905171" cy="1043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Wingdings" panose="05000000000000000000" pitchFamily="2" charset="2"/>
              <a:buChar char="ü"/>
              <a:defRPr/>
            </a:pP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закона от 29 декабря 2012 года № 273-ФЗ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образовании в Российской Федерации» (далее – Закон об образовании; ст.93, 93,1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(далее – 273-ФЗ);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ü"/>
              <a:defRPr/>
            </a:pP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закона от 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 июля 2020 года №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248-ФЗ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государственном контроле (надзоре) и муниципальном контроле в Российской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 (далее – 248-ФЗ);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ü"/>
              <a:defRPr/>
            </a:pP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Постановления Правительства Российской Федерации от 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 июня 2021 года №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997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Положения о федеральном государственном контроле (надзоре) в сфере образования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(далее – Постановление № 997);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ü"/>
              <a:defRPr/>
            </a:pP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Приказа </a:t>
            </a:r>
            <a:r>
              <a:rPr lang="ru-RU" sz="2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Рособрнадзора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22 декабря 2022 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1281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порядка осуществления органами государственной власти субъектов Российской Федерации, осуществляющими переданные полномочия Российской Федерации в сфере образования, государственного контроля (надзора) за реализацией органами местного самоуправления полномочий в сфере образования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marL="342900" lvl="0" indent="-342900" algn="just">
              <a:buFont typeface="Wingdings" panose="05000000000000000000" pitchFamily="2" charset="2"/>
              <a:buChar char="ü"/>
              <a:defRPr/>
            </a:pPr>
            <a:endParaRPr lang="ru-RU" sz="2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defRPr/>
            </a:pPr>
            <a:r>
              <a:rPr lang="ru-RU" alt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Размещены 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 официальном сайте комитета общего и профессионального образования Ленинградской </a:t>
            </a:r>
            <a:r>
              <a:rPr lang="ru-RU" alt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области (главная страница</a:t>
            </a:r>
            <a:r>
              <a:rPr lang="en-US" alt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ru-RU" alt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отдел надзора и контроля в сфере образования</a:t>
            </a:r>
            <a:r>
              <a:rPr lang="en-US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&gt;</a:t>
            </a:r>
            <a:endParaRPr lang="ru-RU" altLang="ru-RU" sz="2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900" dirty="0" smtClean="0"/>
              <a:t/>
            </a:r>
            <a:br>
              <a:rPr lang="ru-RU" sz="1900" dirty="0" smtClean="0"/>
            </a:br>
            <a:endParaRPr lang="ru-RU" sz="1900" dirty="0" smtClean="0"/>
          </a:p>
          <a:p>
            <a:pPr algn="ctr"/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9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900" dirty="0" smtClean="0"/>
          </a:p>
          <a:p>
            <a:endParaRPr lang="ru-RU" sz="1900" dirty="0" smtClean="0"/>
          </a:p>
          <a:p>
            <a:endParaRPr lang="ru-RU" sz="1900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2" name="Стрелка вниз 1"/>
          <p:cNvSpPr/>
          <p:nvPr/>
        </p:nvSpPr>
        <p:spPr>
          <a:xfrm>
            <a:off x="6115039" y="5802004"/>
            <a:ext cx="484632" cy="27636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354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460665" y="437601"/>
            <a:ext cx="966651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 государственного контроля в сфере образования</a:t>
            </a:r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18866" y="1296537"/>
            <a:ext cx="11591272" cy="5495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ru-RU" altLang="ru-RU" sz="2400" b="1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Часть </a:t>
            </a:r>
            <a:r>
              <a:rPr lang="ru-RU" altLang="ru-RU" sz="2400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 статьи  93 Федерального закона от </a:t>
            </a:r>
            <a:r>
              <a:rPr lang="ru-RU" altLang="ru-RU" sz="2400" b="1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29 декабря 2012 года № </a:t>
            </a:r>
            <a:r>
              <a:rPr lang="ru-RU" altLang="ru-RU" sz="2400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273-ФЗ «Об образовании в Российской </a:t>
            </a:r>
            <a:r>
              <a:rPr lang="ru-RU" altLang="ru-RU" sz="2400" b="1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Федерации</a:t>
            </a:r>
            <a:r>
              <a:rPr lang="ru-RU" altLang="ru-RU" sz="2400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»:</a:t>
            </a:r>
            <a:endParaRPr lang="ru-RU" altLang="ru-RU" sz="24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algn="ctr">
              <a:lnSpc>
                <a:spcPct val="115000"/>
              </a:lnSpc>
            </a:pPr>
            <a:r>
              <a:rPr lang="ru-RU" altLang="ru-RU" sz="2400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Государственный контроль (надзор) в сфере образования</a:t>
            </a:r>
            <a:r>
              <a:rPr lang="ru-RU" altLang="ru-RU" sz="24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altLang="ru-RU" sz="2400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включает в себя:</a:t>
            </a:r>
          </a:p>
          <a:p>
            <a:pPr lvl="0" algn="ctr">
              <a:lnSpc>
                <a:spcPct val="115000"/>
              </a:lnSpc>
            </a:pPr>
            <a:endParaRPr lang="ru-RU" altLang="ru-RU" sz="2000" dirty="0" smtClean="0">
              <a:solidFill>
                <a:prstClr val="black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algn="ctr">
              <a:lnSpc>
                <a:spcPct val="115000"/>
              </a:lnSpc>
            </a:pPr>
            <a:endParaRPr lang="ru-RU" altLang="ru-RU" sz="20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lvl="0" indent="-342900" algn="ctr">
              <a:buFont typeface="Wingdings" panose="05000000000000000000" pitchFamily="2" charset="2"/>
              <a:buChar char="§"/>
            </a:pPr>
            <a:r>
              <a:rPr lang="ru-RU" altLang="ru-RU" sz="2400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федеральный государственный контроль (надзор) в сфере </a:t>
            </a:r>
            <a:r>
              <a:rPr lang="ru-RU" altLang="ru-RU" sz="2400" b="1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образования;</a:t>
            </a:r>
            <a:endParaRPr lang="ru-RU" altLang="ru-RU" sz="2400" b="1" dirty="0">
              <a:solidFill>
                <a:prstClr val="black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/>
            <a:endParaRPr lang="ru-RU" altLang="ru-RU" sz="2400" b="1" dirty="0">
              <a:solidFill>
                <a:prstClr val="black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342900" lvl="0" indent="-342900" algn="ctr">
              <a:buFont typeface="Wingdings" panose="05000000000000000000" pitchFamily="2" charset="2"/>
              <a:buChar char="§"/>
            </a:pPr>
            <a:r>
              <a:rPr lang="ru-RU" altLang="ru-RU" sz="2400" b="1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государственный контроль (надзор) за реализацией органами местного самоуправления полномочий в сфере образования.</a:t>
            </a:r>
          </a:p>
          <a:p>
            <a:endParaRPr lang="ru-RU" sz="2000" dirty="0" smtClean="0"/>
          </a:p>
          <a:p>
            <a:pPr algn="just"/>
            <a:endParaRPr lang="ru-RU" sz="20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 smtClean="0"/>
          </a:p>
          <a:p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6129870" y="3133496"/>
            <a:ext cx="484632" cy="5367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416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566379" y="547651"/>
            <a:ext cx="12010207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ru-RU" altLang="ru-RU" sz="24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altLang="ru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Применение </a:t>
            </a:r>
            <a:r>
              <a:rPr lang="ru-RU" alt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риск – ориентированного подхода при </a:t>
            </a:r>
            <a:r>
              <a:rPr lang="ru-RU" altLang="ru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осуществлении федерального государственного контроля </a:t>
            </a:r>
            <a:r>
              <a:rPr lang="ru-RU" alt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надзора) </a:t>
            </a:r>
            <a:r>
              <a:rPr lang="ru-RU" alt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 сфере </a:t>
            </a:r>
            <a:r>
              <a:rPr lang="ru-RU" altLang="ru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образования</a:t>
            </a:r>
          </a:p>
          <a:p>
            <a:pPr lvl="0" algn="ctr"/>
            <a:endParaRPr lang="ru-RU" altLang="ru-RU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altLang="ru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Часть </a:t>
            </a:r>
            <a:r>
              <a:rPr lang="ru-RU" alt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 статьи  93 </a:t>
            </a:r>
            <a:r>
              <a:rPr lang="ru-RU" altLang="ru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Федерального закона </a:t>
            </a:r>
          </a:p>
          <a:p>
            <a:pPr lvl="0" algn="ctr"/>
            <a:r>
              <a:rPr lang="ru-RU" altLang="ru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от 29 декабря 2012 года № 273-ФЗ «Об образовании в Российской Федерации»:</a:t>
            </a:r>
          </a:p>
          <a:p>
            <a:pPr lvl="0" algn="ctr"/>
            <a:endParaRPr lang="ru-RU" altLang="ru-RU" sz="20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ru-RU" altLang="ru-RU" sz="20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alt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Федеральный государственный контроль (надзор) в сфере образования в целях снижения риска причинения вреда (ущерба) установленным законом ценностям </a:t>
            </a:r>
            <a:r>
              <a:rPr lang="ru-RU" alt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реализуется с применением риск-ориентированного подхода</a:t>
            </a:r>
            <a:r>
              <a:rPr lang="ru-RU" alt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altLang="ru-RU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/>
          </a:p>
          <a:p>
            <a:pPr algn="ctr"/>
            <a:endParaRPr lang="ru-RU" sz="2000" dirty="0" smtClean="0"/>
          </a:p>
          <a:p>
            <a:endParaRPr lang="ru-RU" dirty="0"/>
          </a:p>
        </p:txBody>
      </p:sp>
      <p:sp>
        <p:nvSpPr>
          <p:cNvPr id="2" name="Стрелка вниз 1"/>
          <p:cNvSpPr/>
          <p:nvPr/>
        </p:nvSpPr>
        <p:spPr>
          <a:xfrm>
            <a:off x="6086850" y="2866082"/>
            <a:ext cx="484632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428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566379" y="547651"/>
            <a:ext cx="12010207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altLang="ru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Применение </a:t>
            </a:r>
            <a:r>
              <a:rPr lang="ru-RU" alt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риск – ориентированного подхода при </a:t>
            </a:r>
            <a:r>
              <a:rPr lang="ru-RU" altLang="ru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осуществлении федерального государственного контроля </a:t>
            </a:r>
            <a:r>
              <a:rPr lang="ru-RU" alt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надзора) </a:t>
            </a:r>
            <a:r>
              <a:rPr lang="ru-RU" alt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 сфере </a:t>
            </a:r>
            <a:r>
              <a:rPr lang="ru-RU" altLang="ru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образования</a:t>
            </a:r>
          </a:p>
          <a:p>
            <a:pPr lvl="0" algn="ctr"/>
            <a:endParaRPr lang="ru-RU" altLang="ru-RU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alt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правление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рисками причинения вреда (ущерба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охраняемым законом ценностям</a:t>
            </a: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(риски образовательной деятельности)</a:t>
            </a: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ctr"/>
            <a:endParaRPr lang="ru-RU" sz="2000" dirty="0"/>
          </a:p>
          <a:p>
            <a:pPr lvl="0" algn="ctr"/>
            <a:endParaRPr lang="ru-RU" sz="2000" dirty="0" smtClean="0"/>
          </a:p>
          <a:p>
            <a:pPr lvl="0" algn="ctr"/>
            <a:endParaRPr lang="ru-RU" sz="2000" dirty="0" smtClean="0"/>
          </a:p>
          <a:p>
            <a:pPr algn="ctr"/>
            <a:endParaRPr lang="ru-RU" sz="2000" dirty="0" smtClean="0"/>
          </a:p>
          <a:p>
            <a:endParaRPr lang="ru-RU" dirty="0"/>
          </a:p>
        </p:txBody>
      </p:sp>
      <p:sp>
        <p:nvSpPr>
          <p:cNvPr id="2" name="Стрелка вниз 1"/>
          <p:cNvSpPr/>
          <p:nvPr/>
        </p:nvSpPr>
        <p:spPr>
          <a:xfrm>
            <a:off x="6110750" y="1446741"/>
            <a:ext cx="484632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1644488" y="2653920"/>
            <a:ext cx="484632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09183" y="3214048"/>
            <a:ext cx="3555242" cy="15763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выбора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вида, формы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профилактических мероприятий и контрольных (надзорных)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 (ПМ, К(Н)М)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567684" y="3214050"/>
            <a:ext cx="2381533" cy="15421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периодичности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проведения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ПМ, К(Н)М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208524" y="3214048"/>
            <a:ext cx="2129051" cy="15421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результатов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целью определения степени тяжести риска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835018" y="3204947"/>
            <a:ext cx="3589364" cy="15854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ПМ и К(Н)М (в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том числе объем проверяемых обязательных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требований, установленных законодательством об образовании)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5536202" y="2711408"/>
            <a:ext cx="484632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8395647" y="2711408"/>
            <a:ext cx="484632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10893138" y="2680646"/>
            <a:ext cx="484632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6020834" y="5004257"/>
            <a:ext cx="484632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646460" y="569794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640080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927779" y="5548235"/>
            <a:ext cx="8850573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423D6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Постановлением № 997 установлены</a:t>
            </a:r>
          </a:p>
          <a:p>
            <a:pPr algn="ctr"/>
            <a:r>
              <a:rPr lang="ru-RU" sz="2400" b="1" dirty="0">
                <a:solidFill>
                  <a:srgbClr val="423D6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400" b="1" dirty="0" smtClean="0">
                <a:solidFill>
                  <a:srgbClr val="423D6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атегории риска причинения вреда (ущерба) для отнесения объектов контроля к одной из категорий </a:t>
            </a:r>
          </a:p>
        </p:txBody>
      </p:sp>
    </p:spTree>
    <p:extLst>
      <p:ext uri="{BB962C8B-B14F-4D97-AF65-F5344CB8AC3E}">
        <p14:creationId xmlns:p14="http://schemas.microsoft.com/office/powerpoint/2010/main" val="332421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566379" y="547651"/>
            <a:ext cx="12010207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423D6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Постановлением № 997 установлены</a:t>
            </a:r>
          </a:p>
          <a:p>
            <a:pPr algn="ctr"/>
            <a:r>
              <a:rPr lang="ru-RU" sz="2400" b="1" dirty="0">
                <a:solidFill>
                  <a:srgbClr val="423D6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 риска причинения </a:t>
            </a:r>
            <a:r>
              <a:rPr lang="ru-RU" sz="2400" b="1" dirty="0" smtClean="0">
                <a:solidFill>
                  <a:srgbClr val="423D6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объектами контроля вреда </a:t>
            </a:r>
            <a:r>
              <a:rPr lang="ru-RU" sz="2400" b="1" dirty="0">
                <a:solidFill>
                  <a:srgbClr val="423D6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(ущерба) </a:t>
            </a:r>
            <a:r>
              <a:rPr lang="ru-RU" sz="2400" b="1" dirty="0" smtClean="0">
                <a:solidFill>
                  <a:srgbClr val="423D6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охраняемым законом ценностям</a:t>
            </a:r>
            <a:endParaRPr lang="ru-RU" altLang="ru-RU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alt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ctr"/>
            <a:endParaRPr lang="ru-RU" sz="2000" dirty="0"/>
          </a:p>
          <a:p>
            <a:pPr lvl="0" algn="ctr"/>
            <a:endParaRPr lang="ru-RU" sz="2000" dirty="0" smtClean="0"/>
          </a:p>
          <a:p>
            <a:pPr lvl="0" algn="ctr"/>
            <a:endParaRPr lang="ru-RU" sz="2000" dirty="0" smtClean="0"/>
          </a:p>
          <a:p>
            <a:pPr algn="ctr"/>
            <a:endParaRPr lang="ru-RU" sz="2000" dirty="0" smtClean="0"/>
          </a:p>
          <a:p>
            <a:endParaRPr lang="ru-RU" dirty="0"/>
          </a:p>
        </p:txBody>
      </p:sp>
      <p:sp>
        <p:nvSpPr>
          <p:cNvPr id="6" name="Стрелка вниз 5"/>
          <p:cNvSpPr/>
          <p:nvPr/>
        </p:nvSpPr>
        <p:spPr>
          <a:xfrm>
            <a:off x="1895900" y="1745819"/>
            <a:ext cx="484632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23081" y="2394310"/>
            <a:ext cx="3555242" cy="15763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Высокая категория риска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018525" y="2442077"/>
            <a:ext cx="2781797" cy="1528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Низкая категория риска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613027" y="2385209"/>
            <a:ext cx="3589364" cy="15854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Средняя категория риска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6114797" y="1757226"/>
            <a:ext cx="484632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10248994" y="1745819"/>
            <a:ext cx="484632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646460" y="569794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640080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21" name="Стрелка вниз 20"/>
          <p:cNvSpPr/>
          <p:nvPr/>
        </p:nvSpPr>
        <p:spPr>
          <a:xfrm>
            <a:off x="6099377" y="4055195"/>
            <a:ext cx="484632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3125337" y="5343099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563103" y="4739607"/>
            <a:ext cx="11365040" cy="15763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ритерии отнесения объектов контроля к категориям риска причинения вреда (ущерба) охраняемым законом ценностям (Постановление №997) 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59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614150" y="679064"/>
            <a:ext cx="12010207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alt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ctr"/>
            <a:endParaRPr lang="ru-RU" sz="2000" dirty="0"/>
          </a:p>
          <a:p>
            <a:pPr lvl="0" algn="ctr"/>
            <a:endParaRPr lang="ru-RU" sz="2000" dirty="0" smtClean="0"/>
          </a:p>
          <a:p>
            <a:pPr lvl="0" algn="ctr"/>
            <a:endParaRPr lang="ru-RU" sz="2000" dirty="0" smtClean="0"/>
          </a:p>
          <a:p>
            <a:pPr algn="ctr"/>
            <a:endParaRPr lang="ru-RU" sz="2000" dirty="0" smtClean="0"/>
          </a:p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893904" y="1101330"/>
            <a:ext cx="11245599" cy="8871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Низкая категория риска: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Деятельность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организаций, осуществляющих образовательную деятельность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без нарушения обязательных требований, установленных законодательством об образовании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69243" y="2202677"/>
            <a:ext cx="11272808" cy="33250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Средняя категория риска:</a:t>
            </a:r>
            <a:endParaRPr lang="ru-RU" b="1" dirty="0"/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Образовательная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контролируемых лиц при наличии обращения (жалобы, заявления), признанного обоснованным по результатам рассмотрения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контрольным (надзорным) органом от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физических и юридических лиц, в том числе индивидуальных предпринимателей, государственных и муниципальных органов и их должностных лиц, средств массовой информации, о фактах нарушения контролируемым лицом обязательных требований в течение календарного года, предшествующего дате принятия решения об отнесении объекта федерального государственного контроля (надзора) в сфере образования к определенной категории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риска.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Образовательная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контролируемых лиц при наличии вступившего в законную силу постановления о назначении административного наказания контролируемому лицу за совершение административного правонарушения в сфере образования, предусмотренного одной или несколькими статьями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КоАП РФ (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ст.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5.57,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ст.9.13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,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ч. 1 ст.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19.4,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ст.19.4.1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,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ч.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1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ст.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19.5,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ст. 19.6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,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19.7,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19.20 и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19.30,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ст.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19.30.2 (в части сведений о выданных документах об образовании и (или) о квалификации, документах об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обучении)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период 3 лет,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предшествующих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дате принятия решения об отнесении объекта федерального государственного контроля (надзора) в сфере образования к определенной категории риска.</a:t>
            </a: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3(1). Образовательная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контролируемых лиц при несоблюдении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аккредитационных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показателей, выявленном по результатам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аккредитационного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мониторинга, в течение 3 лет, предшествующих дате принятия решения об отнесении объекта федерального государственного контроля (надзора) в сфере образования к определенной категории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риска.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12"/>
            </a:endParaRPr>
          </a:p>
          <a:p>
            <a:pPr algn="just"/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12"/>
            </a:endParaRPr>
          </a:p>
          <a:p>
            <a:pPr algn="just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трелка вниз 14"/>
          <p:cNvSpPr/>
          <p:nvPr/>
        </p:nvSpPr>
        <p:spPr>
          <a:xfrm rot="16200000">
            <a:off x="428166" y="1232747"/>
            <a:ext cx="371969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646460" y="569794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640080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125337" y="5343099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016758" y="163564"/>
            <a:ext cx="10536072" cy="788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ритерии отнесения объектов контроля к категориям риска причинения вреда (ущерба) охраняемым законом ценностям (приложение к Постановлению №997)  </a:t>
            </a:r>
            <a:endParaRPr lang="ru-RU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трелка вниз 15"/>
          <p:cNvSpPr/>
          <p:nvPr/>
        </p:nvSpPr>
        <p:spPr>
          <a:xfrm rot="16200000">
            <a:off x="462285" y="3207126"/>
            <a:ext cx="371969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 rot="16200000">
            <a:off x="462284" y="6002951"/>
            <a:ext cx="371969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016758" y="5791385"/>
            <a:ext cx="11225293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Высокая категория риска: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Образовательная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контролируемых лиц при одновременном наличии двух и более критериев вероятности несоблюдения обязательных требований, указанных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13"/>
              </a:rPr>
              <a:t>пунктах 2 -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14"/>
              </a:rPr>
              <a:t>3(1) настоящего документа.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  <a:hlinkClick r:id="rId14"/>
            </a:endParaRPr>
          </a:p>
          <a:p>
            <a:pPr algn="ctr"/>
            <a:endParaRPr lang="ru-RU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38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614150" y="679064"/>
            <a:ext cx="12010207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alt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ctr"/>
            <a:endParaRPr lang="ru-RU" sz="2000" dirty="0"/>
          </a:p>
          <a:p>
            <a:pPr lvl="0" algn="ctr"/>
            <a:endParaRPr lang="ru-RU" sz="2000" dirty="0" smtClean="0"/>
          </a:p>
          <a:p>
            <a:pPr lvl="0" algn="ctr"/>
            <a:endParaRPr lang="ru-RU" sz="2000" dirty="0" smtClean="0"/>
          </a:p>
          <a:p>
            <a:pPr algn="ctr"/>
            <a:endParaRPr lang="ru-RU" sz="2000" dirty="0" smtClean="0"/>
          </a:p>
          <a:p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846250" y="1211474"/>
            <a:ext cx="11546006" cy="21527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>
              <a:buAutoNum type="arabicPeriod"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.1: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отнесении объектов контроля к категориям риска, применении критериев риска нарушения обязательных требований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контрольным (надзорным) органом используются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сведения, полученные: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из любых источников, обеспечивающих их достоверность,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ходе проведения профилактических мероприятий, контрольных (надзорных) мероприятий,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отчетности, представление которой предусмотрено нормативными правовыми актами Российской Федерации,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обращений контролируемых лиц, иных граждан и организаций,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сообщений средств массовой информации,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сведений, содержащихся в информационных ресурсах.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трелка вниз 14"/>
          <p:cNvSpPr/>
          <p:nvPr/>
        </p:nvSpPr>
        <p:spPr>
          <a:xfrm rot="16200000">
            <a:off x="373600" y="1915078"/>
            <a:ext cx="371969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646460" y="569794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640080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125337" y="5343099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016758" y="163564"/>
            <a:ext cx="10536072" cy="788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отнесения объектов федерального государственного контроля (надзора) в сфере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к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категориям риска причинения вреда (ущерба) охраняемым законом ценностям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248-ФЗ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трелка вниз 15"/>
          <p:cNvSpPr/>
          <p:nvPr/>
        </p:nvSpPr>
        <p:spPr>
          <a:xfrm rot="16200000">
            <a:off x="373599" y="3937549"/>
            <a:ext cx="371969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 rot="16200000">
            <a:off x="462284" y="6002951"/>
            <a:ext cx="371969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880230" y="4967364"/>
            <a:ext cx="11478046" cy="56040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.3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Отнесение объекта контроля к одной из категорий риска осуществляется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основе сопоставления его характеристик с утвержденными критериями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риска.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93903" y="3446060"/>
            <a:ext cx="11546006" cy="13988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.2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Сбор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обработка, анализ и учет сведений об объектах контроля в целях их отнесения к категориям риска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осуществляются контрольным (надзорным) органом без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с контролируемыми лицами (за исключением сбора, обработки, анализа и учета сведений в рамках обязательного профилактического визита). При осуществлении сбора, обработки, анализа и учета сведений об объектах контроля в целях их отнесения к категориям риска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контролируемых лиц не могут возлагаться дополнительные обязанности, не предусмотренные федеральными законами</a:t>
            </a:r>
            <a:r>
              <a:rPr lang="ru-RU" sz="1600" b="1" dirty="0"/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914210" y="5697940"/>
            <a:ext cx="11478046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4: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случае, если объект контроля не отнесен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определенной категории риска, он считается отнесенным к категории низкого риска.</a:t>
            </a:r>
          </a:p>
        </p:txBody>
      </p:sp>
      <p:sp>
        <p:nvSpPr>
          <p:cNvPr id="19" name="Стрелка вниз 18"/>
          <p:cNvSpPr/>
          <p:nvPr/>
        </p:nvSpPr>
        <p:spPr>
          <a:xfrm rot="16200000">
            <a:off x="373601" y="4920190"/>
            <a:ext cx="371969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183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614150" y="679064"/>
            <a:ext cx="12010207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alt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ctr"/>
            <a:endParaRPr lang="ru-RU" sz="2000" dirty="0"/>
          </a:p>
          <a:p>
            <a:pPr lvl="0" algn="ctr"/>
            <a:endParaRPr lang="ru-RU" sz="2000" dirty="0" smtClean="0"/>
          </a:p>
          <a:p>
            <a:pPr lvl="0" algn="ctr"/>
            <a:endParaRPr lang="ru-RU" sz="2000" dirty="0" smtClean="0"/>
          </a:p>
          <a:p>
            <a:pPr algn="ctr"/>
            <a:endParaRPr lang="ru-RU" sz="2000" dirty="0" smtClean="0"/>
          </a:p>
          <a:p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846250" y="1571834"/>
            <a:ext cx="11546006" cy="108947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>
              <a:buAutoNum type="arabicPeriod"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ч. 5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Контрольный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(надзорный) орган в течение пяти рабочих дней со дня поступления сведений о соответствии объекта контроля критериям риска иной категории риска либо об изменении критериев риска должен принять решение об изменении категории риска указанного объекта контроля.</a:t>
            </a:r>
          </a:p>
          <a:p>
            <a:pPr algn="just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трелка вниз 14"/>
          <p:cNvSpPr/>
          <p:nvPr/>
        </p:nvSpPr>
        <p:spPr>
          <a:xfrm rot="16200000">
            <a:off x="373600" y="1915078"/>
            <a:ext cx="371969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646460" y="569794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640080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125337" y="5343099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016758" y="183871"/>
            <a:ext cx="10536072" cy="6894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изменения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 риска у объектов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государственного контроля (надзора) в сфере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248-ФЗ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трелка вниз 15"/>
          <p:cNvSpPr/>
          <p:nvPr/>
        </p:nvSpPr>
        <p:spPr>
          <a:xfrm rot="16200000">
            <a:off x="373599" y="3937549"/>
            <a:ext cx="371969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859785" y="3446060"/>
            <a:ext cx="11546006" cy="13988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.6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Контролируемое лицо, в том числе с использованием единого портала государственных и муниципальных услуг (функций), вправе подать в контрольный (надзорный) орган заявление об изменении категории риска осуществляемой им деятельности либо категории риска принадлежащих ему (используемых им) иных объектов контроля в случае их соответствия критериям риска для отнесения к иной категории риска.</a:t>
            </a:r>
          </a:p>
          <a:p>
            <a:pPr algn="just"/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424700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 algn="l">
          <a:defRPr sz="2400" b="1" dirty="0" smtClean="0">
            <a:solidFill>
              <a:srgbClr val="423D67"/>
            </a:solidFill>
            <a:effectLst/>
            <a:latin typeface="+mn-lt"/>
          </a:defRPr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5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 algn="l">
          <a:defRPr sz="2400" b="1" dirty="0" smtClean="0">
            <a:solidFill>
              <a:srgbClr val="423D67"/>
            </a:solidFill>
            <a:effectLst/>
            <a:latin typeface="+mn-lt"/>
          </a:defRPr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25209</TotalTime>
  <Words>1123</Words>
  <Application>Microsoft Office PowerPoint</Application>
  <PresentationFormat>Произвольный</PresentationFormat>
  <Paragraphs>160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Тема Office</vt:lpstr>
      <vt:lpstr>5_Тема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Куплинов Ярослав</dc:creator>
  <cp:lastModifiedBy>Марина Александровна Остапова</cp:lastModifiedBy>
  <cp:revision>1472</cp:revision>
  <cp:lastPrinted>2024-02-27T15:42:14Z</cp:lastPrinted>
  <dcterms:created xsi:type="dcterms:W3CDTF">2020-06-19T06:58:49Z</dcterms:created>
  <dcterms:modified xsi:type="dcterms:W3CDTF">2025-02-18T14:08:08Z</dcterms:modified>
</cp:coreProperties>
</file>