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22"/>
  </p:notesMasterIdLst>
  <p:handoutMasterIdLst>
    <p:handoutMasterId r:id="rId23"/>
  </p:handoutMasterIdLst>
  <p:sldIdLst>
    <p:sldId id="483" r:id="rId4"/>
    <p:sldId id="500" r:id="rId5"/>
    <p:sldId id="485" r:id="rId6"/>
    <p:sldId id="498" r:id="rId7"/>
    <p:sldId id="486" r:id="rId8"/>
    <p:sldId id="501" r:id="rId9"/>
    <p:sldId id="497" r:id="rId10"/>
    <p:sldId id="495" r:id="rId11"/>
    <p:sldId id="487" r:id="rId12"/>
    <p:sldId id="490" r:id="rId13"/>
    <p:sldId id="494" r:id="rId14"/>
    <p:sldId id="502" r:id="rId15"/>
    <p:sldId id="489" r:id="rId16"/>
    <p:sldId id="492" r:id="rId17"/>
    <p:sldId id="503" r:id="rId18"/>
    <p:sldId id="504" r:id="rId19"/>
    <p:sldId id="505" r:id="rId20"/>
    <p:sldId id="506" r:id="rId21"/>
  </p:sldIdLst>
  <p:sldSz cx="12798425" cy="7199313"/>
  <p:notesSz cx="6761163" cy="9942513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FFA"/>
    <a:srgbClr val="8A8AD0"/>
    <a:srgbClr val="EAEAF6"/>
    <a:srgbClr val="565087"/>
    <a:srgbClr val="A2A2DA"/>
    <a:srgbClr val="CDCDEB"/>
    <a:srgbClr val="423D67"/>
    <a:srgbClr val="FFCD2D"/>
    <a:srgbClr val="94D6FC"/>
    <a:srgbClr val="FF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7300" autoAdjust="0"/>
  </p:normalViewPr>
  <p:slideViewPr>
    <p:cSldViewPr snapToGrid="0" snapToObjects="1">
      <p:cViewPr>
        <p:scale>
          <a:sx n="75" d="100"/>
          <a:sy n="75" d="100"/>
        </p:scale>
        <p:origin x="-369" y="123"/>
      </p:cViewPr>
      <p:guideLst>
        <p:guide orient="horz" pos="2268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2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500816" y="1701800"/>
            <a:ext cx="11995991" cy="53086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lvl="0" algn="ctr"/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контроля в сфере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контроля, оценки качества образования и правового обеспечения в сфере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образования Ленинградской области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Размещена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комитета общего и профессионального образования Ленинградской области в сети «Интернет» (главная страница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&gt;)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4121699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DDE3F7"/>
                </a:solidFill>
                <a:latin typeface="Times New Roman" panose="02020603050405020304" pitchFamily="18" charset="0"/>
                <a:ea typeface="Panton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anose="02020603050405020304" pitchFamily="18" charset="0"/>
              <a:ea typeface="Panton"/>
              <a:cs typeface="Times New Roman" panose="02020603050405020304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56969" y="3493647"/>
            <a:ext cx="11182657" cy="148729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endParaRPr lang="ru-RU" sz="2600" dirty="0" smtClean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ПРОФИЛАКТИЧЕСКИЕ ВИЗИТЫ</a:t>
            </a:r>
          </a:p>
          <a:p>
            <a:pPr lvl="0" algn="ctr"/>
            <a:r>
              <a:rPr lang="ru-RU" sz="2600" dirty="0" smtClean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</a:t>
            </a:r>
          </a:p>
          <a:p>
            <a:pPr lvl="0" algn="ctr"/>
            <a:endParaRPr lang="ru-RU" sz="2600" dirty="0" smtClean="0">
              <a:solidFill>
                <a:prstClr val="black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prstClr val="black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ОСУЩЕСТВЛЕНИЯ ДЕЯТЕЛЬНОСТИ КОНТРОЛИРУЕМОГО ЛИЦА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ПУТЕМ ИСПОЛЬЗОВАНИЯ ВИДЕО-КОНФЕРЕНЦ-СВЯЗИ</a:t>
            </a:r>
            <a:endParaRPr lang="ru-RU" altLang="ru-RU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56969" y="5355096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 ПО ЗАЯВЛЕНИЮ КОНТРОЛИРУЕМЫХ ЛИЦ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2142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6316" y="554864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289549"/>
            <a:ext cx="1208153" cy="12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9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ПРИНЯТИЯ РЕШЕНИЙ ПО ИТОГАМ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9" y="59955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ОБЯЗАТЕЛЬНЫХ ТРЕБОВАНИЙ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18868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устных разъяснений на личном приеме, по телефону, посредством видео-конференц-связи;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осредством направления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контролируемых лиц по вопросу осуществления консультирования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федеральной государственной информационной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«Единый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 (функций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)»;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18869" y="4610100"/>
            <a:ext cx="11182657" cy="1775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на официальном сайте комитета письменного разъяснения по однотипным обращениям контролируемых лиц и их представителей, подписанного уполномоченным должностным лицом комитета, в случае поступления 10 и более однотипных обращений контролируемых лиц и их представителей.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направление контролируемому лицу +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 ПРЕДОСТЕРЖЕНИЯ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контрольного (надзорного) органа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готовящихся нарушениях обязательных требований или признаках нарушений обязательных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4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endParaRPr lang="ru-RU" sz="3200" dirty="0" smtClean="0"/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контролируемое лицо 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подать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контрольный (надзорный) орган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9" y="60590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ГИС НАДЗОРА (ЕРКНМ, АКНДПП)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40739" y="3809999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выполнение контролируемым лицом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аккредитационных</a:t>
            </a:r>
            <a:r>
              <a:rPr lang="ru-RU" sz="2000" dirty="0">
                <a:latin typeface="Times New Roman"/>
                <a:ea typeface="Times New Roman"/>
              </a:rPr>
              <a:t> показателей, установленных по результатам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аккредитационного</a:t>
            </a:r>
            <a:r>
              <a:rPr lang="ru-RU" sz="2000" dirty="0">
                <a:latin typeface="Times New Roman"/>
                <a:ea typeface="Times New Roman"/>
              </a:rPr>
              <a:t> мониторинга, предусмотренного </a:t>
            </a:r>
            <a:r>
              <a:rPr lang="ru-RU" sz="2000" dirty="0" smtClean="0">
                <a:latin typeface="Times New Roman"/>
                <a:ea typeface="Times New Roman"/>
              </a:rPr>
              <a:t>частью 3 статьи 97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Федерации";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59340"/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 СТИМУЛИРОВАНИЯ ДОБРОСОВЕСТНОСТИ, </a:t>
            </a: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ПОСРЕДСТВОМ ОЦЕНКИ ДОБРОСОВЕСТНОСТИ КОНТРОЛИРУЕМЫХ ЛИЦ ПО УСТАНОВЛЕННЫМ ЗАКОНОДАТЕЛЬСТВОМ КРИТЕРИЯМ ДОБРОСОВЕСТНОСТИ: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своевременность представления контролируемым лицом сведений в информационные системы в системе образования, предусмотренные </a:t>
            </a:r>
            <a:r>
              <a:rPr lang="ru-RU" sz="2000" dirty="0" smtClean="0">
                <a:latin typeface="Times New Roman"/>
                <a:ea typeface="Times New Roman"/>
              </a:rPr>
              <a:t>частями 2 </a:t>
            </a:r>
            <a:r>
              <a:rPr lang="ru-RU" sz="2000" dirty="0"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</a:rPr>
              <a:t>9 статьи 98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</a:t>
            </a:r>
            <a:r>
              <a:rPr lang="ru-RU" sz="2000" dirty="0" smtClean="0">
                <a:latin typeface="Times New Roman"/>
                <a:ea typeface="Times New Roman"/>
              </a:rPr>
              <a:t>Федерации"  (ФГИС ГИА и приема, ФИС </a:t>
            </a:r>
            <a:r>
              <a:rPr lang="ru-RU" sz="2000" smtClean="0">
                <a:latin typeface="Times New Roman"/>
                <a:ea typeface="Times New Roman"/>
              </a:rPr>
              <a:t>ФРДО).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00" y="385597"/>
            <a:ext cx="1168399" cy="11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436942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algn="ctr" defTabSz="959340"/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69918" y="215520"/>
            <a:ext cx="9588312" cy="136836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2372" y="2766420"/>
            <a:ext cx="9690196" cy="3031129"/>
          </a:xfrm>
          <a:prstGeom prst="roundRect">
            <a:avLst>
              <a:gd name="adj" fmla="val 4761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общего и профессионального образования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18 февраля 2025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19-6394/2025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информировании о реализации профилактических мероприятий 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году»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Размещено на официальном сайте комитета общего и профессионального образования Ленинградской области в сети «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914400"/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обязательных требований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121758" y="1674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436942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algn="ctr" defTabSz="959340"/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69918" y="215520"/>
            <a:ext cx="9588312" cy="136836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87455" y="2766420"/>
            <a:ext cx="9690196" cy="3031129"/>
          </a:xfrm>
          <a:prstGeom prst="roundRect">
            <a:avLst>
              <a:gd name="adj" fmla="val 4761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общего и профессионального образования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25 августа 2025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19-32877/2023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информации по реализации сетевых образовательных программ»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Размещено на официальном сайте комитета общего и профессионального образования Ленинградской области в сети «Интернет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914400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обязательных требований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121758" y="1674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436942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algn="ctr" defTabSz="959340"/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69918" y="215520"/>
            <a:ext cx="9588312" cy="136836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44649" y="2766420"/>
            <a:ext cx="9633001" cy="3424830"/>
          </a:xfrm>
          <a:prstGeom prst="roundRect">
            <a:avLst>
              <a:gd name="adj" fmla="val 4761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общего и профессионального образования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30 августа 2024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19-33142/2024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Руководства по соблюдению образовательными организациями Ленинградской области требований законодательства об образовании в части информационной открытости образовательной организации»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Размещено на официальном сайте комитета общего и профессионального образования Ленинградской области в сети «Интернет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914400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обязательных требований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121758" y="1674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79075" y="196931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Осуществляйте рассмотрение обращений граждан в установленные сроки и по существу поставленных в них вопросов в соответствии с 59-ФЗ 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02649" y="168034"/>
            <a:ext cx="3866155" cy="143501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законные и обоснованные ЛНА и управленческие решения согласно их положениям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452218" y="150843"/>
            <a:ext cx="3208681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азмещайте на сайте полную,  достоверную и актуальную информацию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60897" y="1670899"/>
            <a:ext cx="3232151" cy="2304202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советы по предупреждению и устранению рисков образовательной деятельности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79074" y="3673327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Применяйте механизмы регулирования конфликтных ситуаций с использованием ресурсов органов управления образовательной организацией, комиссии по урегулированию споров между участниками образовательных отношений 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42753" y="1873622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условия для обеспечения функционирования ВСОКО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42754" y="3616177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правовом статусе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сех участников образовательных отношений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889499" y="150843"/>
            <a:ext cx="3353749" cy="146940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Вносите полные и достоверные сведения в ИС ФИС ФРДО, ФИС ГИА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97576" y="5341532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информацию по профилактике, размещенную на сайте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483272" y="564024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административной ответственности в сфере образования (ст.5.57, ст. 9.13, ч. 2 ст.18.19, ч. 1 ст. 19.4, ч.1 ст.19.5,ст.19.6,ст. 19.7,ст. 19.30-19.30.2)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69903" y="541325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работе ресурсы профилактических мероприятий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(консультирование,  информирование,  профилактические визиты и т.д.)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483272" y="3975101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следите за изменениями в законодательстве об образовании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3493648"/>
            <a:ext cx="11182657" cy="908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тематики выявленных нарушений обязательных требований, рисков образовательной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формировании Программы профилактики на 2025 год определение актуального перечня мероприятий, направленных на профилактику нарушения обязательных требований, осуществлялось с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учетом: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3466" y="1674221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требований статьи 44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Федерального закона от Федеральный закон от 31.07.2020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248-ФЗ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«О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государственном контроле (надзоре) и муниципальном контроле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Федерации»;  </a:t>
            </a:r>
            <a:endParaRPr lang="ru-RU" sz="20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3466" y="4603750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мероприятий по снижению бюрократической нагрузки на педагогов;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4722" y="365507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2822" y="4672625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242" y="590857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3466" y="5743027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анализа степени эффективности профилактических мероприятий, проводимых в предыдущие годы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комитетом.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47322" y="23050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добросовестного соблюдения контролируемыми лицами обязательных требований, установленных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243249" y="2305022"/>
            <a:ext cx="3975805" cy="1629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административной нагрузки на контролируемых лиц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460689" y="289547"/>
            <a:ext cx="11247610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</a:p>
          <a:p>
            <a:pPr algn="ctr" defTabSz="95934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 defTabSz="959340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распоряжением комитета общего и профессионального образования Ленинградской области от 19.12.2024 № 3605-р)  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09782" y="2073795"/>
            <a:ext cx="2641600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47322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условий, причин и факторов, способных привести к нарушениям обязательных требований и появлению рисков образовательной деятельности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93000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доведения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до контролируемых лиц, повышение информированности о способах </a:t>
            </a:r>
          </a:p>
          <a:p>
            <a:pPr algn="ctr" defTabSz="95934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соблюдения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462122" y="55689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как один из ресурсов повышения эффективности управления качеством образования в системе образования Ленинградской области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51550" y="4768849"/>
            <a:ext cx="374656" cy="563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1544937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248-ФЗ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(надзоре)  и муниципальном контроле в Российской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25.06.2021 № 997 «Об утверждении Положения о государственном контроле (надзоре) в сфере образования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algn="ctr" defTabSz="959340">
              <a:buFont typeface="Arial" charset="0"/>
              <a:buChar char="•"/>
            </a:pPr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39327" y="3365501"/>
            <a:ext cx="4076699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18501" y="3365501"/>
            <a:ext cx="4076700" cy="104690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38396" y="289549"/>
            <a:ext cx="958831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МЕРОПРИЯТИЙ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52818" y="2619895"/>
            <a:ext cx="2754484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18501" y="4768776"/>
            <a:ext cx="4076700" cy="128908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18501" y="2001102"/>
            <a:ext cx="4076700" cy="7675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ПРЕДОСТЕРЖЕНИЯ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13576" y="4608856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32623" y="2097491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</a:p>
        </p:txBody>
      </p:sp>
    </p:spTree>
    <p:extLst>
      <p:ext uri="{BB962C8B-B14F-4D97-AF65-F5344CB8AC3E}">
        <p14:creationId xmlns:p14="http://schemas.microsoft.com/office/powerpoint/2010/main" val="4331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9078" y="2001097"/>
            <a:ext cx="12047882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комитета в информационно-телекоммуникационной                           сети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en-US" alt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КОМИТЕТА     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264651" y="339511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7664" y="4211200"/>
            <a:ext cx="12047884" cy="74627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станица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в сфере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и контроля в сфере 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7664" y="5717062"/>
            <a:ext cx="12047884" cy="9014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нарушения обязательных требований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73902" y="3493643"/>
            <a:ext cx="1007448" cy="684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73902" y="1420398"/>
            <a:ext cx="100744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73902" y="4957471"/>
            <a:ext cx="1007448" cy="759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48" y="289549"/>
            <a:ext cx="1221717" cy="12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720942" y="2382093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контролируемых лиц посредством размещения соответствующих сведений на официальном сайте комитета в информационно-телекоммуникационной сети «Интернет», а именно: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36393" y="1674221"/>
            <a:ext cx="11182660" cy="50546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рисков причинения вреда (ущерба) охраняемым законом ценностям при осуществлении федерального государственного контроля (надзора) в сфере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индикаторов риска нарушения обязательных требований законодательства об образовании, порядок отнесения объектов контроля к категориям риска.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Виджет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объектов контроля, с указанием категории риска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сведений, которые могут запрашиваться комитетом у контролируемого лица при проведении контрольных (надзорных) мероприятий.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способах получения консультаций по вопросам соблюдения обязательных требований.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порядке досудебного обжалования решений комитета по итогам проведения контрольных (надзорных) мероприятий, действий (бездействия) его должностных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Доклад, содержащий результаты обобщения правоприменительной практики комитета за календарный год по федеральному государственному контролю (надзору) в сфере 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государственном контроле (надзоре) в сфере образования за календарный год.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 (их отдельных положений) в сфере общего образования,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листы, используемые при осуществлении федерального государственного контроля (надзора) в сфере образования, утвержденные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применении контрольным (надзорным) органом мер стимулирования добросовестности контролируемых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о содержании новых нормативных правовых актов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Обзоры изменений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 соблюдению обязательных требований по актуальным вопросам организации образовательной деятельности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95293" y="394431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3841261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новых нормативных актов, устанавливающих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совещаний, семинаров, круглых столов по актуальным вопросам соблюдения обязательных требований; 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altLang="ru-RU" sz="2400" b="1" dirty="0" smtClean="0">
                <a:solidFill>
                  <a:srgbClr val="4472C4"/>
                </a:solidFill>
                <a:latin typeface="Times New Roman" pitchFamily="18" charset="0"/>
                <a:cs typeface="Calibri" pitchFamily="34" charset="0"/>
              </a:rPr>
              <a:t>РАЗРАБОТКА И АКТУАЛИЗАЦИЯ РУКОВОДСТВ </a:t>
            </a:r>
          </a:p>
          <a:p>
            <a:pPr algn="ctr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по соблюдению обязательных требований, установленных законодательством об образовании;</a:t>
            </a:r>
            <a:endParaRPr lang="ru-RU" sz="2000" b="1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4158761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6403" y="585192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4644087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ВЗАИМОДЕЙСТВИЕ С УЧРЕДИТЕЛЯМИ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/>
                <a:ea typeface="Times New Roman"/>
              </a:rPr>
              <a:t>организаций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</a:rPr>
              <a:t>осуществляющих образовательную деятельность, </a:t>
            </a:r>
            <a:r>
              <a:rPr lang="ru-RU" sz="2400" dirty="0">
                <a:latin typeface="Times New Roman"/>
                <a:ea typeface="Times New Roman"/>
              </a:rPr>
              <a:t>по актуальным вопросам соблюдения обязательных </a:t>
            </a:r>
            <a:r>
              <a:rPr lang="ru-RU" sz="2400" dirty="0" smtClean="0">
                <a:latin typeface="Times New Roman"/>
                <a:ea typeface="Times New Roman"/>
              </a:rPr>
              <a:t>требований;</a:t>
            </a:r>
            <a:endParaRPr lang="ru-RU" sz="24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13703" y="232494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РАЗРАБОТКА И АКТУАЛИЗАЦИЯ ЧЕК-ЛИСТОВ, технологических карт </a:t>
            </a: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для проведения </a:t>
            </a:r>
            <a:r>
              <a:rPr lang="ru-RU" sz="2400" dirty="0">
                <a:latin typeface="Times New Roman"/>
                <a:ea typeface="Calibri"/>
              </a:rPr>
              <a:t>контрольных (надзорных) и профилактических мероприятий в отношении организаций, осуществляющих образовательную </a:t>
            </a:r>
            <a:r>
              <a:rPr lang="ru-RU" sz="2400" dirty="0" smtClean="0">
                <a:latin typeface="Times New Roman"/>
                <a:ea typeface="Calibri"/>
              </a:rPr>
              <a:t>деятельность;</a:t>
            </a:r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6354" y="27568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6435" y="49928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9074" y="4566800"/>
            <a:ext cx="11837254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комитета в информационно-телекоммуникационной сети "Интернет"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32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9075" y="2256544"/>
            <a:ext cx="11789975" cy="10720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ЕЖЕГОДНОГО ДОКЛАДА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результатах контрольных (надзорных)  и профилактических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00126" y="3328547"/>
            <a:ext cx="1207076" cy="1255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585002" y="1411019"/>
            <a:ext cx="1096348" cy="874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378" y="169319"/>
            <a:ext cx="1333169" cy="13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23162</TotalTime>
  <Words>1356</Words>
  <Application>Microsoft Office PowerPoint</Application>
  <PresentationFormat>Произвольный</PresentationFormat>
  <Paragraphs>179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Специальное оформление</vt:lpstr>
      <vt:lpstr>1_Специальное оформление</vt:lpstr>
      <vt:lpstr>2_Специальное оформление</vt:lpstr>
      <vt:lpstr>Программа профилактики  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  отдел надзора и контроля в сфере образования  департамента надзора, контроля, оценки качества образования и правового обеспечения в сфере образования  комитета общего и профессионального образования Ленинградской области  Размещена на официальном сайте комитета общего и профессионального образования Ленинградской области в сети «Интернет» (главная страница&gt;государственный контроль (надзор) в сфере образования&gt;отдел надзора и контроля в сфере образования &gt;)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Марина Александровна Остапова</cp:lastModifiedBy>
  <cp:revision>1202</cp:revision>
  <cp:lastPrinted>2025-03-05T12:47:57Z</cp:lastPrinted>
  <dcterms:created xsi:type="dcterms:W3CDTF">2020-06-19T06:58:49Z</dcterms:created>
  <dcterms:modified xsi:type="dcterms:W3CDTF">2025-03-05T13:45:35Z</dcterms:modified>
</cp:coreProperties>
</file>