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6" r:id="rId1"/>
    <p:sldMasterId id="2147483785" r:id="rId2"/>
  </p:sldMasterIdLst>
  <p:notesMasterIdLst>
    <p:notesMasterId r:id="rId21"/>
  </p:notesMasterIdLst>
  <p:handoutMasterIdLst>
    <p:handoutMasterId r:id="rId22"/>
  </p:handoutMasterIdLst>
  <p:sldIdLst>
    <p:sldId id="386" r:id="rId3"/>
    <p:sldId id="559" r:id="rId4"/>
    <p:sldId id="597" r:id="rId5"/>
    <p:sldId id="560" r:id="rId6"/>
    <p:sldId id="598" r:id="rId7"/>
    <p:sldId id="605" r:id="rId8"/>
    <p:sldId id="600" r:id="rId9"/>
    <p:sldId id="601" r:id="rId10"/>
    <p:sldId id="602" r:id="rId11"/>
    <p:sldId id="603" r:id="rId12"/>
    <p:sldId id="561" r:id="rId13"/>
    <p:sldId id="590" r:id="rId14"/>
    <p:sldId id="591" r:id="rId15"/>
    <p:sldId id="592" r:id="rId16"/>
    <p:sldId id="594" r:id="rId17"/>
    <p:sldId id="596" r:id="rId18"/>
    <p:sldId id="607" r:id="rId19"/>
    <p:sldId id="606" r:id="rId20"/>
  </p:sldIdLst>
  <p:sldSz cx="12798425" cy="719931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4031" userDrawn="1">
          <p15:clr>
            <a:srgbClr val="A4A3A4"/>
          </p15:clr>
        </p15:guide>
        <p15:guide id="2" orient="horz" pos="2268" userDrawn="1">
          <p15:clr>
            <a:srgbClr val="A4A3A4"/>
          </p15:clr>
        </p15:guide>
        <p15:guide id="3" pos="413" userDrawn="1">
          <p15:clr>
            <a:srgbClr val="A4A3A4"/>
          </p15:clr>
        </p15:guide>
        <p15:guide id="4" orient="horz" pos="2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3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мельянов Алексей Сергеевич" initials="ЕАС" lastIdx="1" clrIdx="0"/>
  <p:cmAuthor id="1" name="Марина Александровна Остапова" initials="МАО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B4FE"/>
    <a:srgbClr val="F2C6F1"/>
    <a:srgbClr val="D8DBE0"/>
    <a:srgbClr val="A2A2DA"/>
    <a:srgbClr val="E7D9E7"/>
    <a:srgbClr val="FF3300"/>
    <a:srgbClr val="CDCDEB"/>
    <a:srgbClr val="FF6699"/>
    <a:srgbClr val="CCD5EC"/>
    <a:srgbClr val="FEBA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/>
    <p:restoredTop sz="97300" autoAdjust="0"/>
  </p:normalViewPr>
  <p:slideViewPr>
    <p:cSldViewPr snapToGrid="0" snapToObjects="1">
      <p:cViewPr>
        <p:scale>
          <a:sx n="70" d="100"/>
          <a:sy n="70" d="100"/>
        </p:scale>
        <p:origin x="-579" y="-36"/>
      </p:cViewPr>
      <p:guideLst>
        <p:guide orient="horz" pos="2268"/>
        <p:guide orient="horz" pos="292"/>
        <p:guide pos="4031"/>
        <p:guide pos="41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3282" y="-90"/>
      </p:cViewPr>
      <p:guideLst>
        <p:guide orient="horz" pos="3127"/>
        <p:guide orient="horz" pos="3132"/>
        <p:guide pos="2141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37E87-1E10-41A4-B84C-A0C19924E031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595B3-D0A6-4567-9663-134C22571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76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0F3D3-884F-8E45-98AB-E8ADE6E0FD28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BCF3A-9B41-AC48-BBC4-8EC043A933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2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rcRect t="2628" b="2628"/>
          <a:stretch/>
        </p:blipFill>
        <p:spPr>
          <a:xfrm>
            <a:off x="5883558" y="0"/>
            <a:ext cx="6914879" cy="71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0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:a16="http://schemas.microsoft.com/office/drawing/2014/main" xmlns="" id="{3E02EBB0-15BB-41C4-B951-56DD18C5B9C2}"/>
              </a:ext>
            </a:extLst>
          </p:cNvPr>
          <p:cNvSpPr/>
          <p:nvPr userDrawn="1"/>
        </p:nvSpPr>
        <p:spPr>
          <a:xfrm flipH="1">
            <a:off x="-328957" y="96371"/>
            <a:ext cx="1383995" cy="119429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xmlns="" id="{5B435CB5-F5E3-4F25-A48E-B49748840E97}"/>
              </a:ext>
            </a:extLst>
          </p:cNvPr>
          <p:cNvSpPr/>
          <p:nvPr userDrawn="1"/>
        </p:nvSpPr>
        <p:spPr>
          <a:xfrm flipH="1">
            <a:off x="-490869" y="0"/>
            <a:ext cx="1383995" cy="119429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:a16="http://schemas.microsoft.com/office/drawing/2014/main" xmlns="" id="{B6477F33-4EFB-465A-988D-39C269111A87}"/>
              </a:ext>
            </a:extLst>
          </p:cNvPr>
          <p:cNvSpPr/>
          <p:nvPr userDrawn="1"/>
        </p:nvSpPr>
        <p:spPr>
          <a:xfrm flipH="1" flipV="1">
            <a:off x="0" y="6"/>
            <a:ext cx="901916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501" y="253509"/>
            <a:ext cx="715840" cy="64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3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rcRect t="2628" b="2628"/>
          <a:stretch/>
        </p:blipFill>
        <p:spPr>
          <a:xfrm>
            <a:off x="5883558" y="0"/>
            <a:ext cx="6914879" cy="71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6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:a16="http://schemas.microsoft.com/office/drawing/2014/main" xmlns="" id="{3E02EBB0-15BB-41C4-B951-56DD18C5B9C2}"/>
              </a:ext>
            </a:extLst>
          </p:cNvPr>
          <p:cNvSpPr/>
          <p:nvPr userDrawn="1"/>
        </p:nvSpPr>
        <p:spPr>
          <a:xfrm flipH="1">
            <a:off x="-328957" y="96371"/>
            <a:ext cx="1383995" cy="119429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xmlns="" id="{5B435CB5-F5E3-4F25-A48E-B49748840E97}"/>
              </a:ext>
            </a:extLst>
          </p:cNvPr>
          <p:cNvSpPr/>
          <p:nvPr userDrawn="1"/>
        </p:nvSpPr>
        <p:spPr>
          <a:xfrm flipH="1">
            <a:off x="-490869" y="0"/>
            <a:ext cx="1383995" cy="119429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:a16="http://schemas.microsoft.com/office/drawing/2014/main" xmlns="" id="{B6477F33-4EFB-465A-988D-39C269111A87}"/>
              </a:ext>
            </a:extLst>
          </p:cNvPr>
          <p:cNvSpPr/>
          <p:nvPr userDrawn="1"/>
        </p:nvSpPr>
        <p:spPr>
          <a:xfrm flipH="1" flipV="1">
            <a:off x="0" y="6"/>
            <a:ext cx="901916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501" y="253509"/>
            <a:ext cx="715840" cy="64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45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899" y="383297"/>
            <a:ext cx="11038641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899" y="1916484"/>
            <a:ext cx="11038641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85" y="6672709"/>
            <a:ext cx="43194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9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5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1" r:id="rId2"/>
  </p:sldLayoutIdLst>
  <p:txStyles>
    <p:titleStyle>
      <a:lvl1pPr algn="l" defTabSz="959846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61" indent="-239961" algn="l" defTabSz="95984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88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199807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679730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2159653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639576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3119498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599421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407934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1pPr>
      <a:lvl2pPr marL="47992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959846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439769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1919691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399614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2879537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35946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383938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899" y="383297"/>
            <a:ext cx="11038641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899" y="1916484"/>
            <a:ext cx="11038641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3/13/2025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85" y="6672709"/>
            <a:ext cx="43194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9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</p:sldLayoutIdLst>
  <p:txStyles>
    <p:titleStyle>
      <a:lvl1pPr algn="l" defTabSz="959846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61" indent="-239961" algn="l" defTabSz="95984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88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199807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679730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2159653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639576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3119498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599421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407934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1pPr>
      <a:lvl2pPr marL="47992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959846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439769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1919691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399614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2879537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35946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383938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97793&amp;dst=928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97793&amp;dst=928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95001&amp;dst=10141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login.consultant.ru/link/?req=doc&amp;base=LAW&amp;n=495001&amp;dst=10103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95001&amp;dst=101426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490BF97-71DD-BA4B-90F6-F29E383222BC}"/>
              </a:ext>
            </a:extLst>
          </p:cNvPr>
          <p:cNvSpPr/>
          <p:nvPr/>
        </p:nvSpPr>
        <p:spPr>
          <a:xfrm>
            <a:off x="499258" y="12354"/>
            <a:ext cx="6518094" cy="6063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>
            <a:spAutoFit/>
          </a:bodyPr>
          <a:lstStyle/>
          <a:p>
            <a:pPr algn="ctr"/>
            <a:endParaRPr lang="ru-RU" sz="2800" b="1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</a:p>
          <a:p>
            <a:pPr algn="ctr"/>
            <a:r>
              <a:rPr lang="ru-RU" sz="3200" b="1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</a:t>
            </a:r>
          </a:p>
          <a:p>
            <a:pPr algn="ctr"/>
            <a:r>
              <a:rPr lang="ru-RU" altLang="ru-RU" sz="3200" b="1" dirty="0" smtClean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государственного контроля (надзора) в сфере образования</a:t>
            </a:r>
          </a:p>
          <a:p>
            <a:pPr algn="ctr"/>
            <a:r>
              <a:rPr lang="ru-RU" altLang="ru-RU" sz="3200" b="1" dirty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smtClean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2025 году</a:t>
            </a:r>
          </a:p>
          <a:p>
            <a:pPr algn="r"/>
            <a:endParaRPr lang="ru-RU" sz="1600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надзора и контроля в сфере образования</a:t>
            </a: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надзора, контроля</a:t>
            </a:r>
          </a:p>
          <a:p>
            <a:pPr algn="r"/>
            <a:r>
              <a:rPr lang="ru-RU" sz="1600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ценки качества и правового обеспечения  </a:t>
            </a: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образования комитета общего </a:t>
            </a: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профессионального образования </a:t>
            </a: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</a:p>
        </p:txBody>
      </p:sp>
      <p:sp>
        <p:nvSpPr>
          <p:cNvPr id="9" name="Параллелограмм 8"/>
          <p:cNvSpPr/>
          <p:nvPr/>
        </p:nvSpPr>
        <p:spPr>
          <a:xfrm flipH="1">
            <a:off x="-647347" y="3236669"/>
            <a:ext cx="2075337" cy="1933575"/>
          </a:xfrm>
          <a:prstGeom prst="parallelogram">
            <a:avLst>
              <a:gd name="adj" fmla="val 90550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46" y="495191"/>
            <a:ext cx="462037" cy="5377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15184" y="495191"/>
            <a:ext cx="5886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</a:t>
            </a:r>
            <a:r>
              <a:rPr lang="ru-RU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профессионального образования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09344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64776" y="437601"/>
            <a:ext cx="1004475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– ПРИОРИТЕТ при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федерального государственного контроля (надзора) в сфере образования</a:t>
            </a: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222" y="2083756"/>
            <a:ext cx="115912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prstClr val="black"/>
              </a:solidFill>
            </a:endParaRPr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025" y="1591763"/>
            <a:ext cx="12029665" cy="685841"/>
          </a:xfrm>
          <a:prstGeom prst="roundRect">
            <a:avLst/>
          </a:prstGeom>
          <a:solidFill>
            <a:srgbClr val="CDCDE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Задача- снижение рисков причинения вреда охраняемым законом ценностям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09737" y="2729632"/>
            <a:ext cx="3596132" cy="4169311"/>
          </a:xfrm>
          <a:prstGeom prst="roundRect">
            <a:avLst/>
          </a:prstGeom>
          <a:solidFill>
            <a:srgbClr val="FCF2F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рисков причинения вреда (ущерба)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охраняемым законом ценностям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федерального государственного контроля (надзора) в сфере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(ежегодно разрабатывается и утверждается комитетом общего и профессионального образования Ленинградской области)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23128" y="2934270"/>
            <a:ext cx="5295177" cy="37121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Охраняемые законом ценности в сфере образования – это права и законные интересы граждан в сфере образования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 причинения вреда охраняемым законом ценностям в сфере образования – потенциальные возможности наступления неблагоприятных последствий при реализации прав, нарушение прав и интересов граждан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(риски образовательной деятельности)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664263" y="440381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0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66379" y="547651"/>
            <a:ext cx="1201020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alt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alt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риск – ориентированного подхода при </a:t>
            </a:r>
            <a:r>
              <a:rPr lang="ru-RU" alt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осуществлении федерального государственного контроля </a:t>
            </a:r>
            <a:r>
              <a:rPr lang="ru-RU" alt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надзора) </a:t>
            </a:r>
            <a:r>
              <a:rPr lang="ru-RU" alt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сфере </a:t>
            </a:r>
            <a:r>
              <a:rPr lang="ru-RU" alt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lvl="0" algn="ctr"/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alt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статьи  93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Федерального закона </a:t>
            </a:r>
          </a:p>
          <a:p>
            <a:pPr lvl="0" algn="ctr"/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29 декабря 2012 года № 273-ФЗ «Об образовании в Российской Федерации»:</a:t>
            </a:r>
          </a:p>
          <a:p>
            <a:pPr lvl="0" algn="ctr"/>
            <a:endParaRPr lang="ru-RU" alt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alt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/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2" name="Стрелка вниз 1"/>
          <p:cNvSpPr/>
          <p:nvPr/>
        </p:nvSpPr>
        <p:spPr>
          <a:xfrm>
            <a:off x="6086850" y="2866082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13363" y="3545073"/>
            <a:ext cx="11017977" cy="18662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alt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контроль (надзор) в сфере образования в целях снижения риска причинения вреда (ущерба) установленным законом ценностям </a:t>
            </a:r>
            <a:r>
              <a:rPr lang="ru-RU" alt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реализуется с применением риск-ориентированного подхода</a:t>
            </a:r>
            <a:r>
              <a:rPr lang="ru-RU" alt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3428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66379" y="547651"/>
            <a:ext cx="12010207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alt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риск – ориентированного подхода при </a:t>
            </a:r>
            <a:r>
              <a:rPr lang="ru-RU" alt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осуществлении федерального государственного контроля </a:t>
            </a:r>
            <a:r>
              <a:rPr lang="ru-RU" alt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надзора) </a:t>
            </a:r>
            <a:r>
              <a:rPr lang="ru-RU" alt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сфере </a:t>
            </a:r>
            <a:r>
              <a:rPr lang="ru-RU" alt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lvl="0" algn="ctr"/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рисками причинения вреда (ущерба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охраняемым законом ценностям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(риски образовательной деятельности)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/>
          </a:p>
          <a:p>
            <a:pPr lvl="0" algn="ctr"/>
            <a:endParaRPr lang="ru-RU" sz="2000" dirty="0" smtClean="0"/>
          </a:p>
          <a:p>
            <a:pPr lvl="0" algn="ctr"/>
            <a:endParaRPr lang="ru-RU" sz="2000" dirty="0" smtClean="0"/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2" name="Стрелка вниз 1"/>
          <p:cNvSpPr/>
          <p:nvPr/>
        </p:nvSpPr>
        <p:spPr>
          <a:xfrm>
            <a:off x="5629733" y="1446741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644488" y="2653920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9183" y="3214048"/>
            <a:ext cx="3555242" cy="1576316"/>
          </a:xfrm>
          <a:prstGeom prst="rect">
            <a:avLst/>
          </a:prstGeom>
          <a:solidFill>
            <a:srgbClr val="E7D9E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выбора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вида, формы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профилактических мероприятий и контрольных (надзорных)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(ПМ, К(Н)М)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67684" y="3214050"/>
            <a:ext cx="2381533" cy="1542194"/>
          </a:xfrm>
          <a:prstGeom prst="rect">
            <a:avLst/>
          </a:prstGeom>
          <a:solidFill>
            <a:srgbClr val="CCD5E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проведения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ПМ, К(Н)М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208524" y="3214048"/>
            <a:ext cx="2129051" cy="1542195"/>
          </a:xfrm>
          <a:prstGeom prst="rect">
            <a:avLst/>
          </a:prstGeom>
          <a:solidFill>
            <a:srgbClr val="F2C6F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определения степени тяжести риска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35018" y="3204947"/>
            <a:ext cx="3589364" cy="1585417"/>
          </a:xfrm>
          <a:prstGeom prst="rect">
            <a:avLst/>
          </a:prstGeom>
          <a:solidFill>
            <a:srgbClr val="CDCDE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ПМ и К(Н)М (в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объем проверяемых обязательных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требований, установленных законодательством об образовании)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5629733" y="2707967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8395647" y="2711408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0893138" y="2680646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629700" y="5004257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1445" y="5548235"/>
            <a:ext cx="11620914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/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остановлением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25 июня 2021 года № 997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федеральном государственном контроле (надзоре) в сфере 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r>
              <a:rPr lang="ru-RU" sz="24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установлены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атегории риска причинения вреда (ущерба) для отнесения объектов контроля к одной из категорий </a:t>
            </a:r>
          </a:p>
        </p:txBody>
      </p:sp>
    </p:spTree>
    <p:extLst>
      <p:ext uri="{BB962C8B-B14F-4D97-AF65-F5344CB8AC3E}">
        <p14:creationId xmlns:p14="http://schemas.microsoft.com/office/powerpoint/2010/main" val="33242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66379" y="547651"/>
            <a:ext cx="1201020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b="1" dirty="0" smtClean="0">
              <a:solidFill>
                <a:srgbClr val="423D6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 причинения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объектами контроля </a:t>
            </a:r>
          </a:p>
          <a:p>
            <a:pPr lvl="0" algn="ctr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вреда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(ущерба)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охраняемым законом ценностям</a:t>
            </a:r>
            <a:endParaRPr lang="ru-RU" alt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/>
          </a:p>
          <a:p>
            <a:pPr lvl="0" algn="ctr"/>
            <a:endParaRPr lang="ru-RU" sz="2000" dirty="0" smtClean="0"/>
          </a:p>
          <a:p>
            <a:pPr lvl="0" algn="ctr"/>
            <a:endParaRPr lang="ru-RU" sz="2000" dirty="0" smtClean="0"/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895900" y="1745819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3081" y="2394310"/>
            <a:ext cx="3555242" cy="1576316"/>
          </a:xfrm>
          <a:prstGeom prst="rect">
            <a:avLst/>
          </a:prstGeom>
          <a:gradFill>
            <a:gsLst>
              <a:gs pos="0">
                <a:srgbClr val="FF3300"/>
              </a:gs>
              <a:gs pos="100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категория риска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018525" y="2442077"/>
            <a:ext cx="2781797" cy="1528549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категория риска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13027" y="2385209"/>
            <a:ext cx="3589364" cy="1585417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категория риска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6114797" y="1757226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10248994" y="1745819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6099377" y="4055195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125337" y="534309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63103" y="4739607"/>
            <a:ext cx="11365040" cy="15763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ритерии отнесения объектов контроля к категориям риска причинения вреда (ущерба) охраняемым законом ценностям (Постановление №997)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59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14150" y="679064"/>
            <a:ext cx="1201020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/>
          </a:p>
          <a:p>
            <a:pPr lvl="0" algn="ctr"/>
            <a:endParaRPr lang="ru-RU" sz="2000" dirty="0" smtClean="0"/>
          </a:p>
          <a:p>
            <a:pPr lvl="0" algn="ctr"/>
            <a:endParaRPr lang="ru-RU" sz="2000" dirty="0" smtClean="0"/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5337" y="534309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16758" y="163564"/>
            <a:ext cx="10536072" cy="788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ритерии отнесения объектов контроля к категориям риска причинения вреда (ущерба) охраняемым законом ценностям (приложение к Постановлению №997)  </a:t>
            </a:r>
            <a:endParaRPr lang="ru-RU" sz="19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29300" y="1207166"/>
            <a:ext cx="9833059" cy="91440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Контролируемые лица, в деятельности  которых нижеперечисленные критерии не установлены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4" name="Скругленный прямоугольник 3"/>
          <p:cNvSpPr/>
          <p:nvPr/>
        </p:nvSpPr>
        <p:spPr>
          <a:xfrm>
            <a:off x="402634" y="1207166"/>
            <a:ext cx="1781008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категория риска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9" name="Скругленный прямоугольник 18"/>
          <p:cNvSpPr/>
          <p:nvPr/>
        </p:nvSpPr>
        <p:spPr>
          <a:xfrm>
            <a:off x="126254" y="3058713"/>
            <a:ext cx="1781008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 категория риска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20" name="Скругленный прямоугольник 19"/>
          <p:cNvSpPr/>
          <p:nvPr/>
        </p:nvSpPr>
        <p:spPr>
          <a:xfrm>
            <a:off x="126254" y="4968206"/>
            <a:ext cx="1781008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категория риска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53989" y="2416644"/>
            <a:ext cx="3234519" cy="2198535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(жалобы, заявления), признанного обоснованным по результатам рассмотрения о фактах нарушения контролируемым лицом обязательных требований и (или) исполнения решений, принимаемых по результатам КНМ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452281" y="2956611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или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550926" y="2417636"/>
            <a:ext cx="2947916" cy="2198535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вступившего в законную силу постановления о назначении административного наказания контролируемому лицу за совершение административного правонарушения в сфере образования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628495" y="2956611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или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597486" y="2416643"/>
            <a:ext cx="1896203" cy="2198535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показателей, выявленных по результатам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19869" y="4783540"/>
            <a:ext cx="10473819" cy="607326"/>
          </a:xfrm>
          <a:prstGeom prst="rect">
            <a:avLst/>
          </a:prstGeom>
          <a:gradFill>
            <a:gsLst>
              <a:gs pos="0">
                <a:srgbClr val="FF3300"/>
              </a:gs>
              <a:gs pos="100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двух и более критериев несоблюдения обязательных требований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088107" y="5610072"/>
            <a:ext cx="3439235" cy="1459468"/>
          </a:xfrm>
          <a:prstGeom prst="rect">
            <a:avLst/>
          </a:prstGeom>
          <a:solidFill>
            <a:schemeClr val="l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обращения (жалобы, заявления), признанного обоснованным по результатам рассмотрения о фактах нарушения контролируемым лицом обязательных требований и (или) исполнения решений, принимаемых по результатам КНМ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670646" y="5610072"/>
            <a:ext cx="3002506" cy="14594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вступившего в законную силу постановления о назначении административного наказания контролируемому лицу за совершение административного правонарушения в сфере образования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905164" y="5610072"/>
            <a:ext cx="3016155" cy="14048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показателей, выявленных по результатам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</a:t>
            </a:r>
          </a:p>
        </p:txBody>
      </p:sp>
    </p:spTree>
    <p:extLst>
      <p:ext uri="{BB962C8B-B14F-4D97-AF65-F5344CB8AC3E}">
        <p14:creationId xmlns:p14="http://schemas.microsoft.com/office/powerpoint/2010/main" val="189238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14150" y="679064"/>
            <a:ext cx="1201020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/>
          </a:p>
          <a:p>
            <a:pPr lvl="0" algn="ctr"/>
            <a:endParaRPr lang="ru-RU" sz="2000" dirty="0" smtClean="0"/>
          </a:p>
          <a:p>
            <a:pPr lvl="0" algn="ctr"/>
            <a:endParaRPr lang="ru-RU" sz="2000" dirty="0" smtClean="0"/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46250" y="1211474"/>
            <a:ext cx="11546006" cy="2152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отнесении объектов контроля к категориям риска, применении критериев риска нарушения обязательных требований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контрольным (надзорным) органом используются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сведения, полученные: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любых источников, обеспечивающих их достоверность,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проведения профилактических мероприятий, контрольных (надзорных) мероприятий,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отчетности, представление которой предусмотрено нормативными правовыми актами Российской Федерации,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обращений контролируемых лиц, иных граждан и организаций,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сообщений средств массовой информации,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сведений, содержащихся в информационных ресурсах.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373600" y="1915078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5337" y="534309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16758" y="163564"/>
            <a:ext cx="10536072" cy="788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отнесения объектов федерального государственного контроля (надзора) в сфере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к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категориям риска причинения вреда (ущерба) охраняемым законом ценностям</a:t>
            </a:r>
            <a:endPara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 24 248-ФЗ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373599" y="3937549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462284" y="6002951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80230" y="4967364"/>
            <a:ext cx="11478046" cy="5604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Отнесение объекта контроля к одной из категорий риска осуществляется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сопоставления его характеристик с утвержденными критериями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3903" y="3446060"/>
            <a:ext cx="11546006" cy="13988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Сбор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обработка, анализ и учет сведений об объектах контроля в целях их отнесения к категориям риска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осуществляются контрольным (надзорным) органом без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контролируемыми лицами (за исключением сбора, обработки, анализа и учета сведений в рамках обязательного профилактического визита). При осуществлении сбора, обработки, анализа и учета сведений об объектах контроля в целях их отнесения к категориям риска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контролируемых лиц не могут возлагаться дополнительные обязанности, не предусмотренные федеральными законами</a:t>
            </a:r>
            <a:r>
              <a:rPr lang="ru-RU" sz="1600" b="1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14210" y="5697940"/>
            <a:ext cx="11478046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случае, если объект контроля не отнесен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определенной категории риска, он считается отнесенным к категории низкого риска.</a:t>
            </a:r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373601" y="4920190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3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14150" y="679064"/>
            <a:ext cx="1201020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65378" y="1817837"/>
            <a:ext cx="10679373" cy="12005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ч.1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Виды, периодичность проведения плановых контрольных (надзорных) мероприятий, периодичность проведения обязательных профилактических визитов в отношении объектов контроля, отнесенных к определенным категориям риска, устанавливаются соразмерно рискам причинения вреда (ущерба).</a:t>
            </a:r>
          </a:p>
          <a:p>
            <a:pPr algn="just"/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just"/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387143" y="3240158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5337" y="534309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125938" y="334160"/>
            <a:ext cx="10536072" cy="12558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рисков причинения вреда (ущерба) охраняемым законом ценностям при проведении плановых контрольных (надзорных) мероприятий и обязательных профилактических визитов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25 248-ФЗ 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28299" y="3816420"/>
            <a:ext cx="10572023" cy="1397026"/>
          </a:xfrm>
          <a:prstGeom prst="rect">
            <a:avLst/>
          </a:prstGeom>
          <a:solidFill>
            <a:srgbClr val="E7D9E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/>
              </a:rPr>
              <a:t>п.2 ч.2</a:t>
            </a:r>
            <a:r>
              <a:rPr lang="ru-RU" sz="2000" dirty="0" smtClean="0">
                <a:solidFill>
                  <a:srgbClr val="7030A0"/>
                </a:solidFill>
                <a:latin typeface="Times New Roman"/>
              </a:rPr>
              <a:t>: </a:t>
            </a:r>
            <a:r>
              <a:rPr lang="ru-RU" sz="2000" dirty="0" smtClean="0">
                <a:latin typeface="Times New Roman"/>
              </a:rPr>
              <a:t>Одно </a:t>
            </a:r>
            <a:r>
              <a:rPr lang="ru-RU" sz="2000" dirty="0">
                <a:latin typeface="Times New Roman"/>
              </a:rPr>
              <a:t>плановое контрольное (надзорное) мероприятие в два года либо один обязательный профилактический визит в год - </a:t>
            </a:r>
            <a:r>
              <a:rPr lang="ru-RU" sz="2000" b="1" dirty="0">
                <a:latin typeface="Times New Roman"/>
              </a:rPr>
              <a:t>для объектов контроля, отнесенных к категории высокого </a:t>
            </a:r>
            <a:r>
              <a:rPr lang="ru-RU" sz="2000" b="1" dirty="0" smtClean="0">
                <a:latin typeface="Times New Roman"/>
              </a:rPr>
              <a:t>риска.</a:t>
            </a:r>
            <a:endParaRPr lang="ru-RU" sz="2000" b="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73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14150" y="679064"/>
            <a:ext cx="12010207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144172" y="1654728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5337" y="534309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125938" y="334160"/>
            <a:ext cx="10536072" cy="12558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объектов контроля, учитываемых в рамках формирования ежегодного плана контрольных (надзорных) мероприятий, с указанием категории риска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26511" y="2328921"/>
            <a:ext cx="10591623" cy="2290845"/>
          </a:xfrm>
          <a:prstGeom prst="rect">
            <a:avLst/>
          </a:prstGeom>
          <a:solidFill>
            <a:srgbClr val="E7D9E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prstClr val="black"/>
              </a:solidFill>
              <a:latin typeface="Times New Roman"/>
            </a:endParaRPr>
          </a:p>
          <a:p>
            <a:pPr algn="ctr"/>
            <a:endParaRPr lang="ru-RU" sz="2000" b="1" dirty="0" smtClean="0">
              <a:solidFill>
                <a:prstClr val="black"/>
              </a:solidFill>
              <a:latin typeface="Times New Roman"/>
            </a:endParaRP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/>
              </a:rPr>
              <a:t>РЕЕСТР 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</a:rPr>
              <a:t>КАТЕГОРИРОВАННЫХ 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</a:rPr>
              <a:t>ОБЪЕКТОВ размещен:</a:t>
            </a:r>
            <a:endParaRPr lang="ru-RU" sz="2000" b="1" dirty="0" smtClean="0">
              <a:solidFill>
                <a:prstClr val="black"/>
              </a:solidFill>
              <a:latin typeface="Times New Roman"/>
            </a:endParaRP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/>
              </a:rPr>
              <a:t>на 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</a:rPr>
              <a:t>официальном сайте комитета общего и профессионального образования Ленинградской области по адресу: </a:t>
            </a:r>
            <a:endParaRPr lang="en-US" sz="2000" b="1" dirty="0" smtClean="0">
              <a:solidFill>
                <a:prstClr val="black"/>
              </a:solidFill>
              <a:latin typeface="Times New Roman"/>
            </a:endParaRPr>
          </a:p>
          <a:p>
            <a:pPr algn="ctr"/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станица</a:t>
            </a:r>
            <a:r>
              <a:rPr lang="en-US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сфере образования</a:t>
            </a:r>
            <a:r>
              <a:rPr lang="en-US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надзора и контроля в сфере образования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нарушения обязательных требований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ru-RU" alt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ГИС «Единый реестр видов контроля»</a:t>
            </a:r>
            <a:endParaRPr lang="ru-RU" alt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6218522" y="4619766"/>
            <a:ext cx="223267" cy="348018"/>
          </a:xfrm>
          <a:prstGeom prst="downArrow">
            <a:avLst>
              <a:gd name="adj1" fmla="val 7935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6183" y="4981855"/>
            <a:ext cx="10501952" cy="19921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реестр включены все организации, осуществляющие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основным общеобразовательным программам,  образовательные программам среднего профессионального образования,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программам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 дополнительным образовательным программам,   зарегистрированные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нахождения (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предприниматели, зарегистрированные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жительства) на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Ленинградской области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1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14150" y="679064"/>
            <a:ext cx="1201020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14401" y="1972101"/>
            <a:ext cx="11033508" cy="1835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комитета общего и профессионального образования Ленинградской области 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20 ноября 2024 года № 19-44548/2024 </a:t>
            </a:r>
          </a:p>
          <a:p>
            <a:pPr lvl="0" algn="ctr"/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Размещено </a:t>
            </a:r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официальном сайте комитета общего и профессионального образования Ленинградской области в сети «Интернет» (главная страница</a:t>
            </a:r>
            <a:r>
              <a:rPr lang="en-US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государственный контроль (надзор) в сфере образования</a:t>
            </a:r>
            <a:r>
              <a:rPr lang="en-US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отдел надзора и контроля в сфере образования</a:t>
            </a:r>
            <a:r>
              <a:rPr lang="en-US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профилактика нарушения обязательных требований</a:t>
            </a:r>
            <a:r>
              <a:rPr lang="en-US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&gt;)</a:t>
            </a:r>
            <a:endParaRPr lang="ru-RU" alt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just"/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354752" y="1629748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5337" y="534309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170345" y="140064"/>
            <a:ext cx="10539434" cy="15833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 риска нарушения обязательных требований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4 октября 2021 года №1336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перечня индикаторов риска нарушения обязательных требований, используемых при осуществлении федерального государственного контроля (надзора) в сфере образования»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18866" y="4067453"/>
            <a:ext cx="2459959" cy="14603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образовательной организации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(ОО, ДОП, ДОУ, ДПО, ПО, СПО)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21217" y="4067454"/>
            <a:ext cx="301952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образовательную организацию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(СПО)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83053" y="4104982"/>
            <a:ext cx="2031681" cy="12317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ФИС ФРДО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ОО,СПО, ПО, ДПО)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048462" y="4263639"/>
            <a:ext cx="1350423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ООО, СОО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298421" y="5140497"/>
            <a:ext cx="484632" cy="557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18866" y="5882606"/>
            <a:ext cx="11129040" cy="873035"/>
          </a:xfrm>
          <a:prstGeom prst="rect">
            <a:avLst/>
          </a:prstGeom>
          <a:solidFill>
            <a:srgbClr val="C7B4FE">
              <a:alpha val="25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Важно: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объекта контроля параметрам, утвержденным индикаторами риска нарушения обязательных требований, или отклонения объекта контроля от таких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параметров – основание для проведения внеплановой проверки.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529249" y="3988977"/>
            <a:ext cx="1849270" cy="11894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ООО,СОО,СПО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аккредитация ОП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52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60665" y="437601"/>
            <a:ext cx="966651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основания федерального государственного контроля (надзора) в сфере образования:</a:t>
            </a:r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4967" y="1255593"/>
            <a:ext cx="11905171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ü"/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 декабря 2012 года № 273-ФЗ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июля 2020 года №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248-ФЗ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государственном контроле (надзоре) и муниципальном контроле в Российской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Федерации»;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июня 2021 года №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997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федеральном государственном контроле (надзоре) в сфере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образования»;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октября 2021 года №1336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перечня индикаторов риска нарушения обязательных требований, используемых при осуществлении федерального государственного контроля (надзора) в сфере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Размещены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официальном сайте комитета общего и профессионального образования Ленинградской 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области в сети «Интернет» (главная страница</a:t>
            </a:r>
            <a:r>
              <a:rPr lang="en-US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государственный контроль (надзор) в сфере образования</a:t>
            </a:r>
            <a:r>
              <a:rPr lang="en-US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отдел надзора и контроля в сфере образования</a:t>
            </a:r>
            <a:r>
              <a:rPr lang="en-US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&gt;)</a:t>
            </a:r>
            <a:endParaRPr lang="ru-RU" alt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/>
              <a:t/>
            </a:r>
            <a:br>
              <a:rPr lang="ru-RU" sz="1900" dirty="0" smtClean="0"/>
            </a:br>
            <a:endParaRPr lang="ru-RU" sz="1900" dirty="0" smtClean="0"/>
          </a:p>
          <a:p>
            <a:pPr algn="ctr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 smtClean="0"/>
          </a:p>
          <a:p>
            <a:endParaRPr lang="ru-RU" sz="1900" dirty="0" smtClean="0"/>
          </a:p>
          <a:p>
            <a:endParaRPr lang="ru-RU" sz="19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Стрелка вниз 1"/>
          <p:cNvSpPr/>
          <p:nvPr/>
        </p:nvSpPr>
        <p:spPr>
          <a:xfrm>
            <a:off x="6146657" y="5037729"/>
            <a:ext cx="484632" cy="2763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60665" y="437601"/>
            <a:ext cx="96665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федерального государственного контроля (надзора) </a:t>
            </a:r>
          </a:p>
          <a:p>
            <a:pPr algn="ctr"/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образования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3 статьи 93 Федерального закона от 29.12.2012 № 273-ФЗ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4967" y="1255593"/>
            <a:ext cx="11905171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/>
              <a:t/>
            </a:r>
            <a:br>
              <a:rPr lang="ru-RU" sz="1900" dirty="0" smtClean="0"/>
            </a:br>
            <a:endParaRPr lang="ru-RU" sz="1900" dirty="0" smtClean="0"/>
          </a:p>
          <a:p>
            <a:pPr algn="ctr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1900" dirty="0" smtClean="0"/>
          </a:p>
          <a:p>
            <a:endParaRPr lang="ru-RU" sz="1900" dirty="0" smtClean="0"/>
          </a:p>
          <a:p>
            <a:endParaRPr lang="ru-RU" dirty="0" smtClean="0"/>
          </a:p>
          <a:p>
            <a:endParaRPr lang="ru-RU" dirty="0"/>
          </a:p>
        </p:txBody>
      </p:sp>
      <p:sp useBgFill="1">
        <p:nvSpPr>
          <p:cNvPr id="4" name="Прямоугольник 3"/>
          <p:cNvSpPr/>
          <p:nvPr/>
        </p:nvSpPr>
        <p:spPr>
          <a:xfrm>
            <a:off x="926506" y="1862920"/>
            <a:ext cx="11573325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обязательных требований, установленных законодательством об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образовании, в том числе: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6" name="Прямоугольник 5"/>
          <p:cNvSpPr/>
          <p:nvPr/>
        </p:nvSpPr>
        <p:spPr>
          <a:xfrm>
            <a:off x="936173" y="2872853"/>
            <a:ext cx="1155399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облюдение лицензионных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образовательной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9" name="Прямоугольник 8"/>
          <p:cNvSpPr/>
          <p:nvPr/>
        </p:nvSpPr>
        <p:spPr>
          <a:xfrm>
            <a:off x="936172" y="3934484"/>
            <a:ext cx="1155399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облюдение требований установленных федеральными государственными образовательными стандартами;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955506" y="4992888"/>
            <a:ext cx="1155399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облюдение требований к выполнению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показателей;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1" name="Прямоугольник 10"/>
          <p:cNvSpPr/>
          <p:nvPr/>
        </p:nvSpPr>
        <p:spPr>
          <a:xfrm>
            <a:off x="923827" y="6003068"/>
            <a:ext cx="11573325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по обеспечению доступности для инвалидов объектов социальной, инженерной и транспортной инфраструктур и предоставляемых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в образовательной организации.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184163" y="2019870"/>
            <a:ext cx="6416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84162" y="3087737"/>
            <a:ext cx="6416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84163" y="4160292"/>
            <a:ext cx="6416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62636" y="5207772"/>
            <a:ext cx="6416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68159" y="6217952"/>
            <a:ext cx="6416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81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64776" y="437601"/>
            <a:ext cx="976240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контрольных (надзорных) мероприятий, </a:t>
            </a:r>
          </a:p>
          <a:p>
            <a:pPr algn="ctr"/>
            <a:r>
              <a:rPr lang="ru-RU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(надзорных) действий </a:t>
            </a: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1087" y="-170817"/>
            <a:ext cx="115912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76367" y="1535372"/>
            <a:ext cx="3527946" cy="914400"/>
          </a:xfrm>
          <a:prstGeom prst="roundRect">
            <a:avLst/>
          </a:prstGeom>
          <a:solidFill>
            <a:srgbClr val="CDCDE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Выездная проверка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9432" y="3555242"/>
            <a:ext cx="3500651" cy="914400"/>
          </a:xfrm>
          <a:prstGeom prst="roundRect">
            <a:avLst/>
          </a:prstGeom>
          <a:solidFill>
            <a:srgbClr val="CDCDE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Документарная проверка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493" y="5813945"/>
            <a:ext cx="4142096" cy="859809"/>
          </a:xfrm>
          <a:prstGeom prst="roundRect">
            <a:avLst/>
          </a:prstGeom>
          <a:solidFill>
            <a:srgbClr val="CDCDE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за соблюдением обязательных требований (мониторинг безопасности)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>
          <a:xfrm>
            <a:off x="4420765" y="1452138"/>
            <a:ext cx="7738282" cy="199526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допустимых контрольных (надзорных) действий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выездной проверки: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смотр;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прос;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истребование документов;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олучение письменных объяснений;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экспертиза.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во взаимодействии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контролируемым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лицом.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ru-RU" sz="1600" dirty="0" smtClean="0"/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ru-RU" dirty="0"/>
          </a:p>
        </p:txBody>
      </p:sp>
      <p:sp useBgFill="1">
        <p:nvSpPr>
          <p:cNvPr id="12" name="Скругленный прямоугольник 11"/>
          <p:cNvSpPr/>
          <p:nvPr/>
        </p:nvSpPr>
        <p:spPr>
          <a:xfrm>
            <a:off x="4420766" y="3630303"/>
            <a:ext cx="7738282" cy="167867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допустимых контрольных (надзорных) действий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документарной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проверки: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истребование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документов;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письменных объяснений;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во взаимодействии с контролируемым лицом.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4599297" y="5691116"/>
            <a:ext cx="7463086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существляется без взаимодействия с контролируемым лицом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16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64776" y="437601"/>
            <a:ext cx="976240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Плановая проверка (выездная, документарная)</a:t>
            </a:r>
          </a:p>
          <a:p>
            <a:pPr algn="ctr"/>
            <a:r>
              <a:rPr lang="ru-RU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(контрольное (надзорное) мероприятие во взаимодействии с контролируемым лицом (КНМ)</a:t>
            </a:r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3320" y="2104227"/>
            <a:ext cx="115912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 useBgFill="1">
        <p:nvSpPr>
          <p:cNvPr id="11" name="Скругленный прямоугольник 10"/>
          <p:cNvSpPr/>
          <p:nvPr/>
        </p:nvSpPr>
        <p:spPr>
          <a:xfrm>
            <a:off x="623320" y="1786509"/>
            <a:ext cx="11338943" cy="42185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 для проведения плановых контрольных (надзорных) мероприятий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ункт 2 части 1 статьи 57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31.07.2020 № 248-ФЗ «О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 контроле (надзоре) и муниципальном контроле в Российской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(далее – 248-ФЗ)</a:t>
            </a: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проведения контрольных (надзорных) мероприятий.</a:t>
            </a: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Основание- истечение установленного положением о виде контроля периода времени с даты окончания проведения  последнего планового КНМ на основании категорирования объектов контроля.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64776" y="437601"/>
            <a:ext cx="976240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Плановая проверка (выездная, документарная)</a:t>
            </a:r>
          </a:p>
          <a:p>
            <a:pPr algn="ctr"/>
            <a:r>
              <a:rPr lang="ru-RU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(контрольное (надзорное) мероприятие во взаимодействии с контролируемым лицом (КНМ)</a:t>
            </a:r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3320" y="2104227"/>
            <a:ext cx="115912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 useBgFill="1">
        <p:nvSpPr>
          <p:cNvPr id="11" name="Скругленный прямоугольник 10"/>
          <p:cNvSpPr/>
          <p:nvPr/>
        </p:nvSpPr>
        <p:spPr>
          <a:xfrm>
            <a:off x="623320" y="1786509"/>
            <a:ext cx="11338943" cy="42185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</a:t>
            </a:r>
            <a:r>
              <a:rPr lang="ru-RU" sz="2000" b="1" dirty="0" smtClean="0"/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11(4).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10.03.2022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336 «Об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особенностях организации и осуществления государственного контроля (надзора), муниципального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контроля»: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планы проведения плановых контрольных (надзорных) мероприятий до 2030 года не включаются плановые контрольные (надзорные) мероприятия в отношении государственных, муниципальных и частных образовательных организаций, реализующих образовательные программы дошкольного и начального общего образования, основного общего, среднего общего и среднего профессионального образования,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организациях, осуществляющих образовательную деятельность,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которых отнесены к категориям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риска, а в отношении таких учреждений может проводиться обязательный профилактический визит в соответствии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«О государственном контроле (надзоре) и муниципальном контроле в Российской Федерации».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69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64776" y="437601"/>
            <a:ext cx="97624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Внеплановая проверка (выездная, документарная)</a:t>
            </a:r>
          </a:p>
          <a:p>
            <a:pPr algn="ctr"/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(контрольное (надзорное) мероприятие во взаимодействии с контролируемым лицом (КНМ)</a:t>
            </a:r>
          </a:p>
          <a:p>
            <a:pPr algn="ctr"/>
            <a:endParaRPr lang="ru-RU" sz="2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3320" y="2104227"/>
            <a:ext cx="115912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 useBgFill="1">
        <p:nvSpPr>
          <p:cNvPr id="11" name="Скругленный прямоугольник 10"/>
          <p:cNvSpPr/>
          <p:nvPr/>
        </p:nvSpPr>
        <p:spPr>
          <a:xfrm>
            <a:off x="414358" y="1613807"/>
            <a:ext cx="12079331" cy="98083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 для проведения внеплановых контрольных (надзорных) мероприятий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 статьи 57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31.07.2020 № 248-ФЗ «О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 контроле (надзоре) и муниципальном контроле в Российской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Федерации»):</a:t>
            </a: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7074" y="2745925"/>
            <a:ext cx="5650174" cy="914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1: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контрольного (надзорного) органа сведений о причинении вреда (ущерба) или об угрозе причинения вреда (ущерба) охраняемым законом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ценностям;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4358" y="3957851"/>
            <a:ext cx="11800233" cy="771098"/>
          </a:xfrm>
          <a:prstGeom prst="roundRect">
            <a:avLst/>
          </a:prstGeom>
          <a:solidFill>
            <a:srgbClr val="CDCDE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ункт 4: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прокурора о проведении контрольного (надзорного) мероприятия в рамках надзора за исполнением законов, соблюдением прав и свобод человека и гражданина по поступившим в органы прокуратуры материалам и обращениям;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1667" y="4913192"/>
            <a:ext cx="5306848" cy="1037231"/>
          </a:xfrm>
          <a:prstGeom prst="roundRect">
            <a:avLst/>
          </a:prstGeom>
          <a:solidFill>
            <a:srgbClr val="CAE7E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ункт 7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соответствия объекта контроля параметрам, утвержденным индикаторами риска нарушения обязательных требований, или отклонения объекта контроля от таких параметров;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98442" y="2745925"/>
            <a:ext cx="6195247" cy="101403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3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поручение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контрольных (надзорных) мероприятий в отношении конкретных контролируемых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0466" y="6141612"/>
            <a:ext cx="9041641" cy="6822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ункт 9: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уклонение контролируемого лица от проведения обязательного профилактического визита.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57274" y="4913192"/>
            <a:ext cx="6500774" cy="982638"/>
          </a:xfrm>
          <a:prstGeom prst="roundRect">
            <a:avLst/>
          </a:prstGeom>
          <a:solidFill>
            <a:srgbClr val="D4FCD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5: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выданного предписания об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устранении выявленных нарушений обязательных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39780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64776" y="437601"/>
            <a:ext cx="97624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Внеплановая проверка (выездная, документарная)</a:t>
            </a:r>
          </a:p>
          <a:p>
            <a:pPr algn="ctr"/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(контрольное (надзорное) мероприятие во взаимодействии с контролируемым лицом (КНМ)</a:t>
            </a:r>
          </a:p>
          <a:p>
            <a:pPr algn="ctr"/>
            <a:endParaRPr lang="ru-RU" sz="2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3320" y="2104227"/>
            <a:ext cx="115912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prstClr val="black"/>
              </a:solidFill>
            </a:endParaRPr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025" y="1591763"/>
            <a:ext cx="12029665" cy="685841"/>
          </a:xfrm>
          <a:prstGeom prst="roundRect">
            <a:avLst/>
          </a:prstGeom>
          <a:solidFill>
            <a:srgbClr val="CDCDE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prstClr val="black"/>
              </a:solidFill>
            </a:endParaRPr>
          </a:p>
          <a:p>
            <a:pPr algn="ctr"/>
            <a:endParaRPr lang="ru-RU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1 статьи 60 248-ФЗ: Решение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(надзорного) органа о проведении контрольного (надзорного) мероприятия, предусматривающего взаимодействие с контролируемым лицом,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принимается при наличии достоверной информации:</a:t>
            </a:r>
            <a:endParaRPr lang="ru-RU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7074" y="2745924"/>
            <a:ext cx="5650174" cy="120510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ункт 1: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причинении или непосредственной угрозе причинения вреда жизни и тяжкого или среднего вреда (ущерба) здоровью граждан;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98443" y="2745925"/>
            <a:ext cx="6195247" cy="162818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ункт 5: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нарушении обязательных требований, соблюдение которых является условием осуществления деятельности, подлежащей лицензированию, аккредитации, включения в реестр, аттестации;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78717" y="4772545"/>
            <a:ext cx="9280477" cy="1391951"/>
          </a:xfrm>
          <a:prstGeom prst="roundRect">
            <a:avLst/>
          </a:prstGeom>
          <a:solidFill>
            <a:srgbClr val="F2CEC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асть 3: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Внеплановые проверки проводятся по согласованию с органами прокуратуры.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809247" y="4148919"/>
            <a:ext cx="436730" cy="6236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67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64776" y="437601"/>
            <a:ext cx="10044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за соблюдением обязательных требований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безопасности)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(контрольное (надзорное) мероприятие без взаимодействия с контролируемым лицом (КНМ)</a:t>
            </a:r>
          </a:p>
          <a:p>
            <a:pPr algn="ctr"/>
            <a:endParaRPr lang="ru-RU" sz="2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222" y="2083756"/>
            <a:ext cx="115912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prstClr val="black"/>
              </a:solidFill>
            </a:endParaRPr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025" y="1591763"/>
            <a:ext cx="12029665" cy="685841"/>
          </a:xfrm>
          <a:prstGeom prst="roundRect">
            <a:avLst/>
          </a:prstGeom>
          <a:solidFill>
            <a:srgbClr val="CDCDE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информации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16757" y="2494873"/>
            <a:ext cx="3084396" cy="12051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мониторинга системы образования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42236" y="2494873"/>
            <a:ext cx="2582421" cy="12051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из ЕГРН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120476" y="2561257"/>
            <a:ext cx="2582421" cy="12051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из ЕГРЮЛ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16757" y="5634278"/>
            <a:ext cx="2582421" cy="12051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из ГИС государственного надзора в сфере образования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435754" y="5585639"/>
            <a:ext cx="3826605" cy="12051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Информация, размещенная на официальных сайтах образовательных организаций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916362" y="4144396"/>
            <a:ext cx="2582421" cy="12051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из ФИС ФРДО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540816" y="4096630"/>
            <a:ext cx="2582421" cy="12051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из ФИС ГИА приема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30446" y="5654326"/>
            <a:ext cx="2582421" cy="12051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из ГИС СОЛО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7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400" b="1" dirty="0" smtClean="0">
            <a:solidFill>
              <a:srgbClr val="423D67"/>
            </a:solidFill>
            <a:effectLst/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400" b="1" dirty="0" smtClean="0">
            <a:solidFill>
              <a:srgbClr val="423D67"/>
            </a:solidFill>
            <a:effectLst/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26562</TotalTime>
  <Words>1967</Words>
  <Application>Microsoft Office PowerPoint</Application>
  <PresentationFormat>Произвольный</PresentationFormat>
  <Paragraphs>324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5_Тема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Куплинов Ярослав</dc:creator>
  <cp:lastModifiedBy>Марина Александровна Остапова</cp:lastModifiedBy>
  <cp:revision>1542</cp:revision>
  <cp:lastPrinted>2025-03-13T14:39:21Z</cp:lastPrinted>
  <dcterms:created xsi:type="dcterms:W3CDTF">2020-06-19T06:58:49Z</dcterms:created>
  <dcterms:modified xsi:type="dcterms:W3CDTF">2025-03-13T14:40:00Z</dcterms:modified>
</cp:coreProperties>
</file>