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5" r:id="rId1"/>
    <p:sldMasterId id="2147483958" r:id="rId2"/>
    <p:sldMasterId id="2147483961" r:id="rId3"/>
  </p:sldMasterIdLst>
  <p:notesMasterIdLst>
    <p:notesMasterId r:id="rId12"/>
  </p:notesMasterIdLst>
  <p:handoutMasterIdLst>
    <p:handoutMasterId r:id="rId13"/>
  </p:handoutMasterIdLst>
  <p:sldIdLst>
    <p:sldId id="483" r:id="rId4"/>
    <p:sldId id="496" r:id="rId5"/>
    <p:sldId id="485" r:id="rId6"/>
    <p:sldId id="486" r:id="rId7"/>
    <p:sldId id="497" r:id="rId8"/>
    <p:sldId id="498" r:id="rId9"/>
    <p:sldId id="499" r:id="rId10"/>
    <p:sldId id="488" r:id="rId11"/>
  </p:sldIdLst>
  <p:sldSz cx="12798425" cy="7199313"/>
  <p:notesSz cx="6761163" cy="9942513"/>
  <p:defaultTextStyle>
    <a:defPPr>
      <a:defRPr lang="ru-RU"/>
    </a:defPPr>
    <a:lvl1pPr marL="0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6757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3511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0266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7022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7285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4043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031" userDrawn="1">
          <p15:clr>
            <a:srgbClr val="A4A3A4"/>
          </p15:clr>
        </p15:guide>
        <p15:guide id="2" orient="horz" pos="2268" userDrawn="1">
          <p15:clr>
            <a:srgbClr val="A4A3A4"/>
          </p15:clr>
        </p15:guide>
        <p15:guide id="3" pos="413" userDrawn="1">
          <p15:clr>
            <a:srgbClr val="A4A3A4"/>
          </p15:clr>
        </p15:guide>
        <p15:guide id="4" orient="horz" pos="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мельянов Алексей Сергеевич" initials="ЕАС" lastIdx="1" clrIdx="0"/>
  <p:cmAuthor id="1" name="Марина Александровна Остапова" initials="МАО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A8AD0"/>
    <a:srgbClr val="EAEAF6"/>
    <a:srgbClr val="565087"/>
    <a:srgbClr val="A2A2DA"/>
    <a:srgbClr val="CDCDEB"/>
    <a:srgbClr val="423D67"/>
    <a:srgbClr val="FFCD2D"/>
    <a:srgbClr val="54BFFA"/>
    <a:srgbClr val="94D6FC"/>
    <a:srgbClr val="FFCD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35"/>
    <p:restoredTop sz="97300" autoAdjust="0"/>
  </p:normalViewPr>
  <p:slideViewPr>
    <p:cSldViewPr snapToGrid="0" snapToObjects="1">
      <p:cViewPr>
        <p:scale>
          <a:sx n="75" d="100"/>
          <a:sy n="75" d="100"/>
        </p:scale>
        <p:origin x="-600" y="72"/>
      </p:cViewPr>
      <p:guideLst>
        <p:guide orient="horz" pos="2268"/>
        <p:guide orient="horz" pos="293"/>
        <p:guide pos="4031"/>
        <p:guide pos="4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3012" y="-96"/>
      </p:cViewPr>
      <p:guideLst>
        <p:guide orient="horz" pos="3127"/>
        <p:guide orient="horz" pos="3132"/>
        <p:guide pos="2141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37E87-1E10-41A4-B84C-A0C19924E031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95B3-D0A6-4567-9663-134C2257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77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57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511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266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022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285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043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34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26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26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26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26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26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260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26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7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494" indent="0" algn="ctr">
              <a:buNone/>
              <a:defRPr sz="2800"/>
            </a:lvl2pPr>
            <a:lvl3pPr marL="1278989" indent="0" algn="ctr">
              <a:buNone/>
              <a:defRPr sz="2500"/>
            </a:lvl3pPr>
            <a:lvl4pPr marL="1918482" indent="0" algn="ctr">
              <a:buNone/>
              <a:defRPr sz="2200"/>
            </a:lvl4pPr>
            <a:lvl5pPr marL="2557979" indent="0" algn="ctr">
              <a:buNone/>
              <a:defRPr sz="2200"/>
            </a:lvl5pPr>
            <a:lvl6pPr marL="3197474" indent="0" algn="ctr">
              <a:buNone/>
              <a:defRPr sz="2200"/>
            </a:lvl6pPr>
            <a:lvl7pPr marL="3836968" indent="0" algn="ctr">
              <a:buNone/>
              <a:defRPr sz="2200"/>
            </a:lvl7pPr>
            <a:lvl8pPr marL="4476465" indent="0" algn="ctr">
              <a:buNone/>
              <a:defRPr sz="2200"/>
            </a:lvl8pPr>
            <a:lvl9pPr marL="5115959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65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705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36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7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655" indent="0" algn="ctr">
              <a:buNone/>
              <a:defRPr sz="2800"/>
            </a:lvl2pPr>
            <a:lvl3pPr marL="1279311" indent="0" algn="ctr">
              <a:buNone/>
              <a:defRPr sz="2500"/>
            </a:lvl3pPr>
            <a:lvl4pPr marL="1918965" indent="0" algn="ctr">
              <a:buNone/>
              <a:defRPr sz="2200"/>
            </a:lvl4pPr>
            <a:lvl5pPr marL="2558623" indent="0" algn="ctr">
              <a:buNone/>
              <a:defRPr sz="2200"/>
            </a:lvl5pPr>
            <a:lvl6pPr marL="3198279" indent="0" algn="ctr">
              <a:buNone/>
              <a:defRPr sz="2200"/>
            </a:lvl6pPr>
            <a:lvl7pPr marL="3837934" indent="0" algn="ctr">
              <a:buNone/>
              <a:defRPr sz="2200"/>
            </a:lvl7pPr>
            <a:lvl8pPr marL="4477591" indent="0" algn="ctr">
              <a:buNone/>
              <a:defRPr sz="2200"/>
            </a:lvl8pPr>
            <a:lvl9pPr marL="5117246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3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702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03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6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897" indent="0" algn="ctr">
              <a:buNone/>
              <a:defRPr sz="2800"/>
            </a:lvl2pPr>
            <a:lvl3pPr marL="1279794" indent="0" algn="ctr">
              <a:buNone/>
              <a:defRPr sz="2500"/>
            </a:lvl3pPr>
            <a:lvl4pPr marL="1919691" indent="0" algn="ctr">
              <a:buNone/>
              <a:defRPr sz="2200"/>
            </a:lvl4pPr>
            <a:lvl5pPr marL="2559588" indent="0" algn="ctr">
              <a:buNone/>
              <a:defRPr sz="2200"/>
            </a:lvl5pPr>
            <a:lvl6pPr marL="3199486" indent="0" algn="ctr">
              <a:buNone/>
              <a:defRPr sz="2200"/>
            </a:lvl6pPr>
            <a:lvl7pPr marL="3839383" indent="0" algn="ctr">
              <a:buNone/>
              <a:defRPr sz="2200"/>
            </a:lvl7pPr>
            <a:lvl8pPr marL="4479280" indent="0" algn="ctr">
              <a:buNone/>
              <a:defRPr sz="2200"/>
            </a:lvl8pPr>
            <a:lvl9pPr marL="5119177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91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698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92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898" tIns="63951" rIns="127898" bIns="6395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898" tIns="63951" rIns="127898" bIns="639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705"/>
            <a:ext cx="2879646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219"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705"/>
            <a:ext cx="4319468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705"/>
            <a:ext cx="2879646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21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4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txStyles>
    <p:titleStyle>
      <a:lvl1pPr algn="l" defTabSz="1278989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748" indent="-319748" algn="l" defTabSz="1278989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244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736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233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7726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7223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6714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6211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5710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94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98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482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97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474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968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465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95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930" tIns="63965" rIns="127930" bIns="6396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930" tIns="63965" rIns="127930" bIns="6396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702"/>
            <a:ext cx="2879646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461"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702"/>
            <a:ext cx="4319468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702"/>
            <a:ext cx="2879646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46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</p:sldLayoutIdLst>
  <p:txStyles>
    <p:titleStyle>
      <a:lvl1pPr algn="l" defTabSz="1279311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28" indent="-319828" algn="l" defTabSz="1279311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485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138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796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8451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810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7761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41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707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55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311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65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623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279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934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7591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7246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979" tIns="63990" rIns="127979" bIns="639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979" tIns="63990" rIns="127979" bIns="639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698"/>
            <a:ext cx="2879646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822"/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698"/>
            <a:ext cx="4319468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698"/>
            <a:ext cx="2879646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82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4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</p:sldLayoutIdLst>
  <p:txStyles>
    <p:titleStyle>
      <a:lvl1pPr algn="l" defTabSz="1279794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49" indent="-319949" algn="l" defTabSz="1279794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846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743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640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537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434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331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228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126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97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794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691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588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486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383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280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177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500816" y="1701800"/>
            <a:ext cx="11995991" cy="5308600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lvl="0"/>
          </a:lstStyle>
          <a:p>
            <a:pPr algn="ctr"/>
            <a: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Актуальные риски образовательной деятельности как факторы </a:t>
            </a:r>
            <a:r>
              <a:rPr lang="ru-RU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сдачи ОГЭ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2400" b="1" dirty="0">
                <a:solidFill>
                  <a:schemeClr val="bg1"/>
                </a:solidFill>
                <a:latin typeface="Panton SemiBold" panose="020B0604020202020204" charset="-52"/>
              </a:rPr>
              <a:t>Остапова Марина Александровна, </a:t>
            </a:r>
            <a:br>
              <a:rPr lang="ru-RU" sz="24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1800" b="1" dirty="0">
                <a:solidFill>
                  <a:schemeClr val="bg1"/>
                </a:solidFill>
                <a:latin typeface="Panton SemiBold" panose="020B0604020202020204" charset="-52"/>
              </a:rPr>
              <a:t>начальник отдела надзора и контроля в сфере образования департамента надзора, контроля, оценки качества образования и правового обеспечения в сфере образования комитета общего и профессионального образования Ленинградской области</a:t>
            </a:r>
            <a:br>
              <a:rPr lang="ru-RU" sz="18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18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endParaRPr lang="ru-RU" sz="1400" b="1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863843" y="394463"/>
            <a:ext cx="10340857" cy="1084496"/>
          </a:xfrm>
          <a:prstGeom prst="rect">
            <a:avLst/>
          </a:prstGeom>
        </p:spPr>
        <p:txBody>
          <a:bodyPr vert="horz" lIns="95912" tIns="47950" rIns="95912" bIns="47950">
            <a:noAutofit/>
          </a:bodyPr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59098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DDE3F7"/>
                </a:solidFill>
                <a:latin typeface="Panton SemiBold" panose="020B0604020202020204" charset="-52"/>
                <a:ea typeface="Panton"/>
                <a:cs typeface="Panton"/>
              </a:rPr>
              <a:t>          </a:t>
            </a:r>
            <a:r>
              <a:rPr lang="ru-RU" sz="2000" dirty="0" smtClean="0">
                <a:solidFill>
                  <a:srgbClr val="DDE3F7"/>
                </a:solidFill>
                <a:latin typeface="Times New Roman" pitchFamily="18" charset="0"/>
                <a:ea typeface="Panton"/>
                <a:cs typeface="Times New Roman" pitchFamily="18" charset="0"/>
              </a:rPr>
              <a:t>Комитет </a:t>
            </a:r>
            <a:r>
              <a:rPr lang="ru-RU" sz="2000" dirty="0">
                <a:solidFill>
                  <a:srgbClr val="DDE3F7"/>
                </a:solidFill>
                <a:latin typeface="Times New Roman" pitchFamily="18" charset="0"/>
                <a:ea typeface="Panton"/>
                <a:cs typeface="Times New Roman" pitchFamily="18" charset="0"/>
              </a:rPr>
              <a:t>общего и профессионального образования Ленинградской области</a:t>
            </a:r>
            <a:endParaRPr sz="2000" dirty="0">
              <a:solidFill>
                <a:srgbClr val="DDE3F7"/>
              </a:solidFill>
              <a:latin typeface="Times New Roman" pitchFamily="18" charset="0"/>
              <a:ea typeface="Panton"/>
              <a:cs typeface="Times New Roman" pitchFamily="18" charset="0"/>
            </a:endParaRPr>
          </a:p>
        </p:txBody>
      </p:sp>
      <p:pic>
        <p:nvPicPr>
          <p:cNvPr id="172" name="Picture 172"/>
          <p:cNvPicPr/>
          <p:nvPr/>
        </p:nvPicPr>
        <p:blipFill>
          <a:blip r:embed="rId3"/>
          <a:stretch/>
        </p:blipFill>
        <p:spPr>
          <a:xfrm>
            <a:off x="500808" y="289551"/>
            <a:ext cx="1149468" cy="12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03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159053" y="3353948"/>
            <a:ext cx="7654748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Профилактические визиты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0999" y="289549"/>
            <a:ext cx="10568053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контрольных (надзорных) и профилактических мероприятий при осуществлении федерального государственного контроля (надзора)</a:t>
            </a:r>
          </a:p>
          <a:p>
            <a:pPr algn="ctr" defTabSz="95934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сфере образования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137004" y="1835626"/>
            <a:ext cx="767679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Наблюдение за соблюдением законодательства об образовании без взаимодействия  с контролируемыми лицами (мониторинг безопасности)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8" y="4697700"/>
            <a:ext cx="7552083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Консультирование по вопросам соблюдения законодательства об образовании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159053" y="5995548"/>
            <a:ext cx="7654748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Обобщение правоприменительной практики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34936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8912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95904" y="618909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9053952" y="4061274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795052" y="2832073"/>
            <a:ext cx="2739848" cy="24810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 рисков образовательной деятельности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5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47322" y="1873622"/>
            <a:ext cx="3676299" cy="1492546"/>
          </a:xfrm>
          <a:prstGeom prst="roundRect">
            <a:avLst>
              <a:gd name="adj" fmla="val 6487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права обучающихся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предоставление условий для обучения с учетом особенностей их психофизического развития и состояния здоровья</a:t>
            </a:r>
          </a:p>
          <a:p>
            <a:pPr algn="ctr" defTabSz="95934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(обучающиеся с ОВЗ)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425394" y="1873622"/>
            <a:ext cx="3975805" cy="162953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объективного оценивания образовательных результатов обучающихся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460689" y="289548"/>
            <a:ext cx="11247610" cy="891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риски образовательной деятельности</a:t>
            </a:r>
          </a:p>
          <a:p>
            <a:pPr algn="ctr" defTabSz="95934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факторы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сдачи ОГЭ</a:t>
            </a:r>
            <a:endParaRPr lang="ru-RU" sz="2400" dirty="0">
              <a:solidFill>
                <a:schemeClr val="tx1"/>
              </a:solidFill>
              <a:latin typeface="Panton SemiBold" panose="020B0604020202020204" charset="-52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52816" y="2098015"/>
            <a:ext cx="2641600" cy="2536305"/>
          </a:xfrm>
          <a:prstGeom prst="ellipse">
            <a:avLst/>
          </a:prstGeom>
          <a:solidFill>
            <a:schemeClr val="bg1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r>
              <a:rPr lang="ru-RU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риски</a:t>
            </a:r>
            <a:endParaRPr lang="ru-RU" sz="4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47322" y="3820530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системной работы по профилактике учебной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обучающихся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542754" y="3820530"/>
            <a:ext cx="3676299" cy="184788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законодательства об образовании при ликвидации академической  задолженности обучающимися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566950" y="5313076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Неисполнение полномочий образовательной организации по обеспечению функционирования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внутренней системы оценки качества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10903" y="1674220"/>
            <a:ext cx="11579847" cy="2415174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>
              <a:spcBef>
                <a:spcPct val="0"/>
              </a:spcBef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Наблюдается формальный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 к регламентации локальными нормативными актами форм, периодичности, порядка текущего контроля успеваемости, промежуточной аттестации:</a:t>
            </a:r>
          </a:p>
          <a:p>
            <a:pPr lvl="0">
              <a:spcBef>
                <a:spcPct val="0"/>
              </a:spcBef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установлены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spcBef>
                <a:spcPct val="0"/>
              </a:spcBef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требования к периодичности текущего контроля успеваемости;</a:t>
            </a:r>
          </a:p>
          <a:p>
            <a:pPr lvl="0">
              <a:spcBef>
                <a:spcPct val="0"/>
              </a:spcBef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технология использования педагогами «средневзвешенной оценки»;</a:t>
            </a:r>
          </a:p>
          <a:p>
            <a:pPr lvl="0" algn="just">
              <a:spcBef>
                <a:spcPct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«вес» оценки за каждый вид учебной деятельности обучающихся.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объективного оценивания образовательных результатов обучающихс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defTabSz="959340"/>
            <a:r>
              <a:rPr lang="ru-RU" sz="3200" b="1" dirty="0" smtClean="0">
                <a:solidFill>
                  <a:prstClr val="black"/>
                </a:solidFill>
                <a:latin typeface="Panton SemiBold" panose="020B0604020202020204" charset="-52"/>
                <a:cs typeface="Times New Roman" panose="02020603050405020304" pitchFamily="18" charset="0"/>
              </a:rPr>
              <a:t>     </a:t>
            </a:r>
            <a:endParaRPr lang="ru-RU" sz="3200" b="1" dirty="0">
              <a:solidFill>
                <a:prstClr val="black"/>
              </a:solidFill>
              <a:latin typeface="Panton SemiBold" panose="020B0604020202020204" charset="-52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356654" y="216965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10904" y="5313075"/>
            <a:ext cx="11579846" cy="74627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Выявляются обучающиеся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«скрытой группы риска» (</a:t>
            </a:r>
            <a:r>
              <a:rPr lang="ru-RU" alt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системно получают низкие оценки за проверочные работы, но активно работают на уроках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10904" y="6249434"/>
            <a:ext cx="11579846" cy="73453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 при работе в ГИС СОЛО не руководствуются нормами локальных нормативных актов, регулирующих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формы, периодичность, порядок ТКУ,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ПА.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-183083" y="1843713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5448" y="289549"/>
            <a:ext cx="1221717" cy="122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трелка вниз 20"/>
          <p:cNvSpPr/>
          <p:nvPr/>
        </p:nvSpPr>
        <p:spPr>
          <a:xfrm rot="16200000">
            <a:off x="-30682" y="5501828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4242" y="6451707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10904" y="4230059"/>
            <a:ext cx="11579846" cy="746273"/>
          </a:xfrm>
          <a:prstGeom prst="roundRect">
            <a:avLst>
              <a:gd name="adj" fmla="val 0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Отсутствует корреляция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результатами текущего контроля успеваемости и  промежуточной аттестации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24515" y="4421808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8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654400" y="1843335"/>
            <a:ext cx="11821147" cy="92037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>
              <a:spcBef>
                <a:spcPct val="0"/>
              </a:spcBef>
            </a:pPr>
            <a:endParaRPr lang="ru-RU" sz="2400" dirty="0" smtClean="0"/>
          </a:p>
          <a:p>
            <a:pPr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проводится своевременная коррекция знаний обучающихся, получивших неудовлетворительные отметки при проведении текущего контроля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успеваемости.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0999" y="289549"/>
            <a:ext cx="10568053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Отсутствие системной работы по профилактике учебной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r>
              <a:rPr lang="ru-RU" sz="2800" b="1" dirty="0" smtClean="0">
                <a:solidFill>
                  <a:prstClr val="black"/>
                </a:solidFill>
                <a:latin typeface="Panton SemiBold" panose="020B0604020202020204" charset="-52"/>
                <a:cs typeface="Times New Roman" panose="02020603050405020304" pitchFamily="18" charset="0"/>
              </a:rPr>
              <a:t>     </a:t>
            </a:r>
            <a:endParaRPr lang="ru-RU" sz="2800" b="1" dirty="0">
              <a:solidFill>
                <a:prstClr val="black"/>
              </a:solidFill>
              <a:latin typeface="Panton SemiBold" panose="020B0604020202020204" charset="-52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356654" y="216965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06801" y="4566803"/>
            <a:ext cx="11668747" cy="93179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регламентированы локальными нормативными актами «правила оценочной безопасности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при осуществлении текущего контроля успеваемости.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06801" y="5717062"/>
            <a:ext cx="11668747" cy="1064737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используются ресурсы всех участников образовательных отношений с целью оказания помощи обучающимся, которые испытывают затруднения при освоении учебного материала.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-183084" y="2175749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717899" y="3340100"/>
            <a:ext cx="11757649" cy="926077"/>
          </a:xfrm>
          <a:prstGeom prst="roundRect">
            <a:avLst>
              <a:gd name="adj" fmla="val 0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проводится системная профилактическая работа в отношении обучающихся, которые систематически пропускают уроки без уважительной причины.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-60619" y="4598591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-60618" y="5831013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-93206" y="3518571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8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06801" y="1674222"/>
            <a:ext cx="11505732" cy="945674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Наблюдается формальный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подход к регламентации локальными нормативными актами процедуры ликвидации академической задолженности по вопросам, которые не урегулированы законодательством об образовании.</a:t>
            </a:r>
            <a:endParaRPr lang="ru-RU" alt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0999" y="289549"/>
            <a:ext cx="10568053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законодательства об образовании при ликвидации академической  задолженности обучающимися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356654" y="216965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06801" y="3742730"/>
            <a:ext cx="11505732" cy="1046897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Нарушаются сроки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ликвидации академической задолженности, установленные законодательством об образовании (в пределах одного года с момента образования академической задолженности).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06802" y="4882297"/>
            <a:ext cx="11505732" cy="108002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используются все ресурсы, предусмотренные законодательством об образовании, при выборе родителями (законными представителями) образовательного маршрута для своих детей в случае не ликвидации ими академической задолженности в установленные сроки.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-121851" y="1782480"/>
            <a:ext cx="1080020" cy="537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06801" y="2772638"/>
            <a:ext cx="11505732" cy="827042"/>
          </a:xfrm>
          <a:prstGeom prst="roundRect">
            <a:avLst>
              <a:gd name="adj" fmla="val 0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Нарушаются положения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статьи 58 273-ФЗ при организации работы по ликвидации академической задолженности.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-60617" y="4003754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-93205" y="5214710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-93206" y="2923733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-93206" y="6294731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06801" y="6119293"/>
            <a:ext cx="11505733" cy="92304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применяются меры дисциплинарных взысканий в отношении обучающихся, которые не исполняют обязанность по ликвидации академической задолженности, установленную законодательством об образовании. 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8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654401" y="1873622"/>
            <a:ext cx="11658132" cy="92037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обучающихся не создаются условия  для обучения по АООП (при наличии заключения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педагогической комиссии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0999" y="216965"/>
            <a:ext cx="10568053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права обучающихся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предоставление условий для обучения с учетом особенностей их психофизического развития и состояния здоровья </a:t>
            </a:r>
          </a:p>
          <a:p>
            <a:pPr algn="ctr" defTabSz="95934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(обучающиеся с ОВЗ)</a:t>
            </a:r>
          </a:p>
          <a:p>
            <a:pPr algn="ctr" defTabSz="959340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356654" y="216965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654401" y="4361990"/>
            <a:ext cx="11757650" cy="169591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обучающихся нарушают права своих детей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предоставление условий для обучения с учетом особенностей их психофизического развития и состояния здоровья (отказ от проведения обследования и получения заключения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педагогической 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комиссии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-183084" y="2175749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654401" y="3146766"/>
            <a:ext cx="11757649" cy="746273"/>
          </a:xfrm>
          <a:prstGeom prst="roundRect">
            <a:avLst>
              <a:gd name="adj" fmla="val 0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Обучающиеся с интеллектуальными нарушениями обучаются до 7, 8 класса по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ООП. 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-93205" y="4859703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-183083" y="3255769"/>
            <a:ext cx="1080020" cy="4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8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95349" y="3607948"/>
            <a:ext cx="4076699" cy="9894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осуществляется системный контроль ликвидации академической задолженности обучающимися.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039100" y="3365500"/>
            <a:ext cx="4179953" cy="156210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осуществляется контроль объективности выставления неудовлетворительных оценок, в т.ч. соблюдения «правил оценочной безопасности».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38301" y="289549"/>
            <a:ext cx="1058075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Неисполнение полномочий образовательной организации по обеспечению функционирования внутренней системы оценки качества </a:t>
            </a:r>
          </a:p>
          <a:p>
            <a:pPr algn="ctr" defTabSz="959340"/>
            <a:endParaRPr lang="ru-RU" sz="3200" b="1" dirty="0">
              <a:solidFill>
                <a:prstClr val="black"/>
              </a:solidFill>
              <a:latin typeface="Panton SemiBold" panose="020B0604020202020204" charset="-52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52818" y="3521552"/>
            <a:ext cx="3008482" cy="2536305"/>
          </a:xfrm>
          <a:prstGeom prst="ellipse">
            <a:avLst/>
          </a:prstGeom>
          <a:solidFill>
            <a:schemeClr val="bg1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r>
              <a:rPr lang="ru-RU" sz="4300" b="1" dirty="0" smtClean="0">
                <a:solidFill>
                  <a:srgbClr val="0070C0"/>
                </a:solidFill>
                <a:latin typeface="Panton" panose="020B0604020202020204" charset="-52"/>
              </a:rPr>
              <a:t>ВСОКО</a:t>
            </a:r>
            <a:endParaRPr lang="ru-RU" sz="4300" b="1" dirty="0">
              <a:solidFill>
                <a:srgbClr val="0070C0"/>
              </a:solidFill>
              <a:latin typeface="Panton" panose="020B0604020202020204" charset="-52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039100" y="5313076"/>
            <a:ext cx="4179953" cy="154923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осуществляется системная оценка эффективности проведенных мероприятий по устранению выявленных рисков образовательной деятельности.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6934201" y="1674222"/>
            <a:ext cx="5284852" cy="1513478"/>
          </a:xfrm>
          <a:prstGeom prst="roundRect">
            <a:avLst>
              <a:gd name="adj" fmla="val 0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проводится системный анализ результатов различных проверочных работ с целью выявления пробелов в знаниях у обучающихся с целью определения для них актуального образовательного маршрута.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95349" y="5130800"/>
            <a:ext cx="4076700" cy="135890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Отсутствует контроль реализации АООП для обучающихся с ограниченными возможностями здоровья.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95349" y="1674222"/>
            <a:ext cx="5802252" cy="151347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Отсутствует анализ объективного оценивания образовательных результатов обучающихся (в т.ч. использования педагогами технологии «средневзвешенной оценки» за разные виды учебной деятельности обучающихся).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16519</TotalTime>
  <Words>653</Words>
  <Application>Microsoft Office PowerPoint</Application>
  <PresentationFormat>Произвольный</PresentationFormat>
  <Paragraphs>74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Специальное оформление</vt:lpstr>
      <vt:lpstr>1_Специальное оформление</vt:lpstr>
      <vt:lpstr>2_Специальное оформление</vt:lpstr>
      <vt:lpstr> Актуальные риски образовательной деятельности как факторы неуспешности сдачи ОГЭ    Остапова Марина Александровна,  начальник отдела надзора и контроля в сфере образования департамента надзора, контроля, оценки качества образования и правового обеспечения в сфере образования комитета общего и профессионального образования Ленинградской области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Wild</cp:lastModifiedBy>
  <cp:revision>1191</cp:revision>
  <cp:lastPrinted>2023-02-02T14:28:22Z</cp:lastPrinted>
  <dcterms:created xsi:type="dcterms:W3CDTF">2020-06-19T06:58:49Z</dcterms:created>
  <dcterms:modified xsi:type="dcterms:W3CDTF">2024-12-03T11:16:05Z</dcterms:modified>
</cp:coreProperties>
</file>