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46" r:id="rId1"/>
    <p:sldMasterId id="2147483785" r:id="rId2"/>
  </p:sldMasterIdLst>
  <p:notesMasterIdLst>
    <p:notesMasterId r:id="rId23"/>
  </p:notesMasterIdLst>
  <p:handoutMasterIdLst>
    <p:handoutMasterId r:id="rId24"/>
  </p:handoutMasterIdLst>
  <p:sldIdLst>
    <p:sldId id="386" r:id="rId3"/>
    <p:sldId id="559" r:id="rId4"/>
    <p:sldId id="597" r:id="rId5"/>
    <p:sldId id="560" r:id="rId6"/>
    <p:sldId id="598" r:id="rId7"/>
    <p:sldId id="605" r:id="rId8"/>
    <p:sldId id="609" r:id="rId9"/>
    <p:sldId id="600" r:id="rId10"/>
    <p:sldId id="601" r:id="rId11"/>
    <p:sldId id="602" r:id="rId12"/>
    <p:sldId id="603" r:id="rId13"/>
    <p:sldId id="561" r:id="rId14"/>
    <p:sldId id="590" r:id="rId15"/>
    <p:sldId id="608" r:id="rId16"/>
    <p:sldId id="591" r:id="rId17"/>
    <p:sldId id="592" r:id="rId18"/>
    <p:sldId id="594" r:id="rId19"/>
    <p:sldId id="596" r:id="rId20"/>
    <p:sldId id="607" r:id="rId21"/>
    <p:sldId id="606" r:id="rId22"/>
  </p:sldIdLst>
  <p:sldSz cx="12798425" cy="7199313"/>
  <p:notesSz cx="6761163" cy="99425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pos="4031" userDrawn="1">
          <p15:clr>
            <a:srgbClr val="A4A3A4"/>
          </p15:clr>
        </p15:guide>
        <p15:guide id="2" orient="horz" pos="2268" userDrawn="1">
          <p15:clr>
            <a:srgbClr val="A4A3A4"/>
          </p15:clr>
        </p15:guide>
        <p15:guide id="3" pos="413" userDrawn="1">
          <p15:clr>
            <a:srgbClr val="A4A3A4"/>
          </p15:clr>
        </p15:guide>
        <p15:guide id="4" orient="horz" pos="292" userDrawn="1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  <p15:guide id="3" orient="horz" pos="3132">
          <p15:clr>
            <a:srgbClr val="A4A3A4"/>
          </p15:clr>
        </p15:guide>
        <p15:guide id="4" pos="213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Емельянов Алексей Сергеевич" initials="ЕАС" lastIdx="1" clrIdx="0"/>
  <p:cmAuthor id="1" name="Марина Александровна Остапова" initials="МАО" lastIdx="8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7B4FE"/>
    <a:srgbClr val="F2C6F1"/>
    <a:srgbClr val="D8DBE0"/>
    <a:srgbClr val="A2A2DA"/>
    <a:srgbClr val="E7D9E7"/>
    <a:srgbClr val="FF3300"/>
    <a:srgbClr val="CDCDEB"/>
    <a:srgbClr val="FF6699"/>
    <a:srgbClr val="CCD5EC"/>
    <a:srgbClr val="FEBAF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Средний стиль 2 —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035"/>
    <p:restoredTop sz="97300" autoAdjust="0"/>
  </p:normalViewPr>
  <p:slideViewPr>
    <p:cSldViewPr snapToGrid="0" snapToObjects="1">
      <p:cViewPr>
        <p:scale>
          <a:sx n="60" d="100"/>
          <a:sy n="60" d="100"/>
        </p:scale>
        <p:origin x="-978" y="-156"/>
      </p:cViewPr>
      <p:guideLst>
        <p:guide orient="horz" pos="2268"/>
        <p:guide orient="horz" pos="292"/>
        <p:guide pos="4031"/>
        <p:guide pos="413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76" d="100"/>
          <a:sy n="76" d="100"/>
        </p:scale>
        <p:origin x="-3282" y="-90"/>
      </p:cViewPr>
      <p:guideLst>
        <p:guide orient="horz" pos="3127"/>
        <p:guide orient="horz" pos="3132"/>
        <p:guide pos="2141"/>
        <p:guide pos="213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commentAuthors" Target="commentAuthor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notesMaster" Target="notesMasters/notesMaster1.xml"/><Relationship Id="rId28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30574" cy="49760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29010" y="0"/>
            <a:ext cx="2930574" cy="49760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A37E87-1E10-41A4-B84C-A0C19924E031}" type="datetimeFigureOut">
              <a:rPr lang="ru-RU" smtClean="0"/>
              <a:pPr/>
              <a:t>28.04.2025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43321"/>
            <a:ext cx="2930574" cy="49760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29010" y="9443321"/>
            <a:ext cx="2930574" cy="49760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2595B3-D0A6-4567-9663-134C225714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2977659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29837" cy="49885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29762" y="0"/>
            <a:ext cx="2929837" cy="49885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3F0F3D3-884F-8E45-98AB-E8ADE6E0FD28}" type="datetimeFigureOut">
              <a:rPr lang="ru-RU" smtClean="0"/>
              <a:pPr/>
              <a:t>28.04.2025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00050" y="1243013"/>
            <a:ext cx="5961063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6117" y="4784835"/>
            <a:ext cx="5408930" cy="391486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lang="ru-RU"/>
              <a:t>Образец текста
Второй уровень
Третий уровень
Четвертый уровень
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9443662"/>
            <a:ext cx="2929837" cy="49885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29762" y="9443662"/>
            <a:ext cx="2929837" cy="49885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8EBCF3A-9B41-AC48-BBC4-8EC043A9334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79231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/>
          <p:cNvPicPr>
            <a:picLocks noChangeAspect="1"/>
          </p:cNvPicPr>
          <p:nvPr userDrawn="1"/>
        </p:nvPicPr>
        <p:blipFill>
          <a:blip r:embed="rId2"/>
          <a:srcRect t="2628" b="2628"/>
          <a:stretch/>
        </p:blipFill>
        <p:spPr>
          <a:xfrm>
            <a:off x="5883558" y="0"/>
            <a:ext cx="6914879" cy="71993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301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Основно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араллелограмм 5">
            <a:extLst>
              <a:ext uri="{FF2B5EF4-FFF2-40B4-BE49-F238E27FC236}">
                <a16:creationId xmlns="" xmlns:a16="http://schemas.microsoft.com/office/drawing/2014/main" id="{3E02EBB0-15BB-41C4-B951-56DD18C5B9C2}"/>
              </a:ext>
            </a:extLst>
          </p:cNvPr>
          <p:cNvSpPr/>
          <p:nvPr userDrawn="1"/>
        </p:nvSpPr>
        <p:spPr>
          <a:xfrm flipH="1">
            <a:off x="-328957" y="96371"/>
            <a:ext cx="1383995" cy="1194290"/>
          </a:xfrm>
          <a:prstGeom prst="parallelogram">
            <a:avLst>
              <a:gd name="adj" fmla="val 95335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800">
              <a:solidFill>
                <a:prstClr val="white"/>
              </a:solidFill>
            </a:endParaRPr>
          </a:p>
        </p:txBody>
      </p:sp>
      <p:sp>
        <p:nvSpPr>
          <p:cNvPr id="7" name="Параллелограмм 6">
            <a:extLst>
              <a:ext uri="{FF2B5EF4-FFF2-40B4-BE49-F238E27FC236}">
                <a16:creationId xmlns="" xmlns:a16="http://schemas.microsoft.com/office/drawing/2014/main" id="{5B435CB5-F5E3-4F25-A48E-B49748840E97}"/>
              </a:ext>
            </a:extLst>
          </p:cNvPr>
          <p:cNvSpPr/>
          <p:nvPr userDrawn="1"/>
        </p:nvSpPr>
        <p:spPr>
          <a:xfrm flipH="1">
            <a:off x="-490869" y="0"/>
            <a:ext cx="1383995" cy="1194290"/>
          </a:xfrm>
          <a:prstGeom prst="parallelogram">
            <a:avLst>
              <a:gd name="adj" fmla="val 95335"/>
            </a:avLst>
          </a:prstGeom>
          <a:solidFill>
            <a:srgbClr val="A2A2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800">
              <a:solidFill>
                <a:prstClr val="white"/>
              </a:solidFill>
            </a:endParaRPr>
          </a:p>
        </p:txBody>
      </p:sp>
      <p:sp>
        <p:nvSpPr>
          <p:cNvPr id="8" name="Прямоугольный треугольник 7">
            <a:extLst>
              <a:ext uri="{FF2B5EF4-FFF2-40B4-BE49-F238E27FC236}">
                <a16:creationId xmlns="" xmlns:a16="http://schemas.microsoft.com/office/drawing/2014/main" id="{B6477F33-4EFB-465A-988D-39C269111A87}"/>
              </a:ext>
            </a:extLst>
          </p:cNvPr>
          <p:cNvSpPr/>
          <p:nvPr userDrawn="1"/>
        </p:nvSpPr>
        <p:spPr>
          <a:xfrm flipH="1" flipV="1">
            <a:off x="0" y="6"/>
            <a:ext cx="901916" cy="901915"/>
          </a:xfrm>
          <a:prstGeom prst="rtTriangle">
            <a:avLst/>
          </a:prstGeom>
          <a:solidFill>
            <a:srgbClr val="5650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800">
              <a:solidFill>
                <a:prstClr val="white"/>
              </a:solidFill>
            </a:endParaRPr>
          </a:p>
        </p:txBody>
      </p:sp>
      <p:pic>
        <p:nvPicPr>
          <p:cNvPr id="9" name="Рисунок 8">
            <a:extLst>
              <a:ext uri="{FF2B5EF4-FFF2-40B4-BE49-F238E27FC236}">
                <a16:creationId xmlns="" xmlns:a16="http://schemas.microsoft.com/office/drawing/2014/main" id="{1DA066C5-EDB0-4C34-9DDD-627374CBA20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79501" y="253509"/>
            <a:ext cx="715840" cy="6484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69307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/>
          <p:cNvPicPr>
            <a:picLocks noChangeAspect="1"/>
          </p:cNvPicPr>
          <p:nvPr userDrawn="1"/>
        </p:nvPicPr>
        <p:blipFill>
          <a:blip r:embed="rId2"/>
          <a:srcRect t="2628" b="2628"/>
          <a:stretch/>
        </p:blipFill>
        <p:spPr>
          <a:xfrm>
            <a:off x="5883558" y="0"/>
            <a:ext cx="6914879" cy="71993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93679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Основно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араллелограмм 5">
            <a:extLst>
              <a:ext uri="{FF2B5EF4-FFF2-40B4-BE49-F238E27FC236}">
                <a16:creationId xmlns="" xmlns:a16="http://schemas.microsoft.com/office/drawing/2014/main" id="{3E02EBB0-15BB-41C4-B951-56DD18C5B9C2}"/>
              </a:ext>
            </a:extLst>
          </p:cNvPr>
          <p:cNvSpPr/>
          <p:nvPr userDrawn="1"/>
        </p:nvSpPr>
        <p:spPr>
          <a:xfrm flipH="1">
            <a:off x="-328957" y="96371"/>
            <a:ext cx="1383995" cy="1194290"/>
          </a:xfrm>
          <a:prstGeom prst="parallelogram">
            <a:avLst>
              <a:gd name="adj" fmla="val 95335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7" name="Параллелограмм 6">
            <a:extLst>
              <a:ext uri="{FF2B5EF4-FFF2-40B4-BE49-F238E27FC236}">
                <a16:creationId xmlns="" xmlns:a16="http://schemas.microsoft.com/office/drawing/2014/main" id="{5B435CB5-F5E3-4F25-A48E-B49748840E97}"/>
              </a:ext>
            </a:extLst>
          </p:cNvPr>
          <p:cNvSpPr/>
          <p:nvPr userDrawn="1"/>
        </p:nvSpPr>
        <p:spPr>
          <a:xfrm flipH="1">
            <a:off x="-490869" y="0"/>
            <a:ext cx="1383995" cy="1194290"/>
          </a:xfrm>
          <a:prstGeom prst="parallelogram">
            <a:avLst>
              <a:gd name="adj" fmla="val 95335"/>
            </a:avLst>
          </a:prstGeom>
          <a:solidFill>
            <a:srgbClr val="A2A2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8" name="Прямоугольный треугольник 7">
            <a:extLst>
              <a:ext uri="{FF2B5EF4-FFF2-40B4-BE49-F238E27FC236}">
                <a16:creationId xmlns="" xmlns:a16="http://schemas.microsoft.com/office/drawing/2014/main" id="{B6477F33-4EFB-465A-988D-39C269111A87}"/>
              </a:ext>
            </a:extLst>
          </p:cNvPr>
          <p:cNvSpPr/>
          <p:nvPr userDrawn="1"/>
        </p:nvSpPr>
        <p:spPr>
          <a:xfrm flipH="1" flipV="1">
            <a:off x="0" y="6"/>
            <a:ext cx="901916" cy="901915"/>
          </a:xfrm>
          <a:prstGeom prst="rtTriangle">
            <a:avLst/>
          </a:prstGeom>
          <a:solidFill>
            <a:srgbClr val="5650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pic>
        <p:nvPicPr>
          <p:cNvPr id="9" name="Рисунок 8">
            <a:extLst>
              <a:ext uri="{FF2B5EF4-FFF2-40B4-BE49-F238E27FC236}">
                <a16:creationId xmlns="" xmlns:a16="http://schemas.microsoft.com/office/drawing/2014/main" id="{1DA066C5-EDB0-4C34-9DDD-627374CBA20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79501" y="253509"/>
            <a:ext cx="715840" cy="6484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54505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23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79899" y="383297"/>
            <a:ext cx="11038641" cy="139153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9899" y="1916484"/>
            <a:ext cx="11038641" cy="45678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79892" y="6672709"/>
            <a:ext cx="2879646" cy="3832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dirty="0"/>
              <a:pPr/>
              <a:t>4/28/2025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239485" y="6672709"/>
            <a:ext cx="4319469" cy="3832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038889" y="6672709"/>
            <a:ext cx="2879646" cy="3832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18551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8" r:id="rId1"/>
    <p:sldLayoutId id="2147483741" r:id="rId2"/>
  </p:sldLayoutIdLst>
  <p:txStyles>
    <p:titleStyle>
      <a:lvl1pPr algn="l" defTabSz="959846" rtl="0" eaLnBrk="1" latinLnBrk="0" hangingPunct="1">
        <a:lnSpc>
          <a:spcPct val="90000"/>
        </a:lnSpc>
        <a:spcBef>
          <a:spcPct val="0"/>
        </a:spcBef>
        <a:buNone/>
        <a:defRPr sz="461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39961" indent="-239961" algn="l" defTabSz="959846" rtl="0" eaLnBrk="1" latinLnBrk="0" hangingPunct="1">
        <a:lnSpc>
          <a:spcPct val="90000"/>
        </a:lnSpc>
        <a:spcBef>
          <a:spcPts val="1050"/>
        </a:spcBef>
        <a:buFont typeface="Arial" panose="020B0604020202020204" pitchFamily="34" charset="0"/>
        <a:buChar char="•"/>
        <a:defRPr sz="2939" kern="1200">
          <a:solidFill>
            <a:schemeClr val="tx1"/>
          </a:solidFill>
          <a:latin typeface="+mn-lt"/>
          <a:ea typeface="+mn-ea"/>
          <a:cs typeface="+mn-cs"/>
        </a:defRPr>
      </a:lvl1pPr>
      <a:lvl2pPr marL="719884" indent="-239961" algn="l" defTabSz="959846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2519" kern="1200">
          <a:solidFill>
            <a:schemeClr val="tx1"/>
          </a:solidFill>
          <a:latin typeface="+mn-lt"/>
          <a:ea typeface="+mn-ea"/>
          <a:cs typeface="+mn-cs"/>
        </a:defRPr>
      </a:lvl2pPr>
      <a:lvl3pPr marL="1199807" indent="-239961" algn="l" defTabSz="959846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2099" kern="1200">
          <a:solidFill>
            <a:schemeClr val="tx1"/>
          </a:solidFill>
          <a:latin typeface="+mn-lt"/>
          <a:ea typeface="+mn-ea"/>
          <a:cs typeface="+mn-cs"/>
        </a:defRPr>
      </a:lvl3pPr>
      <a:lvl4pPr marL="1679730" indent="-239961" algn="l" defTabSz="959846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89" kern="1200">
          <a:solidFill>
            <a:schemeClr val="tx1"/>
          </a:solidFill>
          <a:latin typeface="+mn-lt"/>
          <a:ea typeface="+mn-ea"/>
          <a:cs typeface="+mn-cs"/>
        </a:defRPr>
      </a:lvl4pPr>
      <a:lvl5pPr marL="2159653" indent="-239961" algn="l" defTabSz="959846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89" kern="1200">
          <a:solidFill>
            <a:schemeClr val="tx1"/>
          </a:solidFill>
          <a:latin typeface="+mn-lt"/>
          <a:ea typeface="+mn-ea"/>
          <a:cs typeface="+mn-cs"/>
        </a:defRPr>
      </a:lvl5pPr>
      <a:lvl6pPr marL="2639576" indent="-239961" algn="l" defTabSz="959846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89" kern="1200">
          <a:solidFill>
            <a:schemeClr val="tx1"/>
          </a:solidFill>
          <a:latin typeface="+mn-lt"/>
          <a:ea typeface="+mn-ea"/>
          <a:cs typeface="+mn-cs"/>
        </a:defRPr>
      </a:lvl6pPr>
      <a:lvl7pPr marL="3119498" indent="-239961" algn="l" defTabSz="959846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89" kern="1200">
          <a:solidFill>
            <a:schemeClr val="tx1"/>
          </a:solidFill>
          <a:latin typeface="+mn-lt"/>
          <a:ea typeface="+mn-ea"/>
          <a:cs typeface="+mn-cs"/>
        </a:defRPr>
      </a:lvl7pPr>
      <a:lvl8pPr marL="3599421" indent="-239961" algn="l" defTabSz="959846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89" kern="1200">
          <a:solidFill>
            <a:schemeClr val="tx1"/>
          </a:solidFill>
          <a:latin typeface="+mn-lt"/>
          <a:ea typeface="+mn-ea"/>
          <a:cs typeface="+mn-cs"/>
        </a:defRPr>
      </a:lvl8pPr>
      <a:lvl9pPr marL="4079344" indent="-239961" algn="l" defTabSz="959846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8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59846" rtl="0" eaLnBrk="1" latinLnBrk="0" hangingPunct="1">
        <a:defRPr sz="1889" kern="1200">
          <a:solidFill>
            <a:schemeClr val="tx1"/>
          </a:solidFill>
          <a:latin typeface="+mn-lt"/>
          <a:ea typeface="+mn-ea"/>
          <a:cs typeface="+mn-cs"/>
        </a:defRPr>
      </a:lvl1pPr>
      <a:lvl2pPr marL="479923" algn="l" defTabSz="959846" rtl="0" eaLnBrk="1" latinLnBrk="0" hangingPunct="1">
        <a:defRPr sz="1889" kern="1200">
          <a:solidFill>
            <a:schemeClr val="tx1"/>
          </a:solidFill>
          <a:latin typeface="+mn-lt"/>
          <a:ea typeface="+mn-ea"/>
          <a:cs typeface="+mn-cs"/>
        </a:defRPr>
      </a:lvl2pPr>
      <a:lvl3pPr marL="959846" algn="l" defTabSz="959846" rtl="0" eaLnBrk="1" latinLnBrk="0" hangingPunct="1">
        <a:defRPr sz="1889" kern="1200">
          <a:solidFill>
            <a:schemeClr val="tx1"/>
          </a:solidFill>
          <a:latin typeface="+mn-lt"/>
          <a:ea typeface="+mn-ea"/>
          <a:cs typeface="+mn-cs"/>
        </a:defRPr>
      </a:lvl3pPr>
      <a:lvl4pPr marL="1439769" algn="l" defTabSz="959846" rtl="0" eaLnBrk="1" latinLnBrk="0" hangingPunct="1">
        <a:defRPr sz="1889" kern="1200">
          <a:solidFill>
            <a:schemeClr val="tx1"/>
          </a:solidFill>
          <a:latin typeface="+mn-lt"/>
          <a:ea typeface="+mn-ea"/>
          <a:cs typeface="+mn-cs"/>
        </a:defRPr>
      </a:lvl4pPr>
      <a:lvl5pPr marL="1919691" algn="l" defTabSz="959846" rtl="0" eaLnBrk="1" latinLnBrk="0" hangingPunct="1">
        <a:defRPr sz="1889" kern="1200">
          <a:solidFill>
            <a:schemeClr val="tx1"/>
          </a:solidFill>
          <a:latin typeface="+mn-lt"/>
          <a:ea typeface="+mn-ea"/>
          <a:cs typeface="+mn-cs"/>
        </a:defRPr>
      </a:lvl5pPr>
      <a:lvl6pPr marL="2399614" algn="l" defTabSz="959846" rtl="0" eaLnBrk="1" latinLnBrk="0" hangingPunct="1">
        <a:defRPr sz="1889" kern="1200">
          <a:solidFill>
            <a:schemeClr val="tx1"/>
          </a:solidFill>
          <a:latin typeface="+mn-lt"/>
          <a:ea typeface="+mn-ea"/>
          <a:cs typeface="+mn-cs"/>
        </a:defRPr>
      </a:lvl6pPr>
      <a:lvl7pPr marL="2879537" algn="l" defTabSz="959846" rtl="0" eaLnBrk="1" latinLnBrk="0" hangingPunct="1">
        <a:defRPr sz="1889" kern="1200">
          <a:solidFill>
            <a:schemeClr val="tx1"/>
          </a:solidFill>
          <a:latin typeface="+mn-lt"/>
          <a:ea typeface="+mn-ea"/>
          <a:cs typeface="+mn-cs"/>
        </a:defRPr>
      </a:lvl7pPr>
      <a:lvl8pPr marL="3359460" algn="l" defTabSz="959846" rtl="0" eaLnBrk="1" latinLnBrk="0" hangingPunct="1">
        <a:defRPr sz="1889" kern="1200">
          <a:solidFill>
            <a:schemeClr val="tx1"/>
          </a:solidFill>
          <a:latin typeface="+mn-lt"/>
          <a:ea typeface="+mn-ea"/>
          <a:cs typeface="+mn-cs"/>
        </a:defRPr>
      </a:lvl8pPr>
      <a:lvl9pPr marL="3839383" algn="l" defTabSz="959846" rtl="0" eaLnBrk="1" latinLnBrk="0" hangingPunct="1">
        <a:defRPr sz="188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23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79899" y="383297"/>
            <a:ext cx="11038641" cy="139153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9899" y="1916484"/>
            <a:ext cx="11038641" cy="45678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79892" y="6672709"/>
            <a:ext cx="2879646" cy="3832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dirty="0">
                <a:solidFill>
                  <a:prstClr val="black">
                    <a:tint val="75000"/>
                  </a:prstClr>
                </a:solidFill>
              </a:rPr>
              <a:pPr/>
              <a:t>4/28/2025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239485" y="6672709"/>
            <a:ext cx="4319469" cy="3832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038889" y="6672709"/>
            <a:ext cx="2879646" cy="3832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41164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6" r:id="rId1"/>
    <p:sldLayoutId id="2147483787" r:id="rId2"/>
  </p:sldLayoutIdLst>
  <p:txStyles>
    <p:titleStyle>
      <a:lvl1pPr algn="l" defTabSz="959846" rtl="0" eaLnBrk="1" latinLnBrk="0" hangingPunct="1">
        <a:lnSpc>
          <a:spcPct val="90000"/>
        </a:lnSpc>
        <a:spcBef>
          <a:spcPct val="0"/>
        </a:spcBef>
        <a:buNone/>
        <a:defRPr sz="461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39961" indent="-239961" algn="l" defTabSz="959846" rtl="0" eaLnBrk="1" latinLnBrk="0" hangingPunct="1">
        <a:lnSpc>
          <a:spcPct val="90000"/>
        </a:lnSpc>
        <a:spcBef>
          <a:spcPts val="1050"/>
        </a:spcBef>
        <a:buFont typeface="Arial" panose="020B0604020202020204" pitchFamily="34" charset="0"/>
        <a:buChar char="•"/>
        <a:defRPr sz="2939" kern="1200">
          <a:solidFill>
            <a:schemeClr val="tx1"/>
          </a:solidFill>
          <a:latin typeface="+mn-lt"/>
          <a:ea typeface="+mn-ea"/>
          <a:cs typeface="+mn-cs"/>
        </a:defRPr>
      </a:lvl1pPr>
      <a:lvl2pPr marL="719884" indent="-239961" algn="l" defTabSz="959846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2519" kern="1200">
          <a:solidFill>
            <a:schemeClr val="tx1"/>
          </a:solidFill>
          <a:latin typeface="+mn-lt"/>
          <a:ea typeface="+mn-ea"/>
          <a:cs typeface="+mn-cs"/>
        </a:defRPr>
      </a:lvl2pPr>
      <a:lvl3pPr marL="1199807" indent="-239961" algn="l" defTabSz="959846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2099" kern="1200">
          <a:solidFill>
            <a:schemeClr val="tx1"/>
          </a:solidFill>
          <a:latin typeface="+mn-lt"/>
          <a:ea typeface="+mn-ea"/>
          <a:cs typeface="+mn-cs"/>
        </a:defRPr>
      </a:lvl3pPr>
      <a:lvl4pPr marL="1679730" indent="-239961" algn="l" defTabSz="959846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89" kern="1200">
          <a:solidFill>
            <a:schemeClr val="tx1"/>
          </a:solidFill>
          <a:latin typeface="+mn-lt"/>
          <a:ea typeface="+mn-ea"/>
          <a:cs typeface="+mn-cs"/>
        </a:defRPr>
      </a:lvl4pPr>
      <a:lvl5pPr marL="2159653" indent="-239961" algn="l" defTabSz="959846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89" kern="1200">
          <a:solidFill>
            <a:schemeClr val="tx1"/>
          </a:solidFill>
          <a:latin typeface="+mn-lt"/>
          <a:ea typeface="+mn-ea"/>
          <a:cs typeface="+mn-cs"/>
        </a:defRPr>
      </a:lvl5pPr>
      <a:lvl6pPr marL="2639576" indent="-239961" algn="l" defTabSz="959846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89" kern="1200">
          <a:solidFill>
            <a:schemeClr val="tx1"/>
          </a:solidFill>
          <a:latin typeface="+mn-lt"/>
          <a:ea typeface="+mn-ea"/>
          <a:cs typeface="+mn-cs"/>
        </a:defRPr>
      </a:lvl6pPr>
      <a:lvl7pPr marL="3119498" indent="-239961" algn="l" defTabSz="959846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89" kern="1200">
          <a:solidFill>
            <a:schemeClr val="tx1"/>
          </a:solidFill>
          <a:latin typeface="+mn-lt"/>
          <a:ea typeface="+mn-ea"/>
          <a:cs typeface="+mn-cs"/>
        </a:defRPr>
      </a:lvl7pPr>
      <a:lvl8pPr marL="3599421" indent="-239961" algn="l" defTabSz="959846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89" kern="1200">
          <a:solidFill>
            <a:schemeClr val="tx1"/>
          </a:solidFill>
          <a:latin typeface="+mn-lt"/>
          <a:ea typeface="+mn-ea"/>
          <a:cs typeface="+mn-cs"/>
        </a:defRPr>
      </a:lvl8pPr>
      <a:lvl9pPr marL="4079344" indent="-239961" algn="l" defTabSz="959846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8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59846" rtl="0" eaLnBrk="1" latinLnBrk="0" hangingPunct="1">
        <a:defRPr sz="1889" kern="1200">
          <a:solidFill>
            <a:schemeClr val="tx1"/>
          </a:solidFill>
          <a:latin typeface="+mn-lt"/>
          <a:ea typeface="+mn-ea"/>
          <a:cs typeface="+mn-cs"/>
        </a:defRPr>
      </a:lvl1pPr>
      <a:lvl2pPr marL="479923" algn="l" defTabSz="959846" rtl="0" eaLnBrk="1" latinLnBrk="0" hangingPunct="1">
        <a:defRPr sz="1889" kern="1200">
          <a:solidFill>
            <a:schemeClr val="tx1"/>
          </a:solidFill>
          <a:latin typeface="+mn-lt"/>
          <a:ea typeface="+mn-ea"/>
          <a:cs typeface="+mn-cs"/>
        </a:defRPr>
      </a:lvl2pPr>
      <a:lvl3pPr marL="959846" algn="l" defTabSz="959846" rtl="0" eaLnBrk="1" latinLnBrk="0" hangingPunct="1">
        <a:defRPr sz="1889" kern="1200">
          <a:solidFill>
            <a:schemeClr val="tx1"/>
          </a:solidFill>
          <a:latin typeface="+mn-lt"/>
          <a:ea typeface="+mn-ea"/>
          <a:cs typeface="+mn-cs"/>
        </a:defRPr>
      </a:lvl3pPr>
      <a:lvl4pPr marL="1439769" algn="l" defTabSz="959846" rtl="0" eaLnBrk="1" latinLnBrk="0" hangingPunct="1">
        <a:defRPr sz="1889" kern="1200">
          <a:solidFill>
            <a:schemeClr val="tx1"/>
          </a:solidFill>
          <a:latin typeface="+mn-lt"/>
          <a:ea typeface="+mn-ea"/>
          <a:cs typeface="+mn-cs"/>
        </a:defRPr>
      </a:lvl4pPr>
      <a:lvl5pPr marL="1919691" algn="l" defTabSz="959846" rtl="0" eaLnBrk="1" latinLnBrk="0" hangingPunct="1">
        <a:defRPr sz="1889" kern="1200">
          <a:solidFill>
            <a:schemeClr val="tx1"/>
          </a:solidFill>
          <a:latin typeface="+mn-lt"/>
          <a:ea typeface="+mn-ea"/>
          <a:cs typeface="+mn-cs"/>
        </a:defRPr>
      </a:lvl5pPr>
      <a:lvl6pPr marL="2399614" algn="l" defTabSz="959846" rtl="0" eaLnBrk="1" latinLnBrk="0" hangingPunct="1">
        <a:defRPr sz="1889" kern="1200">
          <a:solidFill>
            <a:schemeClr val="tx1"/>
          </a:solidFill>
          <a:latin typeface="+mn-lt"/>
          <a:ea typeface="+mn-ea"/>
          <a:cs typeface="+mn-cs"/>
        </a:defRPr>
      </a:lvl6pPr>
      <a:lvl7pPr marL="2879537" algn="l" defTabSz="959846" rtl="0" eaLnBrk="1" latinLnBrk="0" hangingPunct="1">
        <a:defRPr sz="1889" kern="1200">
          <a:solidFill>
            <a:schemeClr val="tx1"/>
          </a:solidFill>
          <a:latin typeface="+mn-lt"/>
          <a:ea typeface="+mn-ea"/>
          <a:cs typeface="+mn-cs"/>
        </a:defRPr>
      </a:lvl7pPr>
      <a:lvl8pPr marL="3359460" algn="l" defTabSz="959846" rtl="0" eaLnBrk="1" latinLnBrk="0" hangingPunct="1">
        <a:defRPr sz="1889" kern="1200">
          <a:solidFill>
            <a:schemeClr val="tx1"/>
          </a:solidFill>
          <a:latin typeface="+mn-lt"/>
          <a:ea typeface="+mn-ea"/>
          <a:cs typeface="+mn-cs"/>
        </a:defRPr>
      </a:lvl8pPr>
      <a:lvl9pPr marL="3839383" algn="l" defTabSz="959846" rtl="0" eaLnBrk="1" latinLnBrk="0" hangingPunct="1">
        <a:defRPr sz="188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login.consultant.ru/link/?req=doc&amp;base=LAW&amp;n=497793&amp;dst=9288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https://login.consultant.ru/link/?req=doc&amp;base=LAW&amp;n=497793&amp;dst=9288" TargetMode="Externa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login.consultant.ru/link/?req=doc&amp;base=LAW&amp;n=495209&amp;dst=100080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login.consultant.ru/link/?req=doc&amp;base=LAW&amp;n=495001&amp;dst=101415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Relationship Id="rId4" Type="http://schemas.openxmlformats.org/officeDocument/2006/relationships/hyperlink" Target="https://login.consultant.ru/link/?req=doc&amp;base=LAW&amp;n=495001&amp;dst=101038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login.consultant.ru/link/?req=doc&amp;base=LAW&amp;n=495001&amp;dst=101409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Relationship Id="rId6" Type="http://schemas.openxmlformats.org/officeDocument/2006/relationships/hyperlink" Target="https://login.consultant.ru/link/?req=doc&amp;base=LAW&amp;n=495001&amp;dst=101415" TargetMode="External"/><Relationship Id="rId5" Type="http://schemas.openxmlformats.org/officeDocument/2006/relationships/hyperlink" Target="https://login.consultant.ru/link/?req=doc&amp;base=LAW&amp;n=495001&amp;dst=100640" TargetMode="External"/><Relationship Id="rId4" Type="http://schemas.openxmlformats.org/officeDocument/2006/relationships/hyperlink" Target="https://login.consultant.ru/link/?req=doc&amp;base=LAW&amp;n=495001&amp;dst=101426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="" xmlns:a16="http://schemas.microsoft.com/office/drawing/2014/main" id="{B490BF97-71DD-BA4B-90F6-F29E383222BC}"/>
              </a:ext>
            </a:extLst>
          </p:cNvPr>
          <p:cNvSpPr/>
          <p:nvPr/>
        </p:nvSpPr>
        <p:spPr>
          <a:xfrm>
            <a:off x="499258" y="12354"/>
            <a:ext cx="6518094" cy="606319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rtlCol="0" anchor="ctr">
            <a:spAutoFit/>
          </a:bodyPr>
          <a:lstStyle/>
          <a:p>
            <a:pPr algn="ctr"/>
            <a:endParaRPr lang="ru-RU" sz="2800" b="1" dirty="0" smtClean="0">
              <a:solidFill>
                <a:srgbClr val="565087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2800" b="1" dirty="0">
              <a:solidFill>
                <a:srgbClr val="565087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2800" b="1" dirty="0" smtClean="0">
              <a:solidFill>
                <a:srgbClr val="565087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32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Особенности </a:t>
            </a:r>
          </a:p>
          <a:p>
            <a:pPr algn="ctr"/>
            <a:r>
              <a:rPr lang="ru-RU" sz="32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осуществления</a:t>
            </a:r>
          </a:p>
          <a:p>
            <a:pPr algn="ctr"/>
            <a:r>
              <a:rPr lang="ru-RU" altLang="ru-RU" sz="32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федерального государственного контроля (надзора) в сфере образования</a:t>
            </a:r>
          </a:p>
          <a:p>
            <a:pPr algn="ctr"/>
            <a:r>
              <a:rPr lang="ru-RU" altLang="ru-RU" sz="3200" b="1" dirty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32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в 2025 году</a:t>
            </a:r>
          </a:p>
          <a:p>
            <a:pPr algn="r"/>
            <a:endParaRPr lang="ru-RU" sz="1600" dirty="0" smtClean="0">
              <a:solidFill>
                <a:srgbClr val="565087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ru-RU" sz="16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отдел надзора и контроля в сфере образования</a:t>
            </a:r>
          </a:p>
          <a:p>
            <a:pPr algn="r"/>
            <a:r>
              <a:rPr lang="ru-RU" sz="16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департамента надзора, контроля</a:t>
            </a:r>
          </a:p>
          <a:p>
            <a:pPr algn="r"/>
            <a:r>
              <a:rPr lang="ru-RU" sz="1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ru-RU" sz="16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ценки качества и правового обеспечения  </a:t>
            </a:r>
          </a:p>
          <a:p>
            <a:pPr algn="r"/>
            <a:r>
              <a:rPr lang="ru-RU" sz="16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сфере образования комитета общего </a:t>
            </a:r>
          </a:p>
          <a:p>
            <a:pPr algn="r"/>
            <a:r>
              <a:rPr lang="ru-RU" sz="16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профессионального образования </a:t>
            </a:r>
          </a:p>
          <a:p>
            <a:pPr algn="r"/>
            <a:r>
              <a:rPr lang="ru-RU" sz="16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Ленинградской области</a:t>
            </a:r>
          </a:p>
        </p:txBody>
      </p:sp>
      <p:sp>
        <p:nvSpPr>
          <p:cNvPr id="9" name="Параллелограмм 8"/>
          <p:cNvSpPr/>
          <p:nvPr/>
        </p:nvSpPr>
        <p:spPr>
          <a:xfrm flipH="1">
            <a:off x="-647347" y="3236669"/>
            <a:ext cx="2075337" cy="1933575"/>
          </a:xfrm>
          <a:prstGeom prst="parallelogram">
            <a:avLst>
              <a:gd name="adj" fmla="val 90550"/>
            </a:avLst>
          </a:prstGeom>
          <a:solidFill>
            <a:srgbClr val="A2A2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="" xmlns:a16="http://schemas.microsoft.com/office/drawing/2014/main" id="{6F337EDA-AE0B-4A4B-A653-E1BCEF2DBE2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146" y="495191"/>
            <a:ext cx="462037" cy="537796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815184" y="495191"/>
            <a:ext cx="588624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Комитет</a:t>
            </a:r>
            <a:r>
              <a:rPr lang="ru-RU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общего и профессионального образования Ленинградской области</a:t>
            </a:r>
          </a:p>
        </p:txBody>
      </p:sp>
    </p:spTree>
    <p:extLst>
      <p:ext uri="{BB962C8B-B14F-4D97-AF65-F5344CB8AC3E}">
        <p14:creationId xmlns:p14="http://schemas.microsoft.com/office/powerpoint/2010/main" val="2093442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>
            <a:extLst>
              <a:ext uri="{FF2B5EF4-FFF2-40B4-BE49-F238E27FC236}">
                <a16:creationId xmlns="" xmlns:a16="http://schemas.microsoft.com/office/drawing/2014/main" id="{2B4EF066-F1F6-46BC-A708-84EFBB0859A3}"/>
              </a:ext>
            </a:extLst>
          </p:cNvPr>
          <p:cNvSpPr/>
          <p:nvPr/>
        </p:nvSpPr>
        <p:spPr>
          <a:xfrm>
            <a:off x="11631076" y="102637"/>
            <a:ext cx="862614" cy="84908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364776" y="437601"/>
            <a:ext cx="10044752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Наблюдение за соблюдением обязательных требований </a:t>
            </a:r>
          </a:p>
          <a:p>
            <a:pPr algn="ctr"/>
            <a:r>
              <a:rPr lang="ru-RU" sz="2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мониторинг безопасности)</a:t>
            </a:r>
          </a:p>
          <a:p>
            <a:pPr algn="ctr"/>
            <a:r>
              <a:rPr lang="ru-RU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(контрольное (надзорное) мероприятие без взаимодействия с контролируемым лицом (КНМ)</a:t>
            </a:r>
          </a:p>
          <a:p>
            <a:pPr algn="ctr"/>
            <a:endParaRPr lang="ru-RU" sz="2600" b="1" dirty="0" smtClean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26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26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683222" y="2083756"/>
            <a:ext cx="11591272" cy="19082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ru-RU" sz="2000" b="1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2000" dirty="0" smtClean="0">
              <a:solidFill>
                <a:prstClr val="black"/>
              </a:solidFill>
            </a:endParaRPr>
          </a:p>
          <a:p>
            <a:pPr algn="just"/>
            <a:endParaRPr lang="ru-RU" sz="2000" b="1" dirty="0" smtClean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2000" b="1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000" dirty="0" smtClean="0">
              <a:solidFill>
                <a:prstClr val="black"/>
              </a:solidFill>
            </a:endParaRPr>
          </a:p>
          <a:p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64025" y="1591763"/>
            <a:ext cx="12029665" cy="685841"/>
          </a:xfrm>
          <a:prstGeom prst="roundRect">
            <a:avLst/>
          </a:prstGeom>
          <a:solidFill>
            <a:schemeClr val="accent1">
              <a:lumMod val="75000"/>
              <a:alpha val="24000"/>
            </a:schemeClr>
          </a:solidFill>
          <a:ln>
            <a:solidFill>
              <a:srgbClr val="0070C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Источники информации</a:t>
            </a:r>
            <a:endParaRPr lang="ru-RU" sz="2400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Скругленный прямоугольник 1"/>
          <p:cNvSpPr/>
          <p:nvPr/>
        </p:nvSpPr>
        <p:spPr>
          <a:xfrm>
            <a:off x="1016757" y="2494873"/>
            <a:ext cx="3084396" cy="1205103"/>
          </a:xfrm>
          <a:prstGeom prst="roundRect">
            <a:avLst/>
          </a:prstGeom>
          <a:solidFill>
            <a:schemeClr val="bg1"/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Данные мониторинга системы образования</a:t>
            </a:r>
            <a:endParaRPr lang="ru-RU" sz="20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5242236" y="2494873"/>
            <a:ext cx="2582421" cy="1205103"/>
          </a:xfrm>
          <a:prstGeom prst="roundRect">
            <a:avLst/>
          </a:prstGeom>
          <a:solidFill>
            <a:schemeClr val="bg1"/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Сведения из ЕГРН</a:t>
            </a:r>
            <a:endParaRPr lang="ru-RU" sz="20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9120476" y="2561257"/>
            <a:ext cx="2582421" cy="1205103"/>
          </a:xfrm>
          <a:prstGeom prst="roundRect">
            <a:avLst/>
          </a:prstGeom>
          <a:solidFill>
            <a:schemeClr val="bg1"/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Сведения из ЕГРЮЛ</a:t>
            </a:r>
            <a:endParaRPr lang="ru-RU" sz="20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1016757" y="5634278"/>
            <a:ext cx="2582421" cy="1205103"/>
          </a:xfrm>
          <a:prstGeom prst="roundRect">
            <a:avLst/>
          </a:prstGeom>
          <a:solidFill>
            <a:schemeClr val="bg1"/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Сведения из ГИС государственного надзора в сфере образования</a:t>
            </a:r>
            <a:endParaRPr lang="ru-RU" sz="20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8435754" y="5585639"/>
            <a:ext cx="3826605" cy="1205103"/>
          </a:xfrm>
          <a:prstGeom prst="roundRect">
            <a:avLst/>
          </a:prstGeom>
          <a:solidFill>
            <a:schemeClr val="bg1"/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Информация, размещенная на официальных сайтах образовательных организаций</a:t>
            </a:r>
            <a:endParaRPr lang="ru-RU" sz="20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6916362" y="4144396"/>
            <a:ext cx="2582421" cy="1205103"/>
          </a:xfrm>
          <a:prstGeom prst="roundRect">
            <a:avLst/>
          </a:prstGeom>
          <a:solidFill>
            <a:schemeClr val="bg1"/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Сведения из ФИС ФРДО</a:t>
            </a:r>
            <a:endParaRPr lang="ru-RU" sz="20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3540816" y="4096630"/>
            <a:ext cx="2582421" cy="1205103"/>
          </a:xfrm>
          <a:prstGeom prst="roundRect">
            <a:avLst/>
          </a:prstGeom>
          <a:solidFill>
            <a:schemeClr val="bg1"/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Сведения из ФИС ГИА приема</a:t>
            </a:r>
            <a:endParaRPr lang="ru-RU" sz="20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4730446" y="5654326"/>
            <a:ext cx="2582421" cy="1205103"/>
          </a:xfrm>
          <a:prstGeom prst="roundRect">
            <a:avLst/>
          </a:prstGeom>
          <a:solidFill>
            <a:schemeClr val="bg1"/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Сведения из ГИС СОЛО</a:t>
            </a:r>
            <a:endParaRPr lang="ru-RU" sz="20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2734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>
            <a:extLst>
              <a:ext uri="{FF2B5EF4-FFF2-40B4-BE49-F238E27FC236}">
                <a16:creationId xmlns="" xmlns:a16="http://schemas.microsoft.com/office/drawing/2014/main" id="{2B4EF066-F1F6-46BC-A708-84EFBB0859A3}"/>
              </a:ext>
            </a:extLst>
          </p:cNvPr>
          <p:cNvSpPr/>
          <p:nvPr/>
        </p:nvSpPr>
        <p:spPr>
          <a:xfrm>
            <a:off x="11631076" y="102637"/>
            <a:ext cx="862614" cy="84908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="" xmlns:a16="http://schemas.microsoft.com/office/drawing/2014/main" id="{6F337EDA-AE0B-4A4B-A653-E1BCEF2DBE2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00322" y="245495"/>
            <a:ext cx="462037" cy="537796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1364776" y="437601"/>
            <a:ext cx="10044752" cy="20005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ПРОФИЛАКТИКА – ПРИОРИТЕТ при </a:t>
            </a:r>
          </a:p>
          <a:p>
            <a:pPr algn="ctr"/>
            <a:r>
              <a:rPr lang="ru-RU" sz="2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осуществлении федерального государственного контроля (надзора) в сфере образования</a:t>
            </a:r>
          </a:p>
          <a:p>
            <a:pPr algn="ctr"/>
            <a:endParaRPr lang="ru-RU" sz="26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26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683222" y="2083756"/>
            <a:ext cx="11591272" cy="19082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ru-RU" sz="2000" b="1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2000" dirty="0" smtClean="0">
              <a:solidFill>
                <a:prstClr val="black"/>
              </a:solidFill>
            </a:endParaRPr>
          </a:p>
          <a:p>
            <a:pPr algn="just"/>
            <a:endParaRPr lang="ru-RU" sz="2000" b="1" dirty="0" smtClean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2000" b="1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000" dirty="0" smtClean="0">
              <a:solidFill>
                <a:prstClr val="black"/>
              </a:solidFill>
            </a:endParaRPr>
          </a:p>
          <a:p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64025" y="1591763"/>
            <a:ext cx="12029665" cy="685841"/>
          </a:xfrm>
          <a:prstGeom prst="roundRect">
            <a:avLst/>
          </a:prstGeom>
          <a:solidFill>
            <a:srgbClr val="CDCDEB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Задача- снижение рисков причинения вреда охраняемым законом ценностям </a:t>
            </a:r>
          </a:p>
        </p:txBody>
      </p:sp>
      <p:sp>
        <p:nvSpPr>
          <p:cNvPr id="2" name="Скругленный прямоугольник 1"/>
          <p:cNvSpPr/>
          <p:nvPr/>
        </p:nvSpPr>
        <p:spPr>
          <a:xfrm>
            <a:off x="709737" y="2729632"/>
            <a:ext cx="3596132" cy="4169311"/>
          </a:xfrm>
          <a:prstGeom prst="roundRect">
            <a:avLst/>
          </a:prstGeom>
          <a:solidFill>
            <a:srgbClr val="FCF2FC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ПРОГРАММА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профилактики рисков причинения вреда (ущерба)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охраняемым законом ценностям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 осуществлении федерального государственного контроля (надзора) в сфере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образования</a:t>
            </a:r>
          </a:p>
          <a:p>
            <a:pPr algn="ct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(ежегодно разрабатывается и утверждается комитетом общего и профессионального образования Ленинградской области)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5923128" y="2934270"/>
            <a:ext cx="5295177" cy="371219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Охраняемые законом ценности в сфере образования – это права и законные интересы граждан в сфере образования</a:t>
            </a:r>
          </a:p>
          <a:p>
            <a:pPr algn="ctr"/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Риски причинения вреда охраняемым законом ценностям в сфере образования – потенциальные возможности наступления неблагоприятных последствий при реализации прав, нарушение прав и интересов граждан</a:t>
            </a:r>
          </a:p>
          <a:p>
            <a:pPr algn="ctr"/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(риски образовательной деятельности)</a:t>
            </a: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Стрелка вправо 3"/>
          <p:cNvSpPr/>
          <p:nvPr/>
        </p:nvSpPr>
        <p:spPr>
          <a:xfrm>
            <a:off x="4664263" y="4403813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48067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>
            <a:extLst>
              <a:ext uri="{FF2B5EF4-FFF2-40B4-BE49-F238E27FC236}">
                <a16:creationId xmlns="" xmlns:a16="http://schemas.microsoft.com/office/drawing/2014/main" id="{2B4EF066-F1F6-46BC-A708-84EFBB0859A3}"/>
              </a:ext>
            </a:extLst>
          </p:cNvPr>
          <p:cNvSpPr/>
          <p:nvPr/>
        </p:nvSpPr>
        <p:spPr>
          <a:xfrm>
            <a:off x="11631076" y="102637"/>
            <a:ext cx="862614" cy="84908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="" xmlns:a16="http://schemas.microsoft.com/office/drawing/2014/main" id="{6F337EDA-AE0B-4A4B-A653-E1BCEF2DBE2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00322" y="245495"/>
            <a:ext cx="462037" cy="537796"/>
          </a:xfrm>
          <a:prstGeom prst="rect">
            <a:avLst/>
          </a:prstGeom>
        </p:spPr>
      </p:pic>
      <p:sp>
        <p:nvSpPr>
          <p:cNvPr id="8" name="Прямоугольник 7"/>
          <p:cNvSpPr/>
          <p:nvPr/>
        </p:nvSpPr>
        <p:spPr>
          <a:xfrm>
            <a:off x="566379" y="547651"/>
            <a:ext cx="12010207" cy="37548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endParaRPr lang="ru-RU" altLang="ru-RU" sz="2400" b="1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ctr"/>
            <a:r>
              <a:rPr lang="ru-RU" altLang="ru-RU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Применение </a:t>
            </a:r>
            <a:r>
              <a:rPr lang="ru-RU" altLang="ru-RU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риск – ориентированного подхода при </a:t>
            </a:r>
            <a:r>
              <a:rPr lang="ru-RU" altLang="ru-RU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осуществлении федерального государственного контроля </a:t>
            </a:r>
            <a:r>
              <a:rPr lang="ru-RU" altLang="ru-RU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altLang="ru-RU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надзора) </a:t>
            </a:r>
            <a:r>
              <a:rPr lang="ru-RU" altLang="ru-RU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в сфере </a:t>
            </a:r>
            <a:r>
              <a:rPr lang="ru-RU" altLang="ru-RU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образования</a:t>
            </a:r>
          </a:p>
          <a:p>
            <a:pPr lvl="0" algn="ctr"/>
            <a:endParaRPr lang="ru-RU" altLang="ru-RU" sz="20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ctr"/>
            <a:r>
              <a:rPr lang="ru-RU" altLang="ru-RU" sz="24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Часть </a:t>
            </a:r>
            <a:r>
              <a:rPr lang="ru-RU" altLang="ru-RU" sz="24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4 статьи  93 </a:t>
            </a:r>
            <a:r>
              <a:rPr lang="ru-RU" altLang="ru-RU" sz="24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Федерального закона </a:t>
            </a:r>
          </a:p>
          <a:p>
            <a:pPr lvl="0" algn="ctr"/>
            <a:r>
              <a:rPr lang="ru-RU" altLang="ru-RU" sz="24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от 29 декабря 2012 года № 273-ФЗ «Об образовании в Российской Федерации»:</a:t>
            </a:r>
          </a:p>
          <a:p>
            <a:pPr lvl="0" algn="ctr"/>
            <a:endParaRPr lang="ru-RU" altLang="ru-RU" sz="2000" b="1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ctr"/>
            <a:endParaRPr lang="ru-RU" altLang="ru-RU" sz="2000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ctr"/>
            <a:r>
              <a:rPr lang="ru-RU" altLang="ru-RU" sz="2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2000" dirty="0" smtClean="0"/>
          </a:p>
          <a:p>
            <a:pPr algn="ctr"/>
            <a:endParaRPr lang="ru-RU" sz="2000" dirty="0" smtClean="0"/>
          </a:p>
          <a:p>
            <a:endParaRPr lang="ru-RU" dirty="0"/>
          </a:p>
        </p:txBody>
      </p:sp>
      <p:sp>
        <p:nvSpPr>
          <p:cNvPr id="2" name="Стрелка вниз 1"/>
          <p:cNvSpPr/>
          <p:nvPr/>
        </p:nvSpPr>
        <p:spPr>
          <a:xfrm>
            <a:off x="6086850" y="2866082"/>
            <a:ext cx="484632" cy="49126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013363" y="3545073"/>
            <a:ext cx="11017977" cy="1866263"/>
          </a:xfrm>
          <a:prstGeom prst="roundRect">
            <a:avLst/>
          </a:prstGeom>
          <a:solidFill>
            <a:schemeClr val="accent1">
              <a:lumMod val="60000"/>
              <a:lumOff val="40000"/>
              <a:alpha val="37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ru-RU" altLang="ru-RU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Федеральный государственный контроль (надзор) в сфере образования в целях снижения риска причинения вреда (ущерба) установленным законом ценностям </a:t>
            </a:r>
            <a:r>
              <a:rPr lang="ru-RU" altLang="ru-RU" sz="28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реализуется с применением риск-ориентированного подхода</a:t>
            </a:r>
            <a:r>
              <a:rPr lang="ru-RU" altLang="ru-RU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4134289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>
            <a:extLst>
              <a:ext uri="{FF2B5EF4-FFF2-40B4-BE49-F238E27FC236}">
                <a16:creationId xmlns="" xmlns:a16="http://schemas.microsoft.com/office/drawing/2014/main" id="{2B4EF066-F1F6-46BC-A708-84EFBB0859A3}"/>
              </a:ext>
            </a:extLst>
          </p:cNvPr>
          <p:cNvSpPr/>
          <p:nvPr/>
        </p:nvSpPr>
        <p:spPr>
          <a:xfrm>
            <a:off x="11631076" y="102637"/>
            <a:ext cx="862614" cy="84908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18052" y="527181"/>
            <a:ext cx="11944307" cy="40626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altLang="ru-RU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Применение </a:t>
            </a:r>
            <a:r>
              <a:rPr lang="ru-RU" altLang="ru-RU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риск – ориентированного подхода при </a:t>
            </a:r>
            <a:r>
              <a:rPr lang="ru-RU" altLang="ru-RU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осуществлении федерального государственного контроля </a:t>
            </a:r>
            <a:r>
              <a:rPr lang="ru-RU" altLang="ru-RU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altLang="ru-RU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надзора) </a:t>
            </a:r>
            <a:r>
              <a:rPr lang="ru-RU" altLang="ru-RU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в сфере </a:t>
            </a:r>
            <a:r>
              <a:rPr lang="ru-RU" altLang="ru-RU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образования</a:t>
            </a:r>
          </a:p>
          <a:p>
            <a:pPr lvl="0" algn="ctr"/>
            <a:endParaRPr lang="ru-RU" altLang="ru-RU" sz="20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ctr"/>
            <a:r>
              <a:rPr lang="ru-RU" altLang="ru-RU" sz="2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правление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рисками причинения вреда (ущерба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охраняемым законом ценностям</a:t>
            </a:r>
          </a:p>
          <a:p>
            <a:pPr algn="ctr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(риски образовательной деятельности)</a:t>
            </a:r>
          </a:p>
          <a:p>
            <a:pPr algn="ctr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  <a:p>
            <a:pPr algn="ctr"/>
            <a:endParaRPr lang="ru-RU" sz="2000" dirty="0"/>
          </a:p>
          <a:p>
            <a:pPr lvl="0" algn="ctr"/>
            <a:endParaRPr lang="ru-RU" sz="2000" dirty="0" smtClean="0"/>
          </a:p>
          <a:p>
            <a:pPr lvl="0" algn="ctr"/>
            <a:endParaRPr lang="ru-RU" sz="2000" dirty="0" smtClean="0"/>
          </a:p>
          <a:p>
            <a:pPr algn="ctr"/>
            <a:endParaRPr lang="ru-RU" sz="2000" dirty="0" smtClean="0"/>
          </a:p>
          <a:p>
            <a:endParaRPr lang="ru-RU" dirty="0"/>
          </a:p>
        </p:txBody>
      </p:sp>
      <p:sp>
        <p:nvSpPr>
          <p:cNvPr id="2" name="Стрелка вниз 1"/>
          <p:cNvSpPr/>
          <p:nvPr/>
        </p:nvSpPr>
        <p:spPr>
          <a:xfrm>
            <a:off x="5629733" y="1477293"/>
            <a:ext cx="484632" cy="49126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Стрелка вниз 5"/>
          <p:cNvSpPr/>
          <p:nvPr/>
        </p:nvSpPr>
        <p:spPr>
          <a:xfrm>
            <a:off x="1644488" y="2653920"/>
            <a:ext cx="484632" cy="49126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109183" y="3214048"/>
            <a:ext cx="3555242" cy="157631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определение выбора</a:t>
            </a:r>
            <a:r>
              <a:rPr lang="ru-RU" sz="2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вида, формы </a:t>
            </a:r>
            <a:r>
              <a:rPr lang="ru-RU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профилактических мероприятий и контрольных (надзорных) </a:t>
            </a:r>
            <a:r>
              <a:rPr lang="ru-RU" sz="2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мероприятий (ПМ, К(Н)М)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7567684" y="3214050"/>
            <a:ext cx="2381533" cy="1542194"/>
          </a:xfrm>
          <a:prstGeom prst="rect">
            <a:avLst/>
          </a:prstGeom>
          <a:solidFill>
            <a:srgbClr val="CCD5EC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определение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периодичности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проведения </a:t>
            </a:r>
            <a:r>
              <a:rPr lang="ru-RU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ПМ, К(Н)М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10208524" y="3214048"/>
            <a:ext cx="2129051" cy="1542195"/>
          </a:xfrm>
          <a:prstGeom prst="rect">
            <a:avLst/>
          </a:prstGeom>
          <a:solidFill>
            <a:schemeClr val="accent1">
              <a:lumMod val="40000"/>
              <a:lumOff val="60000"/>
              <a:alpha val="17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анализ результатов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 целью определения степени тяжести риска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3835018" y="3204947"/>
            <a:ext cx="3589364" cy="1585417"/>
          </a:xfrm>
          <a:prstGeom prst="rect">
            <a:avLst/>
          </a:prstGeom>
          <a:solidFill>
            <a:srgbClr val="CDCDEB">
              <a:alpha val="62000"/>
            </a:srgb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определение 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содержания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ПМ и К(Н)М (в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том числе объем проверяемых обязательных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требований, установленных законодательством об образовании)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Стрелка вниз 13"/>
          <p:cNvSpPr/>
          <p:nvPr/>
        </p:nvSpPr>
        <p:spPr>
          <a:xfrm>
            <a:off x="5629733" y="2707967"/>
            <a:ext cx="484632" cy="49126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Стрелка вниз 14"/>
          <p:cNvSpPr/>
          <p:nvPr/>
        </p:nvSpPr>
        <p:spPr>
          <a:xfrm>
            <a:off x="8395647" y="2711408"/>
            <a:ext cx="484632" cy="49126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Стрелка вниз 15"/>
          <p:cNvSpPr/>
          <p:nvPr/>
        </p:nvSpPr>
        <p:spPr>
          <a:xfrm>
            <a:off x="10893138" y="2680646"/>
            <a:ext cx="484632" cy="49126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Стрелка вниз 16"/>
          <p:cNvSpPr/>
          <p:nvPr/>
        </p:nvSpPr>
        <p:spPr>
          <a:xfrm>
            <a:off x="5629700" y="5004257"/>
            <a:ext cx="484632" cy="49126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6646460" y="5697940"/>
            <a:ext cx="65" cy="369332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l"/>
            <a:endParaRPr lang="ru-RU" sz="2400" b="1" dirty="0" smtClean="0">
              <a:solidFill>
                <a:srgbClr val="423D67"/>
              </a:solidFill>
              <a:effectLst/>
              <a:latin typeface="+mn-lt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858000" y="6400800"/>
            <a:ext cx="65" cy="369332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l"/>
            <a:endParaRPr lang="ru-RU" sz="2400" b="1" dirty="0" smtClean="0">
              <a:solidFill>
                <a:srgbClr val="423D67"/>
              </a:solidFill>
              <a:effectLst/>
              <a:latin typeface="+mn-lt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641445" y="5548235"/>
            <a:ext cx="11620914" cy="147732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lvl="0" algn="ctr"/>
            <a:r>
              <a:rPr lang="ru-RU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ru-RU" sz="2400" b="1" dirty="0" smtClean="0">
                <a:solidFill>
                  <a:srgbClr val="0070C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остановлением </a:t>
            </a:r>
            <a:r>
              <a:rPr lang="ru-RU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Правительства Российской Федерации от 25 июня 2021 года № 997 </a:t>
            </a:r>
            <a:r>
              <a:rPr lang="ru-RU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«Об утверждении Положения о федеральном государственном контроле (надзоре) в сфере </a:t>
            </a:r>
            <a:r>
              <a:rPr lang="ru-RU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образования»</a:t>
            </a:r>
            <a:r>
              <a:rPr lang="ru-RU" sz="2400" b="1" dirty="0" smtClean="0">
                <a:solidFill>
                  <a:srgbClr val="0070C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установлены </a:t>
            </a:r>
            <a:r>
              <a:rPr lang="ru-RU" sz="2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</a:t>
            </a:r>
            <a:r>
              <a:rPr lang="ru-RU" sz="2400" b="1" dirty="0" smtClean="0">
                <a:solidFill>
                  <a:srgbClr val="0070C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атегории риска причинения вреда (ущерба) для отнесения объектов контроля к одной из категорий </a:t>
            </a:r>
          </a:p>
        </p:txBody>
      </p:sp>
    </p:spTree>
    <p:extLst>
      <p:ext uri="{BB962C8B-B14F-4D97-AF65-F5344CB8AC3E}">
        <p14:creationId xmlns:p14="http://schemas.microsoft.com/office/powerpoint/2010/main" val="3324217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>
            <a:extLst>
              <a:ext uri="{FF2B5EF4-FFF2-40B4-BE49-F238E27FC236}">
                <a16:creationId xmlns="" xmlns:a16="http://schemas.microsoft.com/office/drawing/2014/main" id="{2B4EF066-F1F6-46BC-A708-84EFBB0859A3}"/>
              </a:ext>
            </a:extLst>
          </p:cNvPr>
          <p:cNvSpPr/>
          <p:nvPr/>
        </p:nvSpPr>
        <p:spPr>
          <a:xfrm>
            <a:off x="11631076" y="102637"/>
            <a:ext cx="862614" cy="84908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18052" y="527181"/>
            <a:ext cx="11944307" cy="21852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altLang="ru-RU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   Применение </a:t>
            </a:r>
            <a:r>
              <a:rPr lang="ru-RU" altLang="ru-RU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риск – ориентированного подхода при </a:t>
            </a:r>
            <a:r>
              <a:rPr lang="ru-RU" altLang="ru-RU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осуществлении федерального государственного контроля </a:t>
            </a:r>
            <a:r>
              <a:rPr lang="ru-RU" altLang="ru-RU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altLang="ru-RU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надзора) </a:t>
            </a:r>
            <a:r>
              <a:rPr lang="ru-RU" altLang="ru-RU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в сфере </a:t>
            </a:r>
            <a:r>
              <a:rPr lang="ru-RU" altLang="ru-RU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образования</a:t>
            </a:r>
          </a:p>
          <a:p>
            <a:pPr lvl="0" algn="ctr"/>
            <a:endParaRPr lang="ru-RU" altLang="ru-RU" sz="2000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ctr"/>
            <a:endParaRPr lang="ru-RU" altLang="ru-RU" sz="2000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ctr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Управление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рисками причинения вреда (ущерба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охраняемым законом ценностям</a:t>
            </a:r>
          </a:p>
          <a:p>
            <a:pPr algn="ctr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(риски образовательной деятельности)</a:t>
            </a:r>
            <a:endParaRPr lang="ru-RU" dirty="0"/>
          </a:p>
        </p:txBody>
      </p:sp>
      <p:sp>
        <p:nvSpPr>
          <p:cNvPr id="2" name="Стрелка вниз 1"/>
          <p:cNvSpPr/>
          <p:nvPr/>
        </p:nvSpPr>
        <p:spPr>
          <a:xfrm>
            <a:off x="5629733" y="1477293"/>
            <a:ext cx="484632" cy="49126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Стрелка вниз 5"/>
          <p:cNvSpPr/>
          <p:nvPr/>
        </p:nvSpPr>
        <p:spPr>
          <a:xfrm>
            <a:off x="1644488" y="2653920"/>
            <a:ext cx="484632" cy="49126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109183" y="3214048"/>
            <a:ext cx="3555242" cy="157631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определение выбора</a:t>
            </a:r>
            <a:r>
              <a:rPr lang="ru-RU" sz="2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вида, формы </a:t>
            </a:r>
            <a:r>
              <a:rPr lang="ru-RU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профилактических мероприятий и контрольных (надзорных) </a:t>
            </a:r>
            <a:r>
              <a:rPr lang="ru-RU" sz="2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мероприятий (ПМ, К(Н)М)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7567684" y="3214050"/>
            <a:ext cx="2381533" cy="1542194"/>
          </a:xfrm>
          <a:prstGeom prst="rect">
            <a:avLst/>
          </a:prstGeom>
          <a:solidFill>
            <a:srgbClr val="CCD5EC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определение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периодичности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проведения </a:t>
            </a:r>
            <a:r>
              <a:rPr lang="ru-RU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ПМ, К(Н)М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10208524" y="3214048"/>
            <a:ext cx="2129051" cy="1542195"/>
          </a:xfrm>
          <a:prstGeom prst="rect">
            <a:avLst/>
          </a:prstGeom>
          <a:solidFill>
            <a:schemeClr val="accent1">
              <a:lumMod val="40000"/>
              <a:lumOff val="60000"/>
              <a:alpha val="17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анализ результатов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 целью определения степени тяжести риска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3835018" y="3204947"/>
            <a:ext cx="3589364" cy="1585417"/>
          </a:xfrm>
          <a:prstGeom prst="rect">
            <a:avLst/>
          </a:prstGeom>
          <a:solidFill>
            <a:srgbClr val="CDCDEB">
              <a:alpha val="62000"/>
            </a:srgb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определение 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содержания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ПМ и К(Н)М (в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том числе объем проверяемых обязательных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требований, установленных законодательством об образовании)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Стрелка вниз 13"/>
          <p:cNvSpPr/>
          <p:nvPr/>
        </p:nvSpPr>
        <p:spPr>
          <a:xfrm>
            <a:off x="5629733" y="2707967"/>
            <a:ext cx="484632" cy="49126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Стрелка вниз 14"/>
          <p:cNvSpPr/>
          <p:nvPr/>
        </p:nvSpPr>
        <p:spPr>
          <a:xfrm>
            <a:off x="8395647" y="2711408"/>
            <a:ext cx="484632" cy="49126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Стрелка вниз 15"/>
          <p:cNvSpPr/>
          <p:nvPr/>
        </p:nvSpPr>
        <p:spPr>
          <a:xfrm>
            <a:off x="10893138" y="2680646"/>
            <a:ext cx="484632" cy="49126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Стрелка вниз 16"/>
          <p:cNvSpPr/>
          <p:nvPr/>
        </p:nvSpPr>
        <p:spPr>
          <a:xfrm>
            <a:off x="5629700" y="5004257"/>
            <a:ext cx="484632" cy="49126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6646460" y="5697940"/>
            <a:ext cx="65" cy="369332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l"/>
            <a:endParaRPr lang="ru-RU" sz="2400" b="1" dirty="0" smtClean="0">
              <a:solidFill>
                <a:srgbClr val="423D67"/>
              </a:solidFill>
              <a:effectLst/>
              <a:latin typeface="+mn-lt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858000" y="6400800"/>
            <a:ext cx="65" cy="369332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l"/>
            <a:endParaRPr lang="ru-RU" sz="2400" b="1" dirty="0" smtClean="0">
              <a:solidFill>
                <a:srgbClr val="423D67"/>
              </a:solidFill>
              <a:effectLst/>
              <a:latin typeface="+mn-lt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641445" y="5548235"/>
            <a:ext cx="11620914" cy="147732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lvl="0" algn="ctr"/>
            <a:r>
              <a:rPr lang="ru-RU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ru-RU" sz="2400" b="1" dirty="0" smtClean="0">
                <a:solidFill>
                  <a:srgbClr val="0070C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остановлением </a:t>
            </a:r>
            <a:r>
              <a:rPr lang="ru-RU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Правительства Российской Федерации от 25 июня 2021 года № 997 </a:t>
            </a:r>
            <a:r>
              <a:rPr lang="ru-RU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«Об утверждении Положения о федеральном государственном контроле (надзоре) в сфере </a:t>
            </a:r>
            <a:r>
              <a:rPr lang="ru-RU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образования»</a:t>
            </a:r>
            <a:r>
              <a:rPr lang="ru-RU" sz="2400" b="1" dirty="0" smtClean="0">
                <a:solidFill>
                  <a:srgbClr val="0070C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установлены </a:t>
            </a:r>
            <a:r>
              <a:rPr lang="ru-RU" sz="2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</a:t>
            </a:r>
            <a:r>
              <a:rPr lang="ru-RU" sz="2400" b="1" dirty="0" smtClean="0">
                <a:solidFill>
                  <a:srgbClr val="0070C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атегории риска причинения вреда (ущерба) для отнесения объектов контроля к одной из категорий </a:t>
            </a:r>
          </a:p>
        </p:txBody>
      </p:sp>
    </p:spTree>
    <p:extLst>
      <p:ext uri="{BB962C8B-B14F-4D97-AF65-F5344CB8AC3E}">
        <p14:creationId xmlns:p14="http://schemas.microsoft.com/office/powerpoint/2010/main" val="347717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>
            <a:extLst>
              <a:ext uri="{FF2B5EF4-FFF2-40B4-BE49-F238E27FC236}">
                <a16:creationId xmlns="" xmlns:a16="http://schemas.microsoft.com/office/drawing/2014/main" id="{2B4EF066-F1F6-46BC-A708-84EFBB0859A3}"/>
              </a:ext>
            </a:extLst>
          </p:cNvPr>
          <p:cNvSpPr/>
          <p:nvPr/>
        </p:nvSpPr>
        <p:spPr>
          <a:xfrm>
            <a:off x="11631076" y="102637"/>
            <a:ext cx="862614" cy="84908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566379" y="547651"/>
            <a:ext cx="12010207" cy="33547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endParaRPr lang="ru-RU" b="1" dirty="0" smtClean="0">
              <a:solidFill>
                <a:srgbClr val="423D67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ctr"/>
            <a:r>
              <a:rPr lang="ru-RU" sz="2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Категории </a:t>
            </a:r>
            <a:r>
              <a:rPr lang="ru-RU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риска причинения </a:t>
            </a:r>
            <a:r>
              <a:rPr lang="ru-RU" sz="2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объектами контроля </a:t>
            </a:r>
          </a:p>
          <a:p>
            <a:pPr lvl="0" algn="ctr"/>
            <a:r>
              <a:rPr lang="ru-RU" sz="2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вреда </a:t>
            </a:r>
            <a:r>
              <a:rPr lang="ru-RU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(ущерба) </a:t>
            </a:r>
            <a:r>
              <a:rPr lang="ru-RU" sz="2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охраняемым законом ценностям</a:t>
            </a:r>
            <a:endParaRPr lang="ru-RU" altLang="ru-RU" sz="24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ctr"/>
            <a:r>
              <a:rPr lang="ru-RU" altLang="ru-RU" sz="2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  <a:p>
            <a:pPr algn="ctr"/>
            <a:endParaRPr lang="ru-RU" sz="2000" dirty="0"/>
          </a:p>
          <a:p>
            <a:pPr lvl="0" algn="ctr"/>
            <a:endParaRPr lang="ru-RU" sz="2000" dirty="0" smtClean="0"/>
          </a:p>
          <a:p>
            <a:pPr lvl="0" algn="ctr"/>
            <a:endParaRPr lang="ru-RU" sz="2000" dirty="0" smtClean="0"/>
          </a:p>
          <a:p>
            <a:pPr algn="ctr"/>
            <a:endParaRPr lang="ru-RU" sz="2000" dirty="0" smtClean="0"/>
          </a:p>
          <a:p>
            <a:endParaRPr lang="ru-RU" dirty="0"/>
          </a:p>
        </p:txBody>
      </p:sp>
      <p:sp>
        <p:nvSpPr>
          <p:cNvPr id="6" name="Стрелка вниз 5"/>
          <p:cNvSpPr/>
          <p:nvPr/>
        </p:nvSpPr>
        <p:spPr>
          <a:xfrm>
            <a:off x="1895900" y="1745819"/>
            <a:ext cx="484632" cy="49126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423081" y="2394310"/>
            <a:ext cx="3555242" cy="1576316"/>
          </a:xfrm>
          <a:prstGeom prst="rect">
            <a:avLst/>
          </a:prstGeom>
          <a:gradFill>
            <a:gsLst>
              <a:gs pos="0">
                <a:srgbClr val="FF3300"/>
              </a:gs>
              <a:gs pos="100000">
                <a:schemeClr val="accent1">
                  <a:tint val="44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Высокая категория риска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9018525" y="2442077"/>
            <a:ext cx="2781797" cy="1528549"/>
          </a:xfrm>
          <a:prstGeom prst="rect">
            <a:avLst/>
          </a:prstGeom>
          <a:gradFill>
            <a:gsLst>
              <a:gs pos="0">
                <a:srgbClr val="92D050"/>
              </a:gs>
              <a:gs pos="100000">
                <a:schemeClr val="accent1">
                  <a:tint val="44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Низкая категория риска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4613027" y="2385209"/>
            <a:ext cx="3589364" cy="1585417"/>
          </a:xfrm>
          <a:prstGeom prst="rect">
            <a:avLst/>
          </a:prstGeom>
          <a:gradFill>
            <a:gsLst>
              <a:gs pos="0">
                <a:srgbClr val="FFFF00"/>
              </a:gs>
              <a:gs pos="100000">
                <a:schemeClr val="accent1">
                  <a:tint val="44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Средняя категория риска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Стрелка вниз 13"/>
          <p:cNvSpPr/>
          <p:nvPr/>
        </p:nvSpPr>
        <p:spPr>
          <a:xfrm>
            <a:off x="6114797" y="1757226"/>
            <a:ext cx="484632" cy="49126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Стрелка вниз 14"/>
          <p:cNvSpPr/>
          <p:nvPr/>
        </p:nvSpPr>
        <p:spPr>
          <a:xfrm>
            <a:off x="10248994" y="1745819"/>
            <a:ext cx="484632" cy="49126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TextBox 6"/>
          <p:cNvSpPr txBox="1"/>
          <p:nvPr/>
        </p:nvSpPr>
        <p:spPr>
          <a:xfrm>
            <a:off x="6646460" y="5697940"/>
            <a:ext cx="65" cy="369332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l"/>
            <a:endParaRPr lang="ru-RU" sz="2400" b="1" dirty="0" smtClean="0">
              <a:solidFill>
                <a:srgbClr val="423D67"/>
              </a:solidFill>
              <a:effectLst/>
              <a:latin typeface="+mn-lt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858000" y="6400800"/>
            <a:ext cx="65" cy="369332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l"/>
            <a:endParaRPr lang="ru-RU" sz="2400" b="1" dirty="0" smtClean="0">
              <a:solidFill>
                <a:srgbClr val="423D67"/>
              </a:solidFill>
              <a:effectLst/>
              <a:latin typeface="+mn-lt"/>
            </a:endParaRPr>
          </a:p>
        </p:txBody>
      </p:sp>
      <p:sp>
        <p:nvSpPr>
          <p:cNvPr id="21" name="Стрелка вниз 20"/>
          <p:cNvSpPr/>
          <p:nvPr/>
        </p:nvSpPr>
        <p:spPr>
          <a:xfrm>
            <a:off x="6099377" y="4055195"/>
            <a:ext cx="484632" cy="49126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3125337" y="5343099"/>
            <a:ext cx="65" cy="369332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l"/>
            <a:endParaRPr lang="ru-RU" sz="2400" b="1" dirty="0" smtClean="0">
              <a:solidFill>
                <a:srgbClr val="423D67"/>
              </a:solidFill>
              <a:effectLst/>
              <a:latin typeface="+mn-lt"/>
            </a:endParaRPr>
          </a:p>
        </p:txBody>
      </p:sp>
      <p:sp>
        <p:nvSpPr>
          <p:cNvPr id="32" name="Прямоугольник 31"/>
          <p:cNvSpPr/>
          <p:nvPr/>
        </p:nvSpPr>
        <p:spPr>
          <a:xfrm>
            <a:off x="563103" y="4739607"/>
            <a:ext cx="11365040" cy="157631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</a:t>
            </a:r>
            <a:r>
              <a:rPr lang="ru-RU" sz="2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ритерии отнесения объектов контроля к категориям риска причинения вреда (ущерба) охраняемым законом ценностям (Постановление №997)  </a:t>
            </a:r>
            <a:endParaRPr lang="ru-RU" sz="24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2596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>
            <a:extLst>
              <a:ext uri="{FF2B5EF4-FFF2-40B4-BE49-F238E27FC236}">
                <a16:creationId xmlns="" xmlns:a16="http://schemas.microsoft.com/office/drawing/2014/main" id="{2B4EF066-F1F6-46BC-A708-84EFBB0859A3}"/>
              </a:ext>
            </a:extLst>
          </p:cNvPr>
          <p:cNvSpPr/>
          <p:nvPr/>
        </p:nvSpPr>
        <p:spPr>
          <a:xfrm>
            <a:off x="11631076" y="102637"/>
            <a:ext cx="862614" cy="84908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614150" y="679064"/>
            <a:ext cx="12010207" cy="22775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altLang="ru-RU" sz="2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  <a:p>
            <a:pPr algn="ctr"/>
            <a:endParaRPr lang="ru-RU" sz="2000" dirty="0"/>
          </a:p>
          <a:p>
            <a:pPr lvl="0" algn="ctr"/>
            <a:endParaRPr lang="ru-RU" sz="2000" dirty="0" smtClean="0"/>
          </a:p>
          <a:p>
            <a:pPr lvl="0" algn="ctr"/>
            <a:endParaRPr lang="ru-RU" sz="2000" dirty="0" smtClean="0"/>
          </a:p>
          <a:p>
            <a:pPr algn="ctr"/>
            <a:endParaRPr lang="ru-RU" sz="2000" dirty="0" smtClean="0"/>
          </a:p>
          <a:p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6646460" y="5697940"/>
            <a:ext cx="65" cy="369332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l"/>
            <a:endParaRPr lang="ru-RU" sz="2400" b="1" dirty="0" smtClean="0">
              <a:solidFill>
                <a:srgbClr val="423D67"/>
              </a:solidFill>
              <a:effectLst/>
              <a:latin typeface="+mn-lt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858000" y="6400800"/>
            <a:ext cx="65" cy="369332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l"/>
            <a:endParaRPr lang="ru-RU" sz="2400" b="1" dirty="0" smtClean="0">
              <a:solidFill>
                <a:srgbClr val="423D67"/>
              </a:solidFill>
              <a:effectLst/>
              <a:latin typeface="+mn-lt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3125337" y="5343099"/>
            <a:ext cx="65" cy="369332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l"/>
            <a:endParaRPr lang="ru-RU" sz="2400" b="1" dirty="0" smtClean="0">
              <a:solidFill>
                <a:srgbClr val="423D67"/>
              </a:solidFill>
              <a:effectLst/>
              <a:latin typeface="+mn-lt"/>
            </a:endParaRPr>
          </a:p>
        </p:txBody>
      </p:sp>
      <p:sp>
        <p:nvSpPr>
          <p:cNvPr id="32" name="Прямоугольник 31"/>
          <p:cNvSpPr/>
          <p:nvPr/>
        </p:nvSpPr>
        <p:spPr>
          <a:xfrm>
            <a:off x="1016758" y="97079"/>
            <a:ext cx="11317674" cy="78815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</a:t>
            </a:r>
            <a:r>
              <a:rPr lang="ru-RU" sz="20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ритерии отнесения объектов контроля к категориям риска причинения вреда (ущерба) охраняемым законом ценностям (приложение к Постановлению №997)  </a:t>
            </a:r>
            <a:endParaRPr lang="ru-RU" sz="20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2429300" y="1207166"/>
            <a:ext cx="9833059" cy="914400"/>
          </a:xfrm>
          <a:prstGeom prst="rect">
            <a:avLst/>
          </a:prstGeom>
          <a:solidFill>
            <a:schemeClr val="accent1">
              <a:lumMod val="60000"/>
              <a:lumOff val="40000"/>
              <a:alpha val="46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Контролируемые лица, в деятельности  которых нижеперечисленные критерии не установлены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 useBgFill="1">
        <p:nvSpPr>
          <p:cNvPr id="4" name="Скругленный прямоугольник 3"/>
          <p:cNvSpPr/>
          <p:nvPr/>
        </p:nvSpPr>
        <p:spPr>
          <a:xfrm>
            <a:off x="307099" y="1360637"/>
            <a:ext cx="1781008" cy="914400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Низкая категория риска</a:t>
            </a:r>
            <a:endParaRPr lang="ru-RU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 useBgFill="1">
        <p:nvSpPr>
          <p:cNvPr id="19" name="Скругленный прямоугольник 18"/>
          <p:cNvSpPr/>
          <p:nvPr/>
        </p:nvSpPr>
        <p:spPr>
          <a:xfrm>
            <a:off x="126254" y="3058713"/>
            <a:ext cx="1781008" cy="914400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Средняя  категория риска</a:t>
            </a:r>
            <a:endParaRPr lang="ru-RU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 useBgFill="1">
        <p:nvSpPr>
          <p:cNvPr id="20" name="Скругленный прямоугольник 19"/>
          <p:cNvSpPr/>
          <p:nvPr/>
        </p:nvSpPr>
        <p:spPr>
          <a:xfrm>
            <a:off x="126254" y="4968206"/>
            <a:ext cx="1781008" cy="914400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Высокая категория риска</a:t>
            </a:r>
            <a:endParaRPr lang="ru-RU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053989" y="2416644"/>
            <a:ext cx="3234519" cy="2198535"/>
          </a:xfrm>
          <a:prstGeom prst="rect">
            <a:avLst/>
          </a:prstGeom>
          <a:gradFill>
            <a:gsLst>
              <a:gs pos="0">
                <a:srgbClr val="FFFF00"/>
              </a:gs>
              <a:gs pos="100000">
                <a:schemeClr val="accent1">
                  <a:tint val="44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наличие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обращения (жалобы, заявления), признанного обоснованным по результатам рассмотрения о фактах нарушения контролируемым лицом обязательных требований и (или) исполнения решений, принимаемых по результатам КНМ</a:t>
            </a:r>
          </a:p>
        </p:txBody>
      </p:sp>
      <p:sp>
        <p:nvSpPr>
          <p:cNvPr id="21" name="Прямоугольник 20"/>
          <p:cNvSpPr/>
          <p:nvPr/>
        </p:nvSpPr>
        <p:spPr>
          <a:xfrm>
            <a:off x="5452281" y="2956611"/>
            <a:ext cx="914400" cy="9144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или</a:t>
            </a:r>
            <a:endParaRPr lang="ru-RU" dirty="0"/>
          </a:p>
        </p:txBody>
      </p:sp>
      <p:sp>
        <p:nvSpPr>
          <p:cNvPr id="22" name="Прямоугольник 21"/>
          <p:cNvSpPr/>
          <p:nvPr/>
        </p:nvSpPr>
        <p:spPr>
          <a:xfrm>
            <a:off x="6550926" y="2417636"/>
            <a:ext cx="2947916" cy="2198535"/>
          </a:xfrm>
          <a:prstGeom prst="rect">
            <a:avLst/>
          </a:prstGeom>
          <a:gradFill>
            <a:gsLst>
              <a:gs pos="0">
                <a:srgbClr val="FFFF00"/>
              </a:gs>
              <a:gs pos="100000">
                <a:schemeClr val="accent1">
                  <a:tint val="44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наличие вступившего в законную силу постановления о назначении административного наказания контролируемому лицу за совершение административного правонарушения в сфере образования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9628495" y="2956611"/>
            <a:ext cx="914400" cy="9144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или</a:t>
            </a:r>
            <a:endParaRPr lang="ru-RU" dirty="0"/>
          </a:p>
        </p:txBody>
      </p:sp>
      <p:sp>
        <p:nvSpPr>
          <p:cNvPr id="25" name="Прямоугольник 24"/>
          <p:cNvSpPr/>
          <p:nvPr/>
        </p:nvSpPr>
        <p:spPr>
          <a:xfrm>
            <a:off x="10597486" y="2416643"/>
            <a:ext cx="1896203" cy="2198535"/>
          </a:xfrm>
          <a:prstGeom prst="rect">
            <a:avLst/>
          </a:prstGeom>
          <a:gradFill>
            <a:gsLst>
              <a:gs pos="0">
                <a:srgbClr val="FFFF00"/>
              </a:gs>
              <a:gs pos="100000">
                <a:schemeClr val="accent1">
                  <a:tint val="44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несоблюдение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аккредитационных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показателей, выявленных по результатам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аккредитационного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мониторинга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2019869" y="4783540"/>
            <a:ext cx="10473819" cy="607326"/>
          </a:xfrm>
          <a:prstGeom prst="rect">
            <a:avLst/>
          </a:prstGeom>
          <a:gradFill>
            <a:gsLst>
              <a:gs pos="0">
                <a:srgbClr val="FF3300"/>
              </a:gs>
              <a:gs pos="100000">
                <a:schemeClr val="accent1">
                  <a:tint val="44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Наличие двух и более критериев несоблюдения обязательных требований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2088107" y="5610072"/>
            <a:ext cx="3439235" cy="1459468"/>
          </a:xfrm>
          <a:prstGeom prst="rect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ru-RU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наличие обращения (жалобы, заявления), признанного обоснованным по результатам рассмотрения о фактах нарушения контролируемым лицом обязательных требований и (или) исполнения решений, принимаемых по результатам КНМ</a:t>
            </a:r>
          </a:p>
        </p:txBody>
      </p:sp>
      <p:sp>
        <p:nvSpPr>
          <p:cNvPr id="28" name="Прямоугольник 27"/>
          <p:cNvSpPr/>
          <p:nvPr/>
        </p:nvSpPr>
        <p:spPr>
          <a:xfrm>
            <a:off x="5670646" y="5610072"/>
            <a:ext cx="3002506" cy="145946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ru-RU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наличие вступившего в законную силу постановления о назначении административного наказания контролируемому лицу за совершение административного правонарушения в сфере образования</a:t>
            </a:r>
          </a:p>
        </p:txBody>
      </p:sp>
      <p:sp>
        <p:nvSpPr>
          <p:cNvPr id="29" name="Прямоугольник 28"/>
          <p:cNvSpPr/>
          <p:nvPr/>
        </p:nvSpPr>
        <p:spPr>
          <a:xfrm>
            <a:off x="8905164" y="5610072"/>
            <a:ext cx="3016155" cy="140487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ru-RU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несоблюдение </a:t>
            </a:r>
            <a:r>
              <a:rPr lang="ru-RU" sz="16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аккредитационных</a:t>
            </a:r>
            <a:r>
              <a:rPr lang="ru-RU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показателей, выявленных по результатам </a:t>
            </a:r>
            <a:r>
              <a:rPr lang="ru-RU" sz="16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аккредитационного</a:t>
            </a:r>
            <a:r>
              <a:rPr lang="ru-RU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мониторинга</a:t>
            </a:r>
          </a:p>
        </p:txBody>
      </p:sp>
    </p:spTree>
    <p:extLst>
      <p:ext uri="{BB962C8B-B14F-4D97-AF65-F5344CB8AC3E}">
        <p14:creationId xmlns:p14="http://schemas.microsoft.com/office/powerpoint/2010/main" val="1892388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>
            <a:extLst>
              <a:ext uri="{FF2B5EF4-FFF2-40B4-BE49-F238E27FC236}">
                <a16:creationId xmlns="" xmlns:a16="http://schemas.microsoft.com/office/drawing/2014/main" id="{2B4EF066-F1F6-46BC-A708-84EFBB0859A3}"/>
              </a:ext>
            </a:extLst>
          </p:cNvPr>
          <p:cNvSpPr/>
          <p:nvPr/>
        </p:nvSpPr>
        <p:spPr>
          <a:xfrm>
            <a:off x="11631076" y="102637"/>
            <a:ext cx="862614" cy="84908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="" xmlns:a16="http://schemas.microsoft.com/office/drawing/2014/main" id="{6F337EDA-AE0B-4A4B-A653-E1BCEF2DBE2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00322" y="245495"/>
            <a:ext cx="462037" cy="537796"/>
          </a:xfrm>
          <a:prstGeom prst="rect">
            <a:avLst/>
          </a:prstGeom>
        </p:spPr>
      </p:pic>
      <p:sp>
        <p:nvSpPr>
          <p:cNvPr id="8" name="Прямоугольник 7"/>
          <p:cNvSpPr/>
          <p:nvPr/>
        </p:nvSpPr>
        <p:spPr>
          <a:xfrm>
            <a:off x="614150" y="679064"/>
            <a:ext cx="12010207" cy="22775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altLang="ru-RU" sz="2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  <a:p>
            <a:pPr algn="ctr"/>
            <a:endParaRPr lang="ru-RU" sz="2000" dirty="0"/>
          </a:p>
          <a:p>
            <a:pPr lvl="0" algn="ctr"/>
            <a:endParaRPr lang="ru-RU" sz="2000" dirty="0" smtClean="0"/>
          </a:p>
          <a:p>
            <a:pPr lvl="0" algn="ctr"/>
            <a:endParaRPr lang="ru-RU" sz="2000" dirty="0" smtClean="0"/>
          </a:p>
          <a:p>
            <a:pPr algn="ctr"/>
            <a:endParaRPr lang="ru-RU" sz="2000" dirty="0" smtClean="0"/>
          </a:p>
          <a:p>
            <a:endParaRPr lang="ru-RU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846250" y="1211474"/>
            <a:ext cx="11546006" cy="21527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342900" indent="-342900" algn="just">
              <a:buAutoNum type="arabicPeriod"/>
            </a:pPr>
            <a:endPara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AutoNum type="arabicPeriod"/>
            </a:pP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.1: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отнесении объектов контроля к категориям риска, применении критериев риска нарушения обязательных требований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контрольным (надзорным) органом используются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сведения, полученные: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из любых источников, обеспечивающих их достоверность,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ходе проведения профилактических мероприятий, контрольных (надзорных) мероприятий,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из отчетности, представление которой предусмотрено нормативными правовыми актами Российской Федерации,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из обращений контролируемых лиц, иных граждан и организаций,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из сообщений средств массовой информации,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из сведений, содержащихся в информационных ресурсах. </a:t>
            </a:r>
            <a:endPara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Стрелка вниз 14"/>
          <p:cNvSpPr/>
          <p:nvPr/>
        </p:nvSpPr>
        <p:spPr>
          <a:xfrm rot="16200000">
            <a:off x="373600" y="1915078"/>
            <a:ext cx="371969" cy="49126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TextBox 6"/>
          <p:cNvSpPr txBox="1"/>
          <p:nvPr/>
        </p:nvSpPr>
        <p:spPr>
          <a:xfrm>
            <a:off x="6646460" y="5697940"/>
            <a:ext cx="65" cy="369332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l"/>
            <a:endParaRPr lang="ru-RU" sz="2400" b="1" dirty="0" smtClean="0">
              <a:solidFill>
                <a:srgbClr val="423D67"/>
              </a:solidFill>
              <a:effectLst/>
              <a:latin typeface="+mn-lt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858000" y="6400800"/>
            <a:ext cx="65" cy="369332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l"/>
            <a:endParaRPr lang="ru-RU" sz="2400" b="1" dirty="0" smtClean="0">
              <a:solidFill>
                <a:srgbClr val="423D67"/>
              </a:solidFill>
              <a:effectLst/>
              <a:latin typeface="+mn-lt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3125337" y="5343099"/>
            <a:ext cx="65" cy="369332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l"/>
            <a:endParaRPr lang="ru-RU" sz="2400" b="1" dirty="0" smtClean="0">
              <a:solidFill>
                <a:srgbClr val="423D67"/>
              </a:solidFill>
              <a:effectLst/>
              <a:latin typeface="+mn-lt"/>
            </a:endParaRPr>
          </a:p>
        </p:txBody>
      </p:sp>
      <p:sp>
        <p:nvSpPr>
          <p:cNvPr id="32" name="Прямоугольник 31"/>
          <p:cNvSpPr/>
          <p:nvPr/>
        </p:nvSpPr>
        <p:spPr>
          <a:xfrm>
            <a:off x="1016758" y="163564"/>
            <a:ext cx="10536072" cy="78815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Порядок </a:t>
            </a:r>
            <a:r>
              <a:rPr lang="ru-RU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отнесения объектов федерального государственного контроля (надзора) в сфере </a:t>
            </a:r>
            <a:r>
              <a:rPr lang="ru-RU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образования к </a:t>
            </a:r>
            <a:r>
              <a:rPr lang="ru-RU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категориям риска причинения вреда (ущерба) охраняемым законом ценностям</a:t>
            </a:r>
            <a:endParaRPr lang="ru-RU" b="1" dirty="0" smtClean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Статья  24 248-ФЗ</a:t>
            </a:r>
            <a:endParaRPr lang="ru-RU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Стрелка вниз 15"/>
          <p:cNvSpPr/>
          <p:nvPr/>
        </p:nvSpPr>
        <p:spPr>
          <a:xfrm rot="16200000">
            <a:off x="373599" y="3937549"/>
            <a:ext cx="371969" cy="49126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Стрелка вниз 16"/>
          <p:cNvSpPr/>
          <p:nvPr/>
        </p:nvSpPr>
        <p:spPr>
          <a:xfrm rot="16200000">
            <a:off x="462284" y="6002951"/>
            <a:ext cx="371969" cy="49126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880230" y="4967364"/>
            <a:ext cx="11478046" cy="56040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b="1" u="sn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.3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Отнесение объекта контроля к одной из категорий риска осуществляется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основе сопоставления его характеристик с утвержденными критериями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риска.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893903" y="3446060"/>
            <a:ext cx="11546006" cy="139889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.2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Сбор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обработка, анализ и учет сведений об объектах контроля в целях их отнесения к категориям риска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осуществляются контрольным (надзорным) органом без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взаимодействия с контролируемыми лицами (за исключением сбора, обработки, анализа и учета сведений в рамках обязательного профилактического визита). При осуществлении сбора, обработки, анализа и учета сведений об объектах контроля в целях их отнесения к категориям риска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контролируемых лиц не могут возлагаться дополнительные обязанности, не предусмотренные федеральными законами</a:t>
            </a:r>
            <a:r>
              <a:rPr lang="ru-RU" sz="1600" b="1" dirty="0"/>
              <a:t>.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914210" y="5697940"/>
            <a:ext cx="11478046" cy="9144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4: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случае, если объект контроля не отнесен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определенной категории риска, он считается отнесенным к категории низкого риска.</a:t>
            </a:r>
          </a:p>
        </p:txBody>
      </p:sp>
      <p:sp>
        <p:nvSpPr>
          <p:cNvPr id="19" name="Стрелка вниз 18"/>
          <p:cNvSpPr/>
          <p:nvPr/>
        </p:nvSpPr>
        <p:spPr>
          <a:xfrm rot="16200000">
            <a:off x="373601" y="4920190"/>
            <a:ext cx="371969" cy="49126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61837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>
            <a:extLst>
              <a:ext uri="{FF2B5EF4-FFF2-40B4-BE49-F238E27FC236}">
                <a16:creationId xmlns="" xmlns:a16="http://schemas.microsoft.com/office/drawing/2014/main" id="{2B4EF066-F1F6-46BC-A708-84EFBB0859A3}"/>
              </a:ext>
            </a:extLst>
          </p:cNvPr>
          <p:cNvSpPr/>
          <p:nvPr/>
        </p:nvSpPr>
        <p:spPr>
          <a:xfrm>
            <a:off x="11631076" y="102637"/>
            <a:ext cx="862614" cy="84908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="" xmlns:a16="http://schemas.microsoft.com/office/drawing/2014/main" id="{6F337EDA-AE0B-4A4B-A653-E1BCEF2DBE2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00322" y="245495"/>
            <a:ext cx="462037" cy="537796"/>
          </a:xfrm>
          <a:prstGeom prst="rect">
            <a:avLst/>
          </a:prstGeom>
        </p:spPr>
      </p:pic>
      <p:sp>
        <p:nvSpPr>
          <p:cNvPr id="8" name="Прямоугольник 7"/>
          <p:cNvSpPr/>
          <p:nvPr/>
        </p:nvSpPr>
        <p:spPr>
          <a:xfrm>
            <a:off x="614150" y="679064"/>
            <a:ext cx="12010207" cy="22775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altLang="ru-RU" sz="2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r>
              <a:rPr lang="ru-RU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  <a:p>
            <a:pPr algn="ctr"/>
            <a:endParaRPr lang="ru-RU" sz="2000" dirty="0">
              <a:solidFill>
                <a:prstClr val="black"/>
              </a:solidFill>
            </a:endParaRPr>
          </a:p>
          <a:p>
            <a:pPr algn="ctr"/>
            <a:endParaRPr lang="ru-RU" sz="2000" dirty="0" smtClean="0">
              <a:solidFill>
                <a:prstClr val="black"/>
              </a:solidFill>
            </a:endParaRPr>
          </a:p>
          <a:p>
            <a:pPr algn="ctr"/>
            <a:endParaRPr lang="ru-RU" sz="2000" dirty="0" smtClean="0">
              <a:solidFill>
                <a:prstClr val="black"/>
              </a:solidFill>
            </a:endParaRPr>
          </a:p>
          <a:p>
            <a:pPr algn="ctr"/>
            <a:endParaRPr lang="ru-RU" sz="2000" dirty="0" smtClean="0">
              <a:solidFill>
                <a:prstClr val="black"/>
              </a:solidFill>
            </a:endParaRPr>
          </a:p>
          <a:p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1165378" y="1817837"/>
            <a:ext cx="10679373" cy="120056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b="1" u="sng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b="1" u="sng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2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0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ч.1</a:t>
            </a:r>
            <a:r>
              <a:rPr lang="ru-RU" sz="20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Виды, периодичность проведения плановых контрольных (надзорных) мероприятий, периодичность проведения обязательных профилактических визитов в отношении объектов контроля, отнесенных к определенным категориям риска, устанавливаются соразмерно рискам причинения вреда (ущерба).</a:t>
            </a:r>
          </a:p>
          <a:p>
            <a:pPr algn="just"/>
            <a:endParaRPr lang="ru-RU" sz="1400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  <a:hlinkClick r:id="rId3"/>
            </a:endParaRPr>
          </a:p>
          <a:p>
            <a:pPr algn="just"/>
            <a:endParaRPr lang="ru-RU" sz="14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  <a:hlinkClick r:id="rId3"/>
            </a:endParaRPr>
          </a:p>
          <a:p>
            <a:pPr algn="just"/>
            <a:endParaRPr lang="ru-RU" sz="1600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1600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1600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Стрелка вниз 14"/>
          <p:cNvSpPr/>
          <p:nvPr/>
        </p:nvSpPr>
        <p:spPr>
          <a:xfrm>
            <a:off x="6387143" y="3240158"/>
            <a:ext cx="371969" cy="49126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646460" y="5697940"/>
            <a:ext cx="65" cy="369332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ru-RU" sz="2400" b="1" dirty="0" smtClean="0">
              <a:solidFill>
                <a:srgbClr val="423D67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858000" y="6400800"/>
            <a:ext cx="65" cy="369332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ru-RU" sz="2400" b="1" dirty="0" smtClean="0">
              <a:solidFill>
                <a:srgbClr val="423D67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3125337" y="5343099"/>
            <a:ext cx="65" cy="369332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ru-RU" sz="2400" b="1" dirty="0" smtClean="0">
              <a:solidFill>
                <a:srgbClr val="423D67"/>
              </a:solidFill>
            </a:endParaRPr>
          </a:p>
        </p:txBody>
      </p:sp>
      <p:sp>
        <p:nvSpPr>
          <p:cNvPr id="32" name="Прямоугольник 31"/>
          <p:cNvSpPr/>
          <p:nvPr/>
        </p:nvSpPr>
        <p:spPr>
          <a:xfrm>
            <a:off x="1125938" y="334160"/>
            <a:ext cx="10536072" cy="125580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Учет рисков причинения вреда (ущерба) охраняемым законом ценностям при проведении плановых контрольных (надзорных) мероприятий и обязательных профилактических визитов</a:t>
            </a:r>
          </a:p>
          <a:p>
            <a:pPr algn="ctr"/>
            <a:r>
              <a:rPr lang="ru-RU" sz="20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Статья 25 248-ФЗ </a:t>
            </a:r>
            <a:endParaRPr lang="ru-RU" sz="20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1228299" y="3816420"/>
            <a:ext cx="10572023" cy="1397026"/>
          </a:xfrm>
          <a:prstGeom prst="rect">
            <a:avLst/>
          </a:prstGeom>
          <a:solidFill>
            <a:schemeClr val="accent1">
              <a:lumMod val="60000"/>
              <a:lumOff val="40000"/>
              <a:alpha val="45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rgbClr val="7030A0"/>
                </a:solidFill>
                <a:latin typeface="Times New Roman"/>
              </a:rPr>
              <a:t>п.2 ч.2</a:t>
            </a:r>
            <a:r>
              <a:rPr lang="ru-RU" sz="2000" dirty="0" smtClean="0">
                <a:solidFill>
                  <a:srgbClr val="7030A0"/>
                </a:solidFill>
                <a:latin typeface="Times New Roman"/>
              </a:rPr>
              <a:t>: </a:t>
            </a:r>
            <a:r>
              <a:rPr lang="ru-RU" sz="2000" dirty="0" smtClean="0">
                <a:latin typeface="Times New Roman"/>
              </a:rPr>
              <a:t>Одно </a:t>
            </a:r>
            <a:r>
              <a:rPr lang="ru-RU" sz="2000" dirty="0">
                <a:latin typeface="Times New Roman"/>
              </a:rPr>
              <a:t>плановое контрольное (надзорное) мероприятие в два года либо один обязательный профилактический визит в год - </a:t>
            </a:r>
            <a:r>
              <a:rPr lang="ru-RU" sz="2000" b="1" dirty="0">
                <a:latin typeface="Times New Roman"/>
              </a:rPr>
              <a:t>для объектов контроля, отнесенных к категории высокого </a:t>
            </a:r>
            <a:r>
              <a:rPr lang="ru-RU" sz="2000" b="1" dirty="0" smtClean="0">
                <a:latin typeface="Times New Roman"/>
              </a:rPr>
              <a:t>риска.</a:t>
            </a:r>
            <a:endParaRPr lang="ru-RU" sz="2000" b="1" dirty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637320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>
            <a:extLst>
              <a:ext uri="{FF2B5EF4-FFF2-40B4-BE49-F238E27FC236}">
                <a16:creationId xmlns="" xmlns:a16="http://schemas.microsoft.com/office/drawing/2014/main" id="{2B4EF066-F1F6-46BC-A708-84EFBB0859A3}"/>
              </a:ext>
            </a:extLst>
          </p:cNvPr>
          <p:cNvSpPr/>
          <p:nvPr/>
        </p:nvSpPr>
        <p:spPr>
          <a:xfrm>
            <a:off x="11631076" y="102637"/>
            <a:ext cx="862614" cy="84908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="" xmlns:a16="http://schemas.microsoft.com/office/drawing/2014/main" id="{6F337EDA-AE0B-4A4B-A653-E1BCEF2DBE2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00322" y="245495"/>
            <a:ext cx="462037" cy="537796"/>
          </a:xfrm>
          <a:prstGeom prst="rect">
            <a:avLst/>
          </a:prstGeom>
        </p:spPr>
      </p:pic>
      <p:sp>
        <p:nvSpPr>
          <p:cNvPr id="8" name="Прямоугольник 7"/>
          <p:cNvSpPr/>
          <p:nvPr/>
        </p:nvSpPr>
        <p:spPr>
          <a:xfrm>
            <a:off x="614150" y="679064"/>
            <a:ext cx="12010207" cy="19697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altLang="ru-RU" sz="2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r>
              <a:rPr lang="ru-RU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  <a:p>
            <a:pPr algn="ctr"/>
            <a:endParaRPr lang="ru-RU" sz="2000" dirty="0">
              <a:solidFill>
                <a:prstClr val="black"/>
              </a:solidFill>
            </a:endParaRPr>
          </a:p>
          <a:p>
            <a:pPr algn="ctr"/>
            <a:endParaRPr lang="ru-RU" sz="2000" dirty="0" smtClean="0">
              <a:solidFill>
                <a:prstClr val="black"/>
              </a:solidFill>
            </a:endParaRPr>
          </a:p>
          <a:p>
            <a:pPr algn="ctr"/>
            <a:endParaRPr lang="ru-RU" sz="2000" dirty="0" smtClean="0">
              <a:solidFill>
                <a:prstClr val="black"/>
              </a:solidFill>
            </a:endParaRPr>
          </a:p>
          <a:p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15" name="Стрелка вниз 14"/>
          <p:cNvSpPr/>
          <p:nvPr/>
        </p:nvSpPr>
        <p:spPr>
          <a:xfrm>
            <a:off x="6144172" y="1654728"/>
            <a:ext cx="371969" cy="49126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646460" y="5697940"/>
            <a:ext cx="65" cy="369332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ru-RU" sz="2400" b="1" dirty="0" smtClean="0">
              <a:solidFill>
                <a:srgbClr val="423D67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858000" y="6400800"/>
            <a:ext cx="65" cy="369332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ru-RU" sz="2400" b="1" dirty="0" smtClean="0">
              <a:solidFill>
                <a:srgbClr val="423D67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3125337" y="5343099"/>
            <a:ext cx="65" cy="369332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ru-RU" sz="2400" b="1" dirty="0" smtClean="0">
              <a:solidFill>
                <a:srgbClr val="423D67"/>
              </a:solidFill>
            </a:endParaRPr>
          </a:p>
        </p:txBody>
      </p:sp>
      <p:sp>
        <p:nvSpPr>
          <p:cNvPr id="32" name="Прямоугольник 31"/>
          <p:cNvSpPr/>
          <p:nvPr/>
        </p:nvSpPr>
        <p:spPr>
          <a:xfrm>
            <a:off x="1125938" y="334160"/>
            <a:ext cx="10536072" cy="125580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Перечень объектов контроля, учитываемых в рамках формирования ежегодного плана контрольных (надзорных) мероприятий, с указанием категории риска</a:t>
            </a:r>
            <a:endParaRPr lang="ru-RU" sz="20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1026511" y="2328921"/>
            <a:ext cx="10591623" cy="2290845"/>
          </a:xfrm>
          <a:prstGeom prst="rect">
            <a:avLst/>
          </a:prstGeom>
          <a:solidFill>
            <a:schemeClr val="accent1">
              <a:lumMod val="60000"/>
              <a:lumOff val="40000"/>
              <a:alpha val="37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2000" b="1" dirty="0" smtClean="0">
              <a:solidFill>
                <a:prstClr val="black"/>
              </a:solidFill>
              <a:latin typeface="Times New Roman"/>
            </a:endParaRPr>
          </a:p>
          <a:p>
            <a:pPr algn="ctr"/>
            <a:endParaRPr lang="ru-RU" sz="2000" b="1" dirty="0" smtClean="0">
              <a:solidFill>
                <a:prstClr val="black"/>
              </a:solidFill>
              <a:latin typeface="Times New Roman"/>
            </a:endParaRPr>
          </a:p>
          <a:p>
            <a:pPr algn="ctr"/>
            <a:r>
              <a:rPr lang="ru-RU" sz="2000" b="1" dirty="0" smtClean="0">
                <a:solidFill>
                  <a:prstClr val="black"/>
                </a:solidFill>
                <a:latin typeface="Times New Roman"/>
              </a:rPr>
              <a:t>РЕЕСТР КАТЕГОРИРОВАННЫХ ОБЪЕКТОВ размещен:</a:t>
            </a:r>
          </a:p>
          <a:p>
            <a:pPr algn="ctr"/>
            <a:r>
              <a:rPr lang="ru-RU" sz="2000" b="1" dirty="0" smtClean="0">
                <a:solidFill>
                  <a:prstClr val="black"/>
                </a:solidFill>
                <a:latin typeface="Times New Roman"/>
              </a:rPr>
              <a:t>на официальном сайте комитета общего и профессионального образования Ленинградской области по адресу: </a:t>
            </a:r>
            <a:endParaRPr lang="en-US" sz="2000" b="1" dirty="0" smtClean="0">
              <a:solidFill>
                <a:prstClr val="black"/>
              </a:solidFill>
              <a:latin typeface="Times New Roman"/>
            </a:endParaRPr>
          </a:p>
          <a:p>
            <a:pPr algn="ctr"/>
            <a:r>
              <a:rPr lang="ru-RU" altLang="ru-RU" sz="2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Главная </a:t>
            </a:r>
            <a:r>
              <a:rPr lang="ru-RU" altLang="ru-RU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станица</a:t>
            </a:r>
            <a:r>
              <a:rPr lang="en-US" altLang="ru-RU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&gt;</a:t>
            </a:r>
            <a:r>
              <a:rPr lang="ru-RU" altLang="ru-RU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Государственный контроль (надзор) в сфере образования</a:t>
            </a:r>
            <a:r>
              <a:rPr lang="en-US" altLang="ru-RU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&gt;</a:t>
            </a:r>
            <a:r>
              <a:rPr lang="ru-RU" altLang="ru-RU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Отдел надзора и контроля в сфере образования</a:t>
            </a:r>
            <a:r>
              <a:rPr lang="en-US" altLang="ru-RU" sz="2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&gt;</a:t>
            </a:r>
            <a:r>
              <a:rPr lang="ru-RU" altLang="ru-RU" sz="2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Профилактика нарушения обязательных требований</a:t>
            </a:r>
            <a:r>
              <a:rPr lang="en-US" altLang="ru-RU" sz="2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&gt;</a:t>
            </a:r>
            <a:endParaRPr lang="ru-RU" altLang="ru-RU" sz="2000" dirty="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altLang="ru-RU" sz="2000" dirty="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altLang="ru-RU" sz="20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ru-RU" altLang="ru-RU" sz="20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ГИС «Единый реестр видов контроля»</a:t>
            </a:r>
          </a:p>
          <a:p>
            <a:pPr algn="ctr"/>
            <a:endParaRPr lang="ru-RU" altLang="ru-RU" sz="20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2400" b="1" dirty="0">
              <a:solidFill>
                <a:prstClr val="black"/>
              </a:solidFill>
              <a:latin typeface="Times New Roman"/>
            </a:endParaRPr>
          </a:p>
        </p:txBody>
      </p:sp>
      <p:sp>
        <p:nvSpPr>
          <p:cNvPr id="14" name="Стрелка вниз 13"/>
          <p:cNvSpPr/>
          <p:nvPr/>
        </p:nvSpPr>
        <p:spPr>
          <a:xfrm>
            <a:off x="6218522" y="4619766"/>
            <a:ext cx="223267" cy="348018"/>
          </a:xfrm>
          <a:prstGeom prst="downArrow">
            <a:avLst>
              <a:gd name="adj1" fmla="val 79353"/>
              <a:gd name="adj2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116183" y="4981855"/>
            <a:ext cx="10501952" cy="199215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реестр включены все организации, осуществляющие </a:t>
            </a:r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образовательную </a:t>
            </a:r>
            <a:r>
              <a:rPr lang="ru-RU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деятельность по основным общеобразовательным программам,  образовательные программам среднего профессионального образования,</a:t>
            </a:r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основным программам </a:t>
            </a:r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профессионального </a:t>
            </a:r>
            <a:r>
              <a:rPr lang="ru-RU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обучения, дополнительным образовательным программам,   зарегистрированные </a:t>
            </a:r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месту нахождения (</a:t>
            </a:r>
            <a:r>
              <a:rPr lang="ru-RU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индивидуальные предприниматели, зарегистрированные </a:t>
            </a:r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месту жительства) на </a:t>
            </a:r>
            <a:r>
              <a:rPr lang="ru-RU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территории Ленинградской области</a:t>
            </a:r>
          </a:p>
          <a:p>
            <a:pPr algn="ctr"/>
            <a:r>
              <a:rPr lang="ru-RU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/>
            <a:endParaRPr lang="ru-RU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dirty="0" smtClean="0">
                <a:solidFill>
                  <a:prstClr val="black"/>
                </a:solidFill>
              </a:rPr>
              <a:t> </a:t>
            </a:r>
            <a:endParaRPr lang="ru-RU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3515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>
            <a:extLst>
              <a:ext uri="{FF2B5EF4-FFF2-40B4-BE49-F238E27FC236}">
                <a16:creationId xmlns="" xmlns:a16="http://schemas.microsoft.com/office/drawing/2014/main" id="{2B4EF066-F1F6-46BC-A708-84EFBB0859A3}"/>
              </a:ext>
            </a:extLst>
          </p:cNvPr>
          <p:cNvSpPr/>
          <p:nvPr/>
        </p:nvSpPr>
        <p:spPr>
          <a:xfrm>
            <a:off x="11631076" y="102637"/>
            <a:ext cx="862614" cy="84908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="" xmlns:a16="http://schemas.microsoft.com/office/drawing/2014/main" id="{6F337EDA-AE0B-4A4B-A653-E1BCEF2DBE2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00322" y="245495"/>
            <a:ext cx="462037" cy="537796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1460665" y="437601"/>
            <a:ext cx="9666514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6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Правовые основания федерального государственного контроля (надзора) в сфере образования:</a:t>
            </a:r>
            <a:endParaRPr lang="ru-RU" sz="26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504967" y="1255593"/>
            <a:ext cx="11905171" cy="98180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buFont typeface="Wingdings" panose="05000000000000000000" pitchFamily="2" charset="2"/>
              <a:buChar char="ü"/>
              <a:defRPr/>
            </a:pPr>
            <a:r>
              <a:rPr lang="ru-RU" sz="24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Федеральный закон </a:t>
            </a:r>
            <a:r>
              <a:rPr lang="ru-RU" sz="2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 29 декабря 2012 года № 273-ФЗ </a:t>
            </a:r>
            <a:r>
              <a:rPr lang="ru-RU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«Об образовании в Российской Федерации</a:t>
            </a:r>
            <a:r>
              <a:rPr lang="ru-RU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»;</a:t>
            </a:r>
            <a:endParaRPr lang="ru-RU" sz="24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buFont typeface="Wingdings" panose="05000000000000000000" pitchFamily="2" charset="2"/>
              <a:buChar char="ü"/>
              <a:defRPr/>
            </a:pPr>
            <a:r>
              <a:rPr lang="ru-RU" sz="24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Федеральный закон </a:t>
            </a:r>
            <a:r>
              <a:rPr lang="ru-RU" sz="2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 </a:t>
            </a:r>
            <a:r>
              <a:rPr lang="ru-RU" sz="24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31 июля 2020 года № </a:t>
            </a:r>
            <a:r>
              <a:rPr lang="ru-RU" sz="2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248-ФЗ </a:t>
            </a:r>
            <a:r>
              <a:rPr lang="ru-RU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«О государственном контроле (надзоре) и муниципальном контроле в Российской </a:t>
            </a:r>
            <a:r>
              <a:rPr lang="ru-RU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Федерации»;</a:t>
            </a:r>
            <a:endParaRPr lang="ru-RU" sz="24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buFont typeface="Wingdings" panose="05000000000000000000" pitchFamily="2" charset="2"/>
              <a:buChar char="ü"/>
              <a:defRPr/>
            </a:pPr>
            <a:r>
              <a:rPr lang="ru-RU" sz="24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Постановление </a:t>
            </a:r>
            <a:r>
              <a:rPr lang="ru-RU" sz="2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Правительства Российской Федерации от </a:t>
            </a:r>
            <a:r>
              <a:rPr lang="ru-RU" sz="24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25 июня 2021 года № </a:t>
            </a:r>
            <a:r>
              <a:rPr lang="ru-RU" sz="2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997 </a:t>
            </a:r>
            <a:r>
              <a:rPr lang="ru-RU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«Об утверждении Положения о федеральном государственном контроле (надзоре) в сфере </a:t>
            </a:r>
            <a:r>
              <a:rPr lang="ru-RU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образования»;</a:t>
            </a:r>
            <a:endParaRPr lang="ru-RU" sz="24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buFont typeface="Wingdings" panose="05000000000000000000" pitchFamily="2" charset="2"/>
              <a:buChar char="ü"/>
              <a:defRPr/>
            </a:pPr>
            <a:r>
              <a:rPr lang="ru-RU" sz="24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Приказ </a:t>
            </a:r>
            <a:r>
              <a:rPr lang="ru-RU" sz="24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Рособрнадзора</a:t>
            </a:r>
            <a:r>
              <a:rPr lang="ru-RU" sz="2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от </a:t>
            </a:r>
            <a:r>
              <a:rPr lang="ru-RU" sz="24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 октября 2021 года №1336 </a:t>
            </a:r>
            <a:r>
              <a:rPr lang="ru-RU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«Об </a:t>
            </a:r>
            <a:r>
              <a:rPr lang="ru-RU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утверждении перечня индикаторов риска нарушения обязательных требований, используемых при осуществлении федерального государственного контроля (надзора) в сфере </a:t>
            </a:r>
            <a:r>
              <a:rPr lang="ru-RU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образования»</a:t>
            </a:r>
            <a:endParaRPr lang="ru-RU" sz="20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ctr">
              <a:defRPr/>
            </a:pPr>
            <a:r>
              <a:rPr lang="ru-RU" altLang="ru-RU" sz="20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Размещены </a:t>
            </a:r>
            <a:r>
              <a:rPr lang="ru-RU" altLang="ru-RU" sz="20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на официальном сайте комитета общего и профессионального образования Ленинградской </a:t>
            </a:r>
            <a:r>
              <a:rPr lang="ru-RU" altLang="ru-RU" sz="20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области в сети «Интернет» (главная страница</a:t>
            </a:r>
            <a:r>
              <a:rPr lang="en-US" altLang="ru-RU" sz="20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&gt;</a:t>
            </a:r>
            <a:r>
              <a:rPr lang="ru-RU" altLang="ru-RU" sz="20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государственный контроль (надзор) в сфере образования</a:t>
            </a:r>
            <a:r>
              <a:rPr lang="en-US" altLang="ru-RU" sz="20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&gt;</a:t>
            </a:r>
            <a:r>
              <a:rPr lang="ru-RU" altLang="ru-RU" sz="20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отдел надзора и контроля в сфере образования</a:t>
            </a:r>
            <a:r>
              <a:rPr lang="en-US" altLang="ru-RU" sz="20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ru-RU" sz="20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&gt;)</a:t>
            </a:r>
            <a:endParaRPr lang="ru-RU" altLang="ru-RU" sz="2000" b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19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1900" dirty="0" smtClean="0"/>
              <a:t/>
            </a:r>
            <a:br>
              <a:rPr lang="ru-RU" sz="1900" dirty="0" smtClean="0"/>
            </a:br>
            <a:endParaRPr lang="ru-RU" sz="1900" dirty="0" smtClean="0"/>
          </a:p>
          <a:p>
            <a:pPr algn="ctr"/>
            <a:r>
              <a:rPr lang="ru-RU" sz="19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900" b="1" dirty="0" smtClean="0">
                <a:latin typeface="Times New Roman" pitchFamily="18" charset="0"/>
                <a:cs typeface="Times New Roman" pitchFamily="18" charset="0"/>
              </a:rPr>
            </a:br>
            <a:endParaRPr lang="ru-RU" sz="19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19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19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19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19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1900" dirty="0" smtClean="0"/>
          </a:p>
          <a:p>
            <a:endParaRPr lang="ru-RU" sz="1900" dirty="0" smtClean="0"/>
          </a:p>
          <a:p>
            <a:endParaRPr lang="ru-RU" sz="1900" dirty="0" smtClean="0"/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2" name="Стрелка вниз 1"/>
          <p:cNvSpPr/>
          <p:nvPr/>
        </p:nvSpPr>
        <p:spPr>
          <a:xfrm>
            <a:off x="6146657" y="5037729"/>
            <a:ext cx="484632" cy="27636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33548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>
            <a:extLst>
              <a:ext uri="{FF2B5EF4-FFF2-40B4-BE49-F238E27FC236}">
                <a16:creationId xmlns="" xmlns:a16="http://schemas.microsoft.com/office/drawing/2014/main" id="{2B4EF066-F1F6-46BC-A708-84EFBB0859A3}"/>
              </a:ext>
            </a:extLst>
          </p:cNvPr>
          <p:cNvSpPr/>
          <p:nvPr/>
        </p:nvSpPr>
        <p:spPr>
          <a:xfrm>
            <a:off x="11631076" y="102637"/>
            <a:ext cx="862614" cy="84908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614150" y="679064"/>
            <a:ext cx="12010207" cy="22775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altLang="ru-RU" sz="2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r>
              <a:rPr lang="ru-RU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  <a:p>
            <a:pPr algn="ctr"/>
            <a:endParaRPr lang="ru-RU" sz="2000" dirty="0">
              <a:solidFill>
                <a:prstClr val="black"/>
              </a:solidFill>
            </a:endParaRPr>
          </a:p>
          <a:p>
            <a:pPr algn="ctr"/>
            <a:endParaRPr lang="ru-RU" sz="2000" dirty="0" smtClean="0">
              <a:solidFill>
                <a:prstClr val="black"/>
              </a:solidFill>
            </a:endParaRPr>
          </a:p>
          <a:p>
            <a:pPr algn="ctr"/>
            <a:endParaRPr lang="ru-RU" sz="2000" dirty="0" smtClean="0">
              <a:solidFill>
                <a:prstClr val="black"/>
              </a:solidFill>
            </a:endParaRPr>
          </a:p>
          <a:p>
            <a:pPr algn="ctr"/>
            <a:endParaRPr lang="ru-RU" sz="2000" dirty="0" smtClean="0">
              <a:solidFill>
                <a:prstClr val="black"/>
              </a:solidFill>
            </a:endParaRPr>
          </a:p>
          <a:p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914401" y="1972101"/>
            <a:ext cx="11033508" cy="183562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b="1" u="sng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b="1" u="sng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2000" b="1" dirty="0" smtClean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1600" b="1" dirty="0" smtClean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16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1600" b="1" dirty="0" smtClean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16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0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Письмо комитета общего и профессионального образования Ленинградской области </a:t>
            </a:r>
          </a:p>
          <a:p>
            <a:pPr algn="ctr"/>
            <a:r>
              <a:rPr lang="ru-RU" sz="20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 20 ноября 2024 года № 19-44548/2024 </a:t>
            </a:r>
          </a:p>
          <a:p>
            <a:pPr lvl="0" algn="ctr"/>
            <a:r>
              <a:rPr lang="ru-RU" altLang="ru-RU" sz="16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Размещено </a:t>
            </a:r>
            <a:r>
              <a:rPr lang="ru-RU" altLang="ru-RU" sz="16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на официальном сайте комитета общего и профессионального образования Ленинградской области в сети «Интернет» (главная страница</a:t>
            </a:r>
            <a:r>
              <a:rPr lang="en-US" altLang="ru-RU" sz="16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&gt;</a:t>
            </a:r>
            <a:r>
              <a:rPr lang="ru-RU" altLang="ru-RU" sz="16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государственный контроль (надзор) в сфере образования</a:t>
            </a:r>
            <a:r>
              <a:rPr lang="en-US" altLang="ru-RU" sz="16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&gt;</a:t>
            </a:r>
            <a:r>
              <a:rPr lang="ru-RU" altLang="ru-RU" sz="16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отдел надзора и контроля в сфере образования</a:t>
            </a:r>
            <a:r>
              <a:rPr lang="en-US" altLang="ru-RU" sz="16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ru-RU" sz="16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&gt;</a:t>
            </a:r>
            <a:r>
              <a:rPr lang="ru-RU" altLang="ru-RU" sz="16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профилактика нарушения обязательных требований</a:t>
            </a:r>
            <a:r>
              <a:rPr lang="en-US" altLang="ru-RU" sz="16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&gt;)</a:t>
            </a:r>
            <a:endParaRPr lang="ru-RU" altLang="ru-RU" sz="1600" b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0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/>
            <a:endParaRPr lang="ru-RU" sz="2000" b="1" dirty="0" smtClean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1400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  <a:hlinkClick r:id="rId2"/>
            </a:endParaRPr>
          </a:p>
          <a:p>
            <a:pPr algn="just"/>
            <a:endParaRPr lang="ru-RU" sz="14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  <a:hlinkClick r:id="rId2"/>
            </a:endParaRPr>
          </a:p>
          <a:p>
            <a:pPr algn="just"/>
            <a:endParaRPr lang="ru-RU" sz="1600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1600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1600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Стрелка вниз 14"/>
          <p:cNvSpPr/>
          <p:nvPr/>
        </p:nvSpPr>
        <p:spPr>
          <a:xfrm>
            <a:off x="6354752" y="1629748"/>
            <a:ext cx="371969" cy="49126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646460" y="5697940"/>
            <a:ext cx="65" cy="369332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ru-RU" sz="2400" b="1" dirty="0" smtClean="0">
              <a:solidFill>
                <a:srgbClr val="423D67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858000" y="6400800"/>
            <a:ext cx="65" cy="369332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ru-RU" sz="2400" b="1" dirty="0" smtClean="0">
              <a:solidFill>
                <a:srgbClr val="423D67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3125337" y="5343099"/>
            <a:ext cx="65" cy="369332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ru-RU" sz="2400" b="1" dirty="0" smtClean="0">
              <a:solidFill>
                <a:srgbClr val="423D67"/>
              </a:solidFill>
            </a:endParaRPr>
          </a:p>
        </p:txBody>
      </p:sp>
      <p:sp>
        <p:nvSpPr>
          <p:cNvPr id="32" name="Прямоугольник 31"/>
          <p:cNvSpPr/>
          <p:nvPr/>
        </p:nvSpPr>
        <p:spPr>
          <a:xfrm>
            <a:off x="1170345" y="140064"/>
            <a:ext cx="10539434" cy="158335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>
              <a:defRPr/>
            </a:pPr>
            <a:r>
              <a:rPr lang="ru-RU" sz="2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Индикаторы риска нарушения обязательных требований</a:t>
            </a:r>
            <a:endParaRPr lang="ru-RU" sz="24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ctr">
              <a:defRPr/>
            </a:pPr>
            <a:r>
              <a:rPr lang="ru-RU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Приказ </a:t>
            </a:r>
            <a:r>
              <a:rPr lang="ru-RU" sz="20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Рособрнадзора</a:t>
            </a:r>
            <a:r>
              <a:rPr lang="ru-RU" sz="2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от 4 октября 2021 года №1336 </a:t>
            </a:r>
            <a:r>
              <a:rPr lang="ru-RU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«Об утверждении перечня индикаторов риска нарушения обязательных требований, используемых при осуществлении федерального государственного контроля (надзора) в сфере образования»</a:t>
            </a: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818866" y="4067453"/>
            <a:ext cx="2459959" cy="1460311"/>
          </a:xfrm>
          <a:prstGeom prst="roundRect">
            <a:avLst/>
          </a:prstGeom>
          <a:solidFill>
            <a:schemeClr val="bg1"/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Сайт образовательной организации</a:t>
            </a:r>
          </a:p>
          <a:p>
            <a:pPr algn="ct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(ОО, ДОП, ДОУ, ДПО, ПО, СПО)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3521217" y="4067454"/>
            <a:ext cx="3019520" cy="914400"/>
          </a:xfrm>
          <a:prstGeom prst="roundRect">
            <a:avLst/>
          </a:prstGeom>
          <a:solidFill>
            <a:schemeClr val="bg1"/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Прием в образовательную организацию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(СПО)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6783053" y="4104982"/>
            <a:ext cx="2031681" cy="1231714"/>
          </a:xfrm>
          <a:prstGeom prst="roundRect">
            <a:avLst/>
          </a:prstGeom>
          <a:solidFill>
            <a:schemeClr val="bg1"/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Заполнение ФИС ФРДО</a:t>
            </a:r>
          </a:p>
          <a:p>
            <a:pPr algn="ct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ОО,СПО, ПО, ДПО)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9048462" y="4263639"/>
            <a:ext cx="1350423" cy="914400"/>
          </a:xfrm>
          <a:prstGeom prst="roundRect">
            <a:avLst/>
          </a:prstGeom>
          <a:solidFill>
            <a:schemeClr val="bg1"/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ГИА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ООО, СОО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Стрелка вниз 10"/>
          <p:cNvSpPr/>
          <p:nvPr/>
        </p:nvSpPr>
        <p:spPr>
          <a:xfrm>
            <a:off x="6298421" y="5140497"/>
            <a:ext cx="484632" cy="55744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818866" y="5882606"/>
            <a:ext cx="11129040" cy="873035"/>
          </a:xfrm>
          <a:prstGeom prst="rect">
            <a:avLst/>
          </a:prstGeom>
          <a:solidFill>
            <a:schemeClr val="accent1">
              <a:lumMod val="60000"/>
              <a:lumOff val="40000"/>
              <a:alpha val="25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Важно:</a:t>
            </a:r>
            <a:r>
              <a:rPr lang="ru-RU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Выявление </a:t>
            </a: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соответствия объекта контроля параметрам, утвержденным индикаторами риска нарушения обязательных требований, или отклонения объекта контроля от таких </a:t>
            </a:r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параметров – основание для проведения внеплановой проверки.</a:t>
            </a:r>
            <a:endParaRPr lang="ru-RU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Скругленный прямоугольник 1"/>
          <p:cNvSpPr/>
          <p:nvPr/>
        </p:nvSpPr>
        <p:spPr>
          <a:xfrm>
            <a:off x="10529249" y="3988977"/>
            <a:ext cx="1849270" cy="1189483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ООО,СОО,СПО</a:t>
            </a:r>
          </a:p>
          <a:p>
            <a:pPr algn="ctr"/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Государственная аккредитация ОП</a:t>
            </a:r>
            <a:endParaRPr lang="ru-RU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6525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>
            <a:extLst>
              <a:ext uri="{FF2B5EF4-FFF2-40B4-BE49-F238E27FC236}">
                <a16:creationId xmlns="" xmlns:a16="http://schemas.microsoft.com/office/drawing/2014/main" id="{2B4EF066-F1F6-46BC-A708-84EFBB0859A3}"/>
              </a:ext>
            </a:extLst>
          </p:cNvPr>
          <p:cNvSpPr/>
          <p:nvPr/>
        </p:nvSpPr>
        <p:spPr>
          <a:xfrm>
            <a:off x="11631076" y="102637"/>
            <a:ext cx="862614" cy="84908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460665" y="437601"/>
            <a:ext cx="9666514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2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Предмет федерального государственного контроля (надзора) </a:t>
            </a:r>
          </a:p>
          <a:p>
            <a:pPr algn="ctr"/>
            <a:r>
              <a:rPr lang="ru-RU" sz="22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сфере образования</a:t>
            </a:r>
          </a:p>
          <a:p>
            <a:pPr algn="ctr"/>
            <a:r>
              <a:rPr lang="ru-RU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Часть 3 статьи 93 Федерального закона от 29.12.2012 № 273-ФЗ </a:t>
            </a:r>
          </a:p>
          <a:p>
            <a:pPr algn="ctr"/>
            <a:r>
              <a:rPr lang="ru-RU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«Об образовании в Российской Федерации»</a:t>
            </a:r>
            <a:endParaRPr lang="ru-RU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504967" y="1255593"/>
            <a:ext cx="11905171" cy="62940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19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1900" dirty="0" smtClean="0"/>
              <a:t/>
            </a:r>
            <a:br>
              <a:rPr lang="ru-RU" sz="1900" dirty="0" smtClean="0"/>
            </a:br>
            <a:endParaRPr lang="ru-RU" sz="1900" dirty="0" smtClean="0"/>
          </a:p>
          <a:p>
            <a:pPr algn="ctr"/>
            <a:r>
              <a:rPr lang="ru-RU" sz="19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900" b="1" dirty="0" smtClean="0">
                <a:latin typeface="Times New Roman" pitchFamily="18" charset="0"/>
                <a:cs typeface="Times New Roman" pitchFamily="18" charset="0"/>
              </a:rPr>
            </a:br>
            <a:endParaRPr lang="ru-RU" sz="19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19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19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19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19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19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19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19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000" dirty="0" smtClean="0"/>
          </a:p>
          <a:p>
            <a:endParaRPr lang="ru-RU" sz="2000" dirty="0"/>
          </a:p>
          <a:p>
            <a:endParaRPr lang="ru-RU" sz="2000" dirty="0" smtClean="0"/>
          </a:p>
          <a:p>
            <a:endParaRPr lang="ru-RU" sz="1900" dirty="0" smtClean="0"/>
          </a:p>
          <a:p>
            <a:endParaRPr lang="ru-RU" sz="1900" dirty="0" smtClean="0"/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926506" y="1862920"/>
            <a:ext cx="11573325" cy="914400"/>
          </a:xfrm>
          <a:prstGeom prst="rect">
            <a:avLst/>
          </a:prstGeom>
          <a:solidFill>
            <a:schemeClr val="accent1">
              <a:lumMod val="40000"/>
              <a:lumOff val="60000"/>
              <a:alpha val="43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соблюдение обязательных требований, установленных законодательством об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образовании, в том числе:</a:t>
            </a: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936173" y="2872853"/>
            <a:ext cx="11553993" cy="914400"/>
          </a:xfrm>
          <a:prstGeom prst="rect">
            <a:avLst/>
          </a:prstGeom>
          <a:solidFill>
            <a:schemeClr val="accent1">
              <a:lumMod val="40000"/>
              <a:lumOff val="60000"/>
              <a:alpha val="51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облюдение лицензионных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требований к образовательной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деятельности; </a:t>
            </a: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936172" y="3934484"/>
            <a:ext cx="11553993" cy="914400"/>
          </a:xfrm>
          <a:prstGeom prst="rect">
            <a:avLst/>
          </a:prstGeom>
          <a:solidFill>
            <a:schemeClr val="accent1">
              <a:lumMod val="40000"/>
              <a:lumOff val="60000"/>
              <a:alpha val="45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облюдение требований установленных федеральными государственными образовательными стандартами;</a:t>
            </a: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955506" y="4992888"/>
            <a:ext cx="11553993" cy="914400"/>
          </a:xfrm>
          <a:prstGeom prst="rect">
            <a:avLst/>
          </a:prstGeom>
          <a:solidFill>
            <a:schemeClr val="accent1">
              <a:lumMod val="40000"/>
              <a:lumOff val="60000"/>
              <a:alpha val="33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облюдение требований к выполнению </a:t>
            </a:r>
            <a:r>
              <a:rPr lang="ru-RU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аккредитационных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показателей;</a:t>
            </a: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923827" y="6003068"/>
            <a:ext cx="11573325" cy="914400"/>
          </a:xfrm>
          <a:prstGeom prst="rect">
            <a:avLst/>
          </a:prstGeom>
          <a:solidFill>
            <a:schemeClr val="accent1">
              <a:lumMod val="60000"/>
              <a:lumOff val="40000"/>
              <a:alpha val="26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2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соблюдение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требований по обеспечению доступности для инвалидов объектов социальной, инженерной и транспортной инфраструктур и предоставляемых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услуг в образовательной организации.</a:t>
            </a: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sp>
        <p:nvSpPr>
          <p:cNvPr id="12" name="Стрелка вправо 11"/>
          <p:cNvSpPr/>
          <p:nvPr/>
        </p:nvSpPr>
        <p:spPr>
          <a:xfrm>
            <a:off x="184163" y="2019870"/>
            <a:ext cx="641607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Стрелка вправо 12"/>
          <p:cNvSpPr/>
          <p:nvPr/>
        </p:nvSpPr>
        <p:spPr>
          <a:xfrm>
            <a:off x="184162" y="3087737"/>
            <a:ext cx="641607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Стрелка вправо 13"/>
          <p:cNvSpPr/>
          <p:nvPr/>
        </p:nvSpPr>
        <p:spPr>
          <a:xfrm>
            <a:off x="184163" y="4160292"/>
            <a:ext cx="641607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Стрелка вправо 14"/>
          <p:cNvSpPr/>
          <p:nvPr/>
        </p:nvSpPr>
        <p:spPr>
          <a:xfrm>
            <a:off x="162636" y="5207772"/>
            <a:ext cx="641607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Стрелка вправо 15"/>
          <p:cNvSpPr/>
          <p:nvPr/>
        </p:nvSpPr>
        <p:spPr>
          <a:xfrm>
            <a:off x="168159" y="6217952"/>
            <a:ext cx="641607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0810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>
            <a:extLst>
              <a:ext uri="{FF2B5EF4-FFF2-40B4-BE49-F238E27FC236}">
                <a16:creationId xmlns="" xmlns:a16="http://schemas.microsoft.com/office/drawing/2014/main" id="{2B4EF066-F1F6-46BC-A708-84EFBB0859A3}"/>
              </a:ext>
            </a:extLst>
          </p:cNvPr>
          <p:cNvSpPr/>
          <p:nvPr/>
        </p:nvSpPr>
        <p:spPr>
          <a:xfrm>
            <a:off x="11631076" y="102637"/>
            <a:ext cx="862614" cy="84908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439186" y="437601"/>
            <a:ext cx="9687993" cy="24929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6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Виды контрольных (надзорных) мероприятий, </a:t>
            </a:r>
          </a:p>
          <a:p>
            <a:pPr algn="ctr"/>
            <a:r>
              <a:rPr lang="ru-RU" sz="26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контрольных (надзорных) действий </a:t>
            </a:r>
          </a:p>
          <a:p>
            <a:pPr algn="ctr"/>
            <a:endParaRPr lang="ru-RU" sz="26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2600" b="1" dirty="0" smtClean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26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26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 flipV="1">
            <a:off x="1550503" y="1737399"/>
            <a:ext cx="10711855" cy="19082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000" dirty="0" smtClean="0"/>
          </a:p>
          <a:p>
            <a:pPr algn="just"/>
            <a:endParaRPr lang="ru-RU" sz="2000" b="1" dirty="0" smtClean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000" dirty="0" smtClean="0"/>
          </a:p>
          <a:p>
            <a:endParaRPr lang="ru-RU" dirty="0"/>
          </a:p>
        </p:txBody>
      </p:sp>
      <p:sp>
        <p:nvSpPr>
          <p:cNvPr id="2" name="Скругленный прямоугольник 1"/>
          <p:cNvSpPr/>
          <p:nvPr/>
        </p:nvSpPr>
        <p:spPr>
          <a:xfrm>
            <a:off x="276367" y="2016191"/>
            <a:ext cx="3527946" cy="914400"/>
          </a:xfrm>
          <a:prstGeom prst="roundRect">
            <a:avLst/>
          </a:prstGeom>
          <a:solidFill>
            <a:schemeClr val="accent1">
              <a:lumMod val="60000"/>
              <a:lumOff val="40000"/>
              <a:alpha val="16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Выездная проверка</a:t>
            </a: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3347" y="3921002"/>
            <a:ext cx="3500651" cy="914400"/>
          </a:xfrm>
          <a:prstGeom prst="roundRect">
            <a:avLst/>
          </a:prstGeom>
          <a:solidFill>
            <a:schemeClr val="accent1">
              <a:lumMod val="60000"/>
              <a:lumOff val="40000"/>
              <a:alpha val="14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Документарная проверка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276367" y="5691116"/>
            <a:ext cx="3770847" cy="859809"/>
          </a:xfrm>
          <a:prstGeom prst="roundRect">
            <a:avLst/>
          </a:prstGeom>
          <a:solidFill>
            <a:schemeClr val="accent1">
              <a:lumMod val="75000"/>
              <a:alpha val="22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Наблюдение за соблюдением обязательных требований (мониторинг безопасности)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5160397" y="1452138"/>
            <a:ext cx="6806316" cy="1995265"/>
          </a:xfrm>
          <a:prstGeom prst="roundRect">
            <a:avLst/>
          </a:prstGeom>
          <a:solidFill>
            <a:schemeClr val="accent1">
              <a:lumMod val="40000"/>
              <a:lumOff val="60000"/>
              <a:alpha val="34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1600" dirty="0" smtClean="0"/>
          </a:p>
          <a:p>
            <a:pPr algn="ctr"/>
            <a:endParaRPr lang="ru-RU" sz="1600" dirty="0"/>
          </a:p>
          <a:p>
            <a:pPr algn="ctr"/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Перечень допустимых контрольных (надзорных) действий </a:t>
            </a:r>
          </a:p>
          <a:p>
            <a:pPr algn="ctr"/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ходе выездной проверки:</a:t>
            </a:r>
          </a:p>
          <a:p>
            <a:pPr marL="285750" indent="-285750" algn="ctr">
              <a:buFont typeface="Wingdings" panose="05000000000000000000" pitchFamily="2" charset="2"/>
              <a:buChar char="§"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смотр;</a:t>
            </a:r>
          </a:p>
          <a:p>
            <a:pPr marL="285750" indent="-285750" algn="ctr">
              <a:buFont typeface="Wingdings" panose="05000000000000000000" pitchFamily="2" charset="2"/>
              <a:buChar char="§"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прос;</a:t>
            </a:r>
          </a:p>
          <a:p>
            <a:pPr marL="285750" indent="-285750" algn="ctr">
              <a:buFont typeface="Wingdings" panose="05000000000000000000" pitchFamily="2" charset="2"/>
              <a:buChar char="§"/>
            </a:pP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истребование документов;</a:t>
            </a:r>
          </a:p>
          <a:p>
            <a:pPr marL="285750" indent="-285750" algn="ctr">
              <a:buFont typeface="Wingdings" panose="05000000000000000000" pitchFamily="2" charset="2"/>
              <a:buChar char="§"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олучение письменных объяснений;</a:t>
            </a:r>
          </a:p>
          <a:p>
            <a:pPr marL="285750" indent="-285750" algn="ctr">
              <a:buFont typeface="Wingdings" panose="05000000000000000000" pitchFamily="2" charset="2"/>
              <a:buChar char="§"/>
            </a:pP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экспертиза.</a:t>
            </a:r>
          </a:p>
          <a:p>
            <a:pPr algn="ctr"/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Осуществляется во взаимодействии 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 контролируемым 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лицом.</a:t>
            </a:r>
          </a:p>
          <a:p>
            <a:pPr marL="285750" indent="-285750" algn="ctr">
              <a:buFont typeface="Wingdings" panose="05000000000000000000" pitchFamily="2" charset="2"/>
              <a:buChar char="§"/>
            </a:pPr>
            <a:endParaRPr lang="ru-RU" sz="1600" dirty="0" smtClean="0"/>
          </a:p>
          <a:p>
            <a:pPr marL="285750" indent="-285750" algn="ctr">
              <a:buFont typeface="Wingdings" panose="05000000000000000000" pitchFamily="2" charset="2"/>
              <a:buChar char="§"/>
            </a:pPr>
            <a:endParaRPr lang="ru-RU" dirty="0"/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5160397" y="3630303"/>
            <a:ext cx="6901986" cy="1678675"/>
          </a:xfrm>
          <a:prstGeom prst="roundRect">
            <a:avLst/>
          </a:prstGeom>
          <a:solidFill>
            <a:schemeClr val="accent1">
              <a:lumMod val="40000"/>
              <a:lumOff val="60000"/>
              <a:alpha val="21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Перечень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допустимых контрольных (надзорных) действий </a:t>
            </a:r>
            <a:endPara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ходе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документарной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проверки:</a:t>
            </a:r>
          </a:p>
          <a:p>
            <a:pPr marL="285750" indent="-285750" algn="ctr">
              <a:buFont typeface="Wingdings" panose="05000000000000000000" pitchFamily="2" charset="2"/>
              <a:buChar char="§"/>
            </a:pP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истребование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документов;</a:t>
            </a:r>
          </a:p>
          <a:p>
            <a:pPr marL="285750" indent="-285750" algn="ctr">
              <a:buFont typeface="Wingdings" panose="05000000000000000000" pitchFamily="2" charset="2"/>
              <a:buChar char="§"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получение письменных объяснений;</a:t>
            </a:r>
          </a:p>
          <a:p>
            <a:pPr marL="285750" indent="-285750" algn="ctr">
              <a:buFont typeface="Wingdings" panose="05000000000000000000" pitchFamily="2" charset="2"/>
              <a:buChar char="§"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экспертиза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ctr"/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Осуществляется во взаимодействии с контролируемым лицом.</a:t>
            </a:r>
          </a:p>
          <a:p>
            <a:pPr marL="285750" indent="-285750" algn="ctr">
              <a:buFont typeface="Wingdings" panose="05000000000000000000" pitchFamily="2" charset="2"/>
              <a:buChar char="§"/>
            </a:pP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5160397" y="5691116"/>
            <a:ext cx="6901986" cy="914400"/>
          </a:xfrm>
          <a:prstGeom prst="roundRect">
            <a:avLst/>
          </a:prstGeom>
          <a:solidFill>
            <a:schemeClr val="accent1">
              <a:lumMod val="75000"/>
              <a:alpha val="34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существляется без взаимодействия с контролируемым лицом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Стрелка вправо 5"/>
          <p:cNvSpPr/>
          <p:nvPr/>
        </p:nvSpPr>
        <p:spPr>
          <a:xfrm>
            <a:off x="4345376" y="2206874"/>
            <a:ext cx="489204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Стрелка вправо 13"/>
          <p:cNvSpPr/>
          <p:nvPr/>
        </p:nvSpPr>
        <p:spPr>
          <a:xfrm>
            <a:off x="4440565" y="4017820"/>
            <a:ext cx="373552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Стрелка вправо 14"/>
          <p:cNvSpPr/>
          <p:nvPr/>
        </p:nvSpPr>
        <p:spPr>
          <a:xfrm>
            <a:off x="4461028" y="5784334"/>
            <a:ext cx="373552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64168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>
            <a:extLst>
              <a:ext uri="{FF2B5EF4-FFF2-40B4-BE49-F238E27FC236}">
                <a16:creationId xmlns="" xmlns:a16="http://schemas.microsoft.com/office/drawing/2014/main" id="{2B4EF066-F1F6-46BC-A708-84EFBB0859A3}"/>
              </a:ext>
            </a:extLst>
          </p:cNvPr>
          <p:cNvSpPr/>
          <p:nvPr/>
        </p:nvSpPr>
        <p:spPr>
          <a:xfrm>
            <a:off x="11631076" y="102637"/>
            <a:ext cx="862614" cy="84908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="" xmlns:a16="http://schemas.microsoft.com/office/drawing/2014/main" id="{6F337EDA-AE0B-4A4B-A653-E1BCEF2DBE2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00322" y="245495"/>
            <a:ext cx="462037" cy="537796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1364776" y="437601"/>
            <a:ext cx="9762403" cy="24929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6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Плановая проверка (выездная, документарная)</a:t>
            </a:r>
          </a:p>
          <a:p>
            <a:pPr algn="ctr"/>
            <a:r>
              <a:rPr lang="ru-RU" sz="26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(контрольное (надзорное) мероприятие во взаимодействии с контролируемым лицом (КНМ)</a:t>
            </a:r>
            <a:endParaRPr lang="ru-RU" sz="26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2600" b="1" dirty="0" smtClean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26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26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623320" y="2104227"/>
            <a:ext cx="11591272" cy="19082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000" dirty="0" smtClean="0"/>
          </a:p>
          <a:p>
            <a:pPr algn="just"/>
            <a:endParaRPr lang="ru-RU" sz="2000" b="1" dirty="0" smtClean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000" dirty="0" smtClean="0"/>
          </a:p>
          <a:p>
            <a:endParaRPr lang="ru-RU" dirty="0"/>
          </a:p>
        </p:txBody>
      </p:sp>
      <p:sp useBgFill="1">
        <p:nvSpPr>
          <p:cNvPr id="11" name="Скругленный прямоугольник 10"/>
          <p:cNvSpPr/>
          <p:nvPr/>
        </p:nvSpPr>
        <p:spPr>
          <a:xfrm>
            <a:off x="623320" y="1786509"/>
            <a:ext cx="11338943" cy="4218507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1600" dirty="0" smtClean="0"/>
          </a:p>
          <a:p>
            <a:pPr algn="ctr"/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Основание для проведения плановых контрольных (надзорных) мероприятий</a:t>
            </a:r>
          </a:p>
          <a:p>
            <a:pPr algn="ctr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ункт 2 части 1 статьи 57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Федерального закона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31.07.2020 № 248-ФЗ «О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государственном контроле (надзоре) и муниципальном контроле в Российской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Федерации» (далее – 248-ФЗ)</a:t>
            </a:r>
          </a:p>
          <a:p>
            <a:pPr algn="ctr"/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План проведения контрольных (надзорных) мероприятий.</a:t>
            </a:r>
          </a:p>
          <a:p>
            <a:pPr algn="ctr"/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Основание- истечение установленного положением о виде контроля периода времени с даты окончания проведения  последнего планового КНМ на основании категорирования объектов контроля.</a:t>
            </a:r>
          </a:p>
          <a:p>
            <a:pPr algn="ctr"/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485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>
            <a:extLst>
              <a:ext uri="{FF2B5EF4-FFF2-40B4-BE49-F238E27FC236}">
                <a16:creationId xmlns="" xmlns:a16="http://schemas.microsoft.com/office/drawing/2014/main" id="{2B4EF066-F1F6-46BC-A708-84EFBB0859A3}"/>
              </a:ext>
            </a:extLst>
          </p:cNvPr>
          <p:cNvSpPr/>
          <p:nvPr/>
        </p:nvSpPr>
        <p:spPr>
          <a:xfrm>
            <a:off x="11631076" y="102637"/>
            <a:ext cx="862614" cy="84908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="" xmlns:a16="http://schemas.microsoft.com/office/drawing/2014/main" id="{6F337EDA-AE0B-4A4B-A653-E1BCEF2DBE2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00322" y="245495"/>
            <a:ext cx="462037" cy="537796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1364776" y="437601"/>
            <a:ext cx="9762403" cy="24929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6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Плановая проверка (выездная, документарная)</a:t>
            </a:r>
          </a:p>
          <a:p>
            <a:pPr algn="ctr"/>
            <a:r>
              <a:rPr lang="ru-RU" sz="26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(контрольное (надзорное) мероприятие во взаимодействии с контролируемым лицом (КНМ)</a:t>
            </a:r>
            <a:endParaRPr lang="ru-RU" sz="26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2600" b="1" dirty="0" smtClean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26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26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623320" y="2104227"/>
            <a:ext cx="11591272" cy="19082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000" dirty="0" smtClean="0"/>
          </a:p>
          <a:p>
            <a:pPr algn="just"/>
            <a:endParaRPr lang="ru-RU" sz="2000" b="1" dirty="0" smtClean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000" dirty="0" smtClean="0"/>
          </a:p>
          <a:p>
            <a:endParaRPr lang="ru-RU" dirty="0"/>
          </a:p>
        </p:txBody>
      </p:sp>
      <p:sp useBgFill="1">
        <p:nvSpPr>
          <p:cNvPr id="11" name="Скругленный прямоугольник 10"/>
          <p:cNvSpPr/>
          <p:nvPr/>
        </p:nvSpPr>
        <p:spPr>
          <a:xfrm>
            <a:off x="623320" y="1786509"/>
            <a:ext cx="11338943" cy="4218507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Пункт</a:t>
            </a:r>
            <a:r>
              <a:rPr lang="ru-RU" sz="2000" b="1" dirty="0" smtClean="0"/>
              <a:t>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11(4).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Постановления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Правительства РФ от 10.03.2022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№ 336 «Об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особенностях организации и осуществления государственного контроля (надзора), муниципального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контроля»:</a:t>
            </a:r>
          </a:p>
          <a:p>
            <a:pPr algn="ctr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планы проведения плановых контрольных (надзорных) мероприятий до 2030 года не включаются плановые контрольные (надзорные) мероприятия в отношении государственных, муниципальных и частных образовательных организаций, реализующих образовательные программы дошкольного и начального общего образования, основного общего, среднего общего и среднего профессионального образования,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организациях, осуществляющих образовательную деятельность,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объекты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контроля которых отнесены к категориям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высокого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риска, а в отношении таких учреждений может проводиться обязательный профилактический визит в соответствии с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Федеральным законом «О государственном контроле (надзоре) и муниципальном контроле в Российской Федерации».</a:t>
            </a:r>
          </a:p>
          <a:p>
            <a:pPr algn="ctr"/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6696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>
            <a:extLst>
              <a:ext uri="{FF2B5EF4-FFF2-40B4-BE49-F238E27FC236}">
                <a16:creationId xmlns="" xmlns:a16="http://schemas.microsoft.com/office/drawing/2014/main" id="{2B4EF066-F1F6-46BC-A708-84EFBB0859A3}"/>
              </a:ext>
            </a:extLst>
          </p:cNvPr>
          <p:cNvSpPr/>
          <p:nvPr/>
        </p:nvSpPr>
        <p:spPr>
          <a:xfrm>
            <a:off x="11631076" y="102637"/>
            <a:ext cx="862614" cy="84908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="" xmlns:a16="http://schemas.microsoft.com/office/drawing/2014/main" id="{6F337EDA-AE0B-4A4B-A653-E1BCEF2DBE2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00322" y="245495"/>
            <a:ext cx="462037" cy="537796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1364776" y="437601"/>
            <a:ext cx="9762403" cy="24929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6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Плановая проверка (выездная, документарная)</a:t>
            </a:r>
          </a:p>
          <a:p>
            <a:pPr algn="ctr"/>
            <a:r>
              <a:rPr lang="ru-RU" sz="26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(контрольное (надзорное) мероприятие во взаимодействии с контролируемым лицом (КНМ)</a:t>
            </a:r>
            <a:endParaRPr lang="ru-RU" sz="26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2600" b="1" dirty="0" smtClean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26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26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623320" y="2104227"/>
            <a:ext cx="11591272" cy="19082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000" dirty="0" smtClean="0"/>
          </a:p>
          <a:p>
            <a:pPr algn="just"/>
            <a:endParaRPr lang="ru-RU" sz="2000" b="1" dirty="0" smtClean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000" dirty="0" smtClean="0"/>
          </a:p>
          <a:p>
            <a:endParaRPr lang="ru-RU" dirty="0"/>
          </a:p>
        </p:txBody>
      </p:sp>
      <p:sp useBgFill="1">
        <p:nvSpPr>
          <p:cNvPr id="11" name="Скругленный прямоугольник 10"/>
          <p:cNvSpPr/>
          <p:nvPr/>
        </p:nvSpPr>
        <p:spPr>
          <a:xfrm>
            <a:off x="540690" y="1786509"/>
            <a:ext cx="11421574" cy="4773317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Пункт</a:t>
            </a:r>
            <a:r>
              <a:rPr lang="ru-RU" sz="2000" b="1" dirty="0" smtClean="0"/>
              <a:t>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11(3). Постановления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Правительства РФ от 10.03.2022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№ 336 «Об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особенностях организации и осуществления государственного контроля (надзора), муниципального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контроля»:</a:t>
            </a:r>
          </a:p>
          <a:p>
            <a:pPr algn="ctr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11 (3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): Установить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что за исключением случаев, предусмотренных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пунктом 11(4)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настоящего постановления, до 1 января 2030 г. в планы проведения плановых контрольных (надзорных) мероприятий, планы проведения плановых проверок при осуществлении видов государственного контроля (надзора), муниципального контроля, порядок организации и осуществления которых регулируется Федеральным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законом «О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государственном контроле (надзоре) и муниципальном контроле в Российской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Федерации»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Федеральным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законом «О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защите прав юридических лиц и индивидуальных предпринимателей при осуществлении государственного контроля (надзора) и муниципального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контроля»,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включаются плановые контрольные (надзорные) мероприятия, плановые проверки только в отношении объектов контроля, отнесенных к категориям </a:t>
            </a:r>
            <a:r>
              <a:rPr lang="ru-RU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высокого риска</a:t>
            </a:r>
            <a:r>
              <a:rPr 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2352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>
            <a:extLst>
              <a:ext uri="{FF2B5EF4-FFF2-40B4-BE49-F238E27FC236}">
                <a16:creationId xmlns="" xmlns:a16="http://schemas.microsoft.com/office/drawing/2014/main" id="{2B4EF066-F1F6-46BC-A708-84EFBB0859A3}"/>
              </a:ext>
            </a:extLst>
          </p:cNvPr>
          <p:cNvSpPr/>
          <p:nvPr/>
        </p:nvSpPr>
        <p:spPr>
          <a:xfrm>
            <a:off x="11631076" y="102637"/>
            <a:ext cx="862614" cy="84908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="" xmlns:a16="http://schemas.microsoft.com/office/drawing/2014/main" id="{6F337EDA-AE0B-4A4B-A653-E1BCEF2DBE2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00322" y="245495"/>
            <a:ext cx="462037" cy="537796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1364776" y="437601"/>
            <a:ext cx="9762403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2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Внеплановая проверка (выездная, документарная)</a:t>
            </a:r>
          </a:p>
          <a:p>
            <a:pPr algn="ctr"/>
            <a:r>
              <a:rPr lang="ru-RU" sz="22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(контрольное (надзорное) мероприятие во взаимодействии с контролируемым лицом (КНМ)</a:t>
            </a:r>
          </a:p>
          <a:p>
            <a:pPr algn="ctr"/>
            <a:endParaRPr lang="ru-RU" sz="2600" b="1" dirty="0" smtClean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26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26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623320" y="2104227"/>
            <a:ext cx="11591272" cy="19082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000" dirty="0" smtClean="0"/>
          </a:p>
          <a:p>
            <a:pPr algn="just"/>
            <a:endParaRPr lang="ru-RU" sz="2000" b="1" dirty="0" smtClean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000" dirty="0" smtClean="0"/>
          </a:p>
          <a:p>
            <a:endParaRPr lang="ru-RU" dirty="0"/>
          </a:p>
        </p:txBody>
      </p:sp>
      <p:sp useBgFill="1">
        <p:nvSpPr>
          <p:cNvPr id="11" name="Скругленный прямоугольник 10"/>
          <p:cNvSpPr/>
          <p:nvPr/>
        </p:nvSpPr>
        <p:spPr>
          <a:xfrm>
            <a:off x="414358" y="1613807"/>
            <a:ext cx="12079331" cy="980839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1600" dirty="0" smtClean="0"/>
          </a:p>
          <a:p>
            <a:pPr algn="ctr"/>
            <a:endParaRPr lang="ru-RU" sz="2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Основание для проведения внеплановых контрольных (надзорных) мероприятий </a:t>
            </a:r>
          </a:p>
          <a:p>
            <a:pPr algn="ctr"/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часть 1 статьи 57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Федерального закона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31.07.2020 № 248-ФЗ «О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государственном контроле (надзоре) и муниципальном контроле в Российской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Федерации»):</a:t>
            </a:r>
          </a:p>
          <a:p>
            <a:pPr algn="ctr"/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Скругленный прямоугольник 1"/>
          <p:cNvSpPr/>
          <p:nvPr/>
        </p:nvSpPr>
        <p:spPr>
          <a:xfrm>
            <a:off x="307074" y="2745925"/>
            <a:ext cx="5650174" cy="914400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пункт 1: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наличие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 контрольного (надзорного) органа сведений о причинении вреда (ущерба) или об угрозе причинения вреда (ущерба) охраняемым законом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ценностям; 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  <a:hlinkClick r:id="rId3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414358" y="3957851"/>
            <a:ext cx="11800233" cy="771098"/>
          </a:xfrm>
          <a:prstGeom prst="roundRect">
            <a:avLst/>
          </a:prstGeom>
          <a:solidFill>
            <a:srgbClr val="CDCDEB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ункт 4: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требование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прокурора о проведении контрольного (надзорного) мероприятия в рамках надзора за исполнением законов, соблюдением прав и свобод человека и гражданина по поступившим в органы прокуратуры материалам и обращениям;</a:t>
            </a: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361667" y="4913192"/>
            <a:ext cx="5306848" cy="1037231"/>
          </a:xfrm>
          <a:prstGeom prst="roundRect">
            <a:avLst/>
          </a:prstGeom>
          <a:solidFill>
            <a:srgbClr val="CAE7EE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ункт 7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выявление соответствия объекта контроля параметрам, утвержденным индикаторами риска нарушения обязательных требований, или отклонения объекта контроля от таких параметров;</a:t>
            </a: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6298442" y="2745925"/>
            <a:ext cx="6195247" cy="1014033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1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пункт 3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поручение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Президента Российской Федерации,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Правительства Российской Федерации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проведении контрольных (надзорных) мероприятий в отношении конкретных контролируемых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лиц;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2190466" y="6141612"/>
            <a:ext cx="9041641" cy="682269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ункт 9: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уклонение контролируемого лица от проведения обязательного профилактического визита.</a:t>
            </a: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5857274" y="4913192"/>
            <a:ext cx="6500774" cy="982638"/>
          </a:xfrm>
          <a:prstGeom prst="roundRect">
            <a:avLst/>
          </a:prstGeom>
          <a:solidFill>
            <a:srgbClr val="D4FCDB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Пункт 5: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истечение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срока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исполнения выданного предписания об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устранении выявленных нарушений обязательных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требований;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>
              <a:hlinkClick r:id="rId4"/>
            </a:endParaRPr>
          </a:p>
        </p:txBody>
      </p:sp>
    </p:spTree>
    <p:extLst>
      <p:ext uri="{BB962C8B-B14F-4D97-AF65-F5344CB8AC3E}">
        <p14:creationId xmlns:p14="http://schemas.microsoft.com/office/powerpoint/2010/main" val="3978007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>
            <a:extLst>
              <a:ext uri="{FF2B5EF4-FFF2-40B4-BE49-F238E27FC236}">
                <a16:creationId xmlns="" xmlns:a16="http://schemas.microsoft.com/office/drawing/2014/main" id="{2B4EF066-F1F6-46BC-A708-84EFBB0859A3}"/>
              </a:ext>
            </a:extLst>
          </p:cNvPr>
          <p:cNvSpPr/>
          <p:nvPr/>
        </p:nvSpPr>
        <p:spPr>
          <a:xfrm>
            <a:off x="11631076" y="102637"/>
            <a:ext cx="862614" cy="84908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="" xmlns:a16="http://schemas.microsoft.com/office/drawing/2014/main" id="{6F337EDA-AE0B-4A4B-A653-E1BCEF2DBE2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00322" y="245495"/>
            <a:ext cx="462037" cy="537796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1364776" y="437601"/>
            <a:ext cx="9762403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2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Внеплановая проверка (выездная, документарная)</a:t>
            </a:r>
          </a:p>
          <a:p>
            <a:pPr algn="ctr"/>
            <a:r>
              <a:rPr lang="ru-RU" sz="22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(контрольное (надзорное) мероприятие во взаимодействии с контролируемым лицом (КНМ)</a:t>
            </a:r>
          </a:p>
          <a:p>
            <a:pPr algn="ctr"/>
            <a:endParaRPr lang="ru-RU" sz="2600" b="1" dirty="0" smtClean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26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26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713962" y="3114043"/>
            <a:ext cx="11591272" cy="19082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ru-RU" sz="2000" b="1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2000" dirty="0" smtClean="0">
              <a:solidFill>
                <a:prstClr val="black"/>
              </a:solidFill>
            </a:endParaRPr>
          </a:p>
          <a:p>
            <a:pPr algn="just"/>
            <a:endParaRPr lang="ru-RU" sz="2000" b="1" dirty="0" smtClean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2000" b="1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000" dirty="0" smtClean="0">
              <a:solidFill>
                <a:prstClr val="black"/>
              </a:solidFill>
            </a:endParaRPr>
          </a:p>
          <a:p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381663" y="1591762"/>
            <a:ext cx="5804452" cy="1954519"/>
          </a:xfrm>
          <a:prstGeom prst="roundRect">
            <a:avLst/>
          </a:prstGeom>
          <a:solidFill>
            <a:srgbClr val="CDCDEB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Часть </a:t>
            </a:r>
            <a:r>
              <a:rPr lang="ru-RU" sz="16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статьи 60 </a:t>
            </a:r>
            <a:r>
              <a:rPr lang="ru-RU" sz="16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248-ФЗ: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Решение контрольного (надзорного) органа о проведении контрольного (надзорного) мероприятия, предусматривающего взаимодействие с контролируемым лицом, по основанию, предусмотренному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пунктом 1 части 1 статьи 57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настоящего Федерального закона, принимается при наличии достоверной информации:</a:t>
            </a:r>
            <a:endParaRPr lang="ru-RU" sz="16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Скругленный прямоугольник 1"/>
          <p:cNvSpPr/>
          <p:nvPr/>
        </p:nvSpPr>
        <p:spPr>
          <a:xfrm>
            <a:off x="307074" y="4068150"/>
            <a:ext cx="5650174" cy="1205103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ункт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 части 1 </a:t>
            </a:r>
            <a:r>
              <a:rPr lang="ru-RU" sz="2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статьи 60 </a:t>
            </a:r>
            <a:r>
              <a:rPr lang="ru-RU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248-ФЗ: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 причинении или непосредственной угрозе причинения вреда жизни и тяжкого или среднего вреда (ущерба) здоровью граждан;</a:t>
            </a: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6562831" y="3856610"/>
            <a:ext cx="6195247" cy="1628182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ункт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 части 1 статьи 60 248-ФЗ: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 нарушении обязательных требований, соблюдение которых является условием осуществления деятельности, подлежащей лицензированию, аккредитации, включения в реестр, аттестации;</a:t>
            </a: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1767189" y="5559724"/>
            <a:ext cx="9280477" cy="1391951"/>
          </a:xfrm>
          <a:prstGeom prst="roundRect">
            <a:avLst/>
          </a:prstGeom>
          <a:solidFill>
            <a:srgbClr val="F2CEC6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асть 3: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Внеплановые проверки проводятся по согласованию с органами прокуратуры.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  <a:hlinkClick r:id="rId4"/>
            </a:endParaRPr>
          </a:p>
        </p:txBody>
      </p:sp>
      <p:sp>
        <p:nvSpPr>
          <p:cNvPr id="13" name="Стрелка вниз 12"/>
          <p:cNvSpPr/>
          <p:nvPr/>
        </p:nvSpPr>
        <p:spPr>
          <a:xfrm>
            <a:off x="6050210" y="3646641"/>
            <a:ext cx="436730" cy="62362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Стрелка вправо 3"/>
          <p:cNvSpPr/>
          <p:nvPr/>
        </p:nvSpPr>
        <p:spPr>
          <a:xfrm>
            <a:off x="6186115" y="2326705"/>
            <a:ext cx="644055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6997148" y="1591762"/>
            <a:ext cx="5573864" cy="1954519"/>
          </a:xfrm>
          <a:prstGeom prst="roundRect">
            <a:avLst/>
          </a:prstGeom>
          <a:ln>
            <a:solidFill>
              <a:srgbClr val="0070C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Часть 1 статьи 57 248-ФЗ: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Основанием для проведения контрольных (надзорных) мероприятий, за исключением случаев, указанных в </a:t>
            </a:r>
            <a:r>
              <a:rPr lang="ru-RU" sz="1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части 2 настоящей статьи, может быть:</a:t>
            </a:r>
          </a:p>
          <a:p>
            <a:pPr algn="just"/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1) наличие у контрольного (надзорного) органа сведений о причинении вреда (ущерба) или об угрозе причинения вреда (ущерба) охраняемым законом ценностям с учетом положений </a:t>
            </a:r>
            <a:r>
              <a:rPr lang="ru-RU" sz="1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6"/>
              </a:rPr>
              <a:t>статьи 60 настоящего Федерального закона;</a:t>
            </a:r>
          </a:p>
        </p:txBody>
      </p:sp>
    </p:spTree>
    <p:extLst>
      <p:ext uri="{BB962C8B-B14F-4D97-AF65-F5344CB8AC3E}">
        <p14:creationId xmlns:p14="http://schemas.microsoft.com/office/powerpoint/2010/main" val="604671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lIns="0" tIns="0" rIns="0" bIns="0" rtlCol="0">
        <a:spAutoFit/>
      </a:bodyPr>
      <a:lstStyle>
        <a:defPPr algn="l">
          <a:defRPr sz="2400" b="1" dirty="0" smtClean="0">
            <a:solidFill>
              <a:srgbClr val="423D67"/>
            </a:solidFill>
            <a:effectLst/>
            <a:latin typeface="+mn-lt"/>
          </a:defRPr>
        </a:defPPr>
      </a:lstStyle>
    </a:txDef>
  </a:objectDefaults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5_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lIns="0" tIns="0" rIns="0" bIns="0" rtlCol="0">
        <a:spAutoFit/>
      </a:bodyPr>
      <a:lstStyle>
        <a:defPPr algn="l">
          <a:defRPr sz="2400" b="1" dirty="0" smtClean="0">
            <a:solidFill>
              <a:srgbClr val="423D67"/>
            </a:solidFill>
            <a:effectLst/>
            <a:latin typeface="+mn-lt"/>
          </a:defRPr>
        </a:defPPr>
      </a:lstStyle>
    </a:txDef>
  </a:objectDefaults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27756</TotalTime>
  <Words>2342</Words>
  <Application>Microsoft Office PowerPoint</Application>
  <PresentationFormat>Произвольный</PresentationFormat>
  <Paragraphs>343</Paragraphs>
  <Slides>20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20</vt:i4>
      </vt:variant>
    </vt:vector>
  </HeadingPairs>
  <TitlesOfParts>
    <vt:vector size="22" baseType="lpstr">
      <vt:lpstr>Тема Office</vt:lpstr>
      <vt:lpstr>5_Тема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Куплинов Ярослав</dc:creator>
  <cp:lastModifiedBy>Марина Александровна Остапова</cp:lastModifiedBy>
  <cp:revision>1558</cp:revision>
  <cp:lastPrinted>2025-03-13T14:39:21Z</cp:lastPrinted>
  <dcterms:created xsi:type="dcterms:W3CDTF">2020-06-19T06:58:49Z</dcterms:created>
  <dcterms:modified xsi:type="dcterms:W3CDTF">2025-04-28T15:38:53Z</dcterms:modified>
</cp:coreProperties>
</file>