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12"/>
  </p:notesMasterIdLst>
  <p:handoutMasterIdLst>
    <p:handoutMasterId r:id="rId13"/>
  </p:handoutMasterIdLst>
  <p:sldIdLst>
    <p:sldId id="483" r:id="rId4"/>
    <p:sldId id="496" r:id="rId5"/>
    <p:sldId id="506" r:id="rId6"/>
    <p:sldId id="485" r:id="rId7"/>
    <p:sldId id="503" r:id="rId8"/>
    <p:sldId id="501" r:id="rId9"/>
    <p:sldId id="507" r:id="rId10"/>
    <p:sldId id="505" r:id="rId11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  <p15:guide id="5" orient="horz" pos="2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F6"/>
    <a:srgbClr val="FF7C80"/>
    <a:srgbClr val="8A8AD0"/>
    <a:srgbClr val="565087"/>
    <a:srgbClr val="A2A2DA"/>
    <a:srgbClr val="CDCDEB"/>
    <a:srgbClr val="423D67"/>
    <a:srgbClr val="FFCD2D"/>
    <a:srgbClr val="54BFFA"/>
    <a:srgbClr val="94D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/>
    <p:restoredTop sz="97300" autoAdjust="0"/>
  </p:normalViewPr>
  <p:slideViewPr>
    <p:cSldViewPr snapToGrid="0" snapToObjects="1">
      <p:cViewPr varScale="1">
        <p:scale>
          <a:sx n="107" d="100"/>
          <a:sy n="107" d="100"/>
        </p:scale>
        <p:origin x="-154" y="-51"/>
      </p:cViewPr>
      <p:guideLst>
        <p:guide orient="horz" pos="2268"/>
        <p:guide orient="horz" pos="292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2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24.04.2025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isk.yandex.ru/i/fJ2vhT8RuSEoQ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gm_orlova@lenreg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m_orlova@lenreg.ru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419100" y="1339850"/>
            <a:ext cx="12077707" cy="567055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мониторинга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сайтов в информационно-телекоммуникационной сети «Интернет»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предоставленной информации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тестирующими организациями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 smtClean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 smtClean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Галина Михайловна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сектора правового обеспечения департамента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</a:t>
            </a:r>
            <a:r>
              <a:rPr lang="ru-RU" sz="20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10340857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DDE3F7"/>
                </a:solidFill>
                <a:latin typeface="Panton SemiBold" panose="020B0604020202020204" charset="-52"/>
                <a:ea typeface="Panton"/>
                <a:cs typeface="Panton"/>
              </a:rPr>
              <a:t>          </a:t>
            </a:r>
            <a:r>
              <a:rPr lang="ru-RU" sz="2000" dirty="0" smtClean="0">
                <a:solidFill>
                  <a:srgbClr val="DDE3F7"/>
                </a:solidFill>
                <a:latin typeface="Times New Roman" pitchFamily="18" charset="0"/>
                <a:ea typeface="Panton"/>
                <a:cs typeface="Times New Roman" pitchFamily="18" charset="0"/>
              </a:rPr>
              <a:t>Комитет </a:t>
            </a:r>
            <a:r>
              <a:rPr lang="ru-RU" sz="2000" dirty="0">
                <a:solidFill>
                  <a:srgbClr val="DDE3F7"/>
                </a:solidFill>
                <a:latin typeface="Times New Roman" pitchFamily="18" charset="0"/>
                <a:ea typeface="Panton"/>
                <a:cs typeface="Times New Roman" pitchFamily="18" charset="0"/>
              </a:rPr>
              <a:t>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itchFamily="18" charset="0"/>
              <a:ea typeface="Panton"/>
              <a:cs typeface="Times New Roman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65978" y="3189549"/>
            <a:ext cx="8575676" cy="106868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Федеральной службы по надзору в сфере образования и науки от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05.03.2025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510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определении минимального количества баллов, подтверждающего успешное прохождение иностранными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гражданами..»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75208" y="226371"/>
            <a:ext cx="10135742" cy="90712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49268" y="1386237"/>
            <a:ext cx="8592386" cy="72632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04.03.2025 № 170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утверждении Порядка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тестирования…»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65978" y="2264521"/>
            <a:ext cx="8575676" cy="80900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04.03.2025 № 171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Порядок приема на обучение по образовательным программам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19793" y="5423440"/>
            <a:ext cx="8592386" cy="7317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ПАМЯТКА МВД РОССИИ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проверки достоверности документов, подтверждающих законность нахождения ребенка на территории РФ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01156" y="1521243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245421"/>
            <a:ext cx="906496" cy="90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339219" y="2388841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8748" y="3521011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43808" y="5479717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246659" y="2669026"/>
            <a:ext cx="2406370" cy="210019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ТЕСТИРУЮЩЕЙ ОРГАНИЗАЦИИ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9701852" y="1727453"/>
            <a:ext cx="460305" cy="4951253"/>
          </a:xfrm>
          <a:prstGeom prst="rightBrace">
            <a:avLst/>
          </a:prstGeom>
          <a:noFill/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72"/>
          <p:cNvPicPr/>
          <p:nvPr/>
        </p:nvPicPr>
        <p:blipFill>
          <a:blip r:embed="rId4"/>
          <a:stretch/>
        </p:blipFill>
        <p:spPr>
          <a:xfrm>
            <a:off x="251886" y="210515"/>
            <a:ext cx="779718" cy="899403"/>
          </a:xfrm>
          <a:prstGeom prst="rect">
            <a:avLst/>
          </a:prstGeom>
        </p:spPr>
      </p:pic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84324" y="6341543"/>
            <a:ext cx="8592386" cy="60437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ПАМЯТКА МИД РОССИИ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особой категории иностранных граждан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13" y="6301695"/>
            <a:ext cx="688908" cy="518205"/>
          </a:xfrm>
          <a:prstGeom prst="rect">
            <a:avLst/>
          </a:prstGeom>
        </p:spPr>
      </p:pic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28148" y="4428042"/>
            <a:ext cx="8575676" cy="77114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 от 31.03.2025 № 03-608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72482" y="4529297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41745" y="1478076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94087" y="6290383"/>
            <a:ext cx="8689482" cy="77473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ПОЛОЖЕНИЕ ОБ АПЕЛЛЯЦИОННОЙ КОМИССИИ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КОПО от 22.04.2025 № 15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192305" y="226371"/>
            <a:ext cx="8506906" cy="56540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54305" y="3072163"/>
            <a:ext cx="8684809" cy="88696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ВАРИАНТЫ + СПЕЦИФИКАЦИЯ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МАТЕРИАЛОВ ПО КЛАССАМ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78977" y="1068426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65615" y="1783095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30999" y="3269598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14843" y="4123422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246659" y="2669026"/>
            <a:ext cx="2406370" cy="210019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ТЕСТИРУЮЩЕЙ ОРГАНИЗАЦИИ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9852005" y="1674221"/>
            <a:ext cx="214424" cy="5156591"/>
          </a:xfrm>
          <a:prstGeom prst="rightBrace">
            <a:avLst>
              <a:gd name="adj1" fmla="val 8333"/>
              <a:gd name="adj2" fmla="val 50174"/>
            </a:avLst>
          </a:prstGeom>
          <a:noFill/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72"/>
          <p:cNvPicPr/>
          <p:nvPr/>
        </p:nvPicPr>
        <p:blipFill>
          <a:blip r:embed="rId3"/>
          <a:stretch/>
        </p:blipFill>
        <p:spPr>
          <a:xfrm>
            <a:off x="299299" y="156485"/>
            <a:ext cx="632309" cy="692134"/>
          </a:xfrm>
          <a:prstGeom prst="rect">
            <a:avLst/>
          </a:prstGeom>
        </p:spPr>
      </p:pic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81816" y="4078613"/>
            <a:ext cx="8717395" cy="58936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ПОРЯДКЕ ПРОВЕДЕНИЯ И СОЗДАНИИ КОМИССИИ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равовой акт тестирующей организации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85582" y="4768626"/>
            <a:ext cx="8697987" cy="6635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ПОРЯДКЕ ХРАНЕНИЯ МАТЕРИАЛОВ ТЕСТИРОВАНИЯ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правовой акт тестирующей организации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6" y="4871362"/>
            <a:ext cx="682811" cy="512108"/>
          </a:xfrm>
          <a:prstGeom prst="rect">
            <a:avLst/>
          </a:prstGeom>
        </p:spPr>
      </p:pic>
      <p:sp>
        <p:nvSpPr>
          <p:cNvPr id="2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87397" y="5532827"/>
            <a:ext cx="8647292" cy="64478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 АПЕЛЛЯЦИОННОЙ КОМИССИИ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аспоряжение КОПО от 26.03.2025 № 738-р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75877" y="1016672"/>
            <a:ext cx="8717395" cy="61312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ПЕРЕЧЕНЬ ТЕСТИРУЮЩИХ ОРГАНИЗАЦИЙ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аспоряжение КОПО от 26.03.2025 № 739-р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97" y="5559836"/>
            <a:ext cx="682811" cy="512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1" y="6187392"/>
            <a:ext cx="682811" cy="512108"/>
          </a:xfrm>
          <a:prstGeom prst="rect">
            <a:avLst/>
          </a:prstGeom>
        </p:spPr>
      </p:pic>
      <p:sp>
        <p:nvSpPr>
          <p:cNvPr id="3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68111" y="1694743"/>
            <a:ext cx="8717395" cy="61312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РАСПИСАНИЕ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 КОПО от 31.03.2025 № 795-р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54305" y="2369468"/>
            <a:ext cx="8717395" cy="61312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ИНСТРУКЦИЯ ДЛЯ РОДИТЕЛЕЙ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 КОПО от 17.04.2025 № 19-1566/2025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11915" y="2419723"/>
            <a:ext cx="665993" cy="479854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969" y="139004"/>
            <a:ext cx="2615428" cy="1490794"/>
          </a:xfrm>
          <a:prstGeom prst="rect">
            <a:avLst/>
          </a:prstGeom>
          <a:noFill/>
          <a:effectLst>
            <a:glow rad="508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91723" y="175904"/>
            <a:ext cx="10159373" cy="93600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ОБЩЕГО И ПРОФЕССИОНАЛЬНОГО ОБРАЗОВАНИЯ ЛЕНИНГРАДСКОЙ ОБЛАСТИ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400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207" y="169003"/>
            <a:ext cx="957044" cy="9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2"/>
          <p:cNvPicPr/>
          <p:nvPr/>
        </p:nvPicPr>
        <p:blipFill>
          <a:blip r:embed="rId4"/>
          <a:stretch/>
        </p:blipFill>
        <p:spPr>
          <a:xfrm>
            <a:off x="183761" y="190752"/>
            <a:ext cx="779718" cy="899403"/>
          </a:xfrm>
          <a:prstGeom prst="rect">
            <a:avLst/>
          </a:prstGeom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0" y="1702775"/>
            <a:ext cx="3834794" cy="13104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glow rad="635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75274" y="3286499"/>
            <a:ext cx="3756566" cy="142214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на раздел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«Тестирование иностранных граждан и лиц без гражданства на знание русского языка»</a:t>
            </a:r>
          </a:p>
        </p:txBody>
      </p:sp>
      <p:sp>
        <p:nvSpPr>
          <p:cNvPr id="24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12327" y="5902627"/>
            <a:ext cx="12308774" cy="99584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 федерального, регионального уровней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тестировании иностранных граждан и лиц без гражданства на знание русского языка  </a:t>
            </a:r>
          </a:p>
        </p:txBody>
      </p:sp>
      <p:pic>
        <p:nvPicPr>
          <p:cNvPr id="25" name="Picture 172"/>
          <p:cNvPicPr/>
          <p:nvPr/>
        </p:nvPicPr>
        <p:blipFill>
          <a:blip r:embed="rId4"/>
          <a:stretch/>
        </p:blipFill>
        <p:spPr>
          <a:xfrm>
            <a:off x="413485" y="1844414"/>
            <a:ext cx="921139" cy="1180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94" y="1575145"/>
            <a:ext cx="3657600" cy="36576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381625" y="2515395"/>
            <a:ext cx="2257425" cy="1885155"/>
          </a:xfrm>
          <a:prstGeom prst="rightArrow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206" y="194337"/>
            <a:ext cx="1073790" cy="10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2"/>
          <p:cNvPicPr/>
          <p:nvPr/>
        </p:nvPicPr>
        <p:blipFill>
          <a:blip r:embed="rId4"/>
          <a:stretch/>
        </p:blipFill>
        <p:spPr>
          <a:xfrm>
            <a:off x="264542" y="270245"/>
            <a:ext cx="779718" cy="899403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88" y="1470839"/>
            <a:ext cx="2506184" cy="2506184"/>
          </a:xfrm>
          <a:prstGeom prst="rect">
            <a:avLst/>
          </a:prstGeom>
          <a:noFill/>
          <a:effectLst>
            <a:glow rad="762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9680544" y="4224476"/>
            <a:ext cx="2705651" cy="1957250"/>
          </a:xfrm>
          <a:prstGeom prst="roundRect">
            <a:avLst>
              <a:gd name="adj" fmla="val 3934"/>
            </a:avLst>
          </a:prstGeom>
          <a:solidFill>
            <a:schemeClr val="bg1"/>
          </a:solidFill>
          <a:ln w="412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</a:p>
          <a:p>
            <a:pPr algn="ctr" defTabSz="95934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тестирующих организаций</a:t>
            </a:r>
          </a:p>
          <a:p>
            <a:pPr algn="ctr" defTabSz="959340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(выделить зеленым цветом информацию)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03417" y="4278214"/>
            <a:ext cx="2630009" cy="1596563"/>
          </a:xfrm>
          <a:prstGeom prst="roundRect">
            <a:avLst>
              <a:gd name="adj" fmla="val 3934"/>
            </a:avLst>
          </a:prstGeom>
          <a:solidFill>
            <a:schemeClr val="bg1"/>
          </a:solidFill>
          <a:ln w="41275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8 Волхова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Гатчинская СОШ 4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71861" y="233417"/>
            <a:ext cx="10047881" cy="97305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</a:t>
            </a: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ПРОСВЕЩЕНИЯ РОССИЙСКОЙ ФЕДЕРАЦИИ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11" y="1470839"/>
            <a:ext cx="2619013" cy="261901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29100" y="1539598"/>
            <a:ext cx="4733925" cy="4470677"/>
          </a:xfrm>
          <a:prstGeom prst="roundRect">
            <a:avLst>
              <a:gd name="adj" fmla="val 3934"/>
            </a:avLst>
          </a:prstGeom>
          <a:solidFill>
            <a:schemeClr val="bg1"/>
          </a:solidFill>
          <a:ln w="41275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ИНФОРМАЦИЯ </a:t>
            </a:r>
            <a:r>
              <a:rPr lang="ru-RU" sz="2800" dirty="0" smtClean="0">
                <a:solidFill>
                  <a:srgbClr val="00B050"/>
                </a:solidFill>
              </a:rPr>
              <a:t>ПРЕДОСТАВЛЯЕТСЯ ТЕСТИРУЮЩИМИ ОРГАНИЗАЦИЯМИ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 </a:t>
            </a:r>
            <a:r>
              <a:rPr lang="ru-RU" sz="4000" b="1" dirty="0">
                <a:solidFill>
                  <a:srgbClr val="FF0000"/>
                </a:solidFill>
              </a:rPr>
              <a:t>24</a:t>
            </a:r>
            <a:r>
              <a:rPr lang="ru-RU" sz="2800" b="1" dirty="0">
                <a:solidFill>
                  <a:srgbClr val="FF0000"/>
                </a:solidFill>
              </a:rPr>
              <a:t> ЧИСЛА до </a:t>
            </a:r>
            <a:r>
              <a:rPr lang="ru-RU" sz="2800" b="1" dirty="0" smtClean="0">
                <a:solidFill>
                  <a:srgbClr val="FF0000"/>
                </a:solidFill>
              </a:rPr>
              <a:t>13:00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ЕЖЕМЕСЯЧНО</a:t>
            </a:r>
            <a:endParaRPr lang="ru-RU" sz="2000" dirty="0">
              <a:solidFill>
                <a:srgbClr val="00B050"/>
              </a:solidFill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*КОЛИЧЕСТВЕННЫЕ ПОКАЗАТЕЛИ ПРЕДОСТАВЛЯЮТСЯ 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НАРАСТАЮЩИМ ИТОГОМ 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9709" y="6343398"/>
            <a:ext cx="10919344" cy="70591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508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?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disk.yandex.ru/i/fJ2vhT8RuSEoQA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19199" y="176007"/>
            <a:ext cx="10379781" cy="87001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ОТВЕТСТВЕННЫХ</a:t>
            </a: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ЭКСПЕРТАХ ТЕСТИРУЮЩИХ ОРГАНИЗАЦИЙ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400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264542" y="3725327"/>
            <a:ext cx="4250195" cy="222779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508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КОМИТЕТА</a:t>
            </a:r>
          </a:p>
          <a:p>
            <a:pPr algn="ctr" defTabSz="95934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СОСТАВА ЭКСПЕРТОВ, ПРИВЛЕКАЕМЫХ ДЛЯ УЧАСТИЯ В АПЕЛЛЯЦИМОННОЙ КОМИССИИ»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264542" y="1369332"/>
            <a:ext cx="4250195" cy="203027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254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АПЕЛЛЯЦИОННОЙ КОМИССИИ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970398" y="3710137"/>
            <a:ext cx="5636690" cy="233361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444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ОТСУТСТВИЕ ИНФОРМАЦИИ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 ЭКСПЕРТАХ</a:t>
            </a: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76" y="188376"/>
            <a:ext cx="917646" cy="9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2"/>
          <p:cNvPicPr/>
          <p:nvPr/>
        </p:nvPicPr>
        <p:blipFill>
          <a:blip r:embed="rId4"/>
          <a:stretch/>
        </p:blipFill>
        <p:spPr>
          <a:xfrm>
            <a:off x="264542" y="194337"/>
            <a:ext cx="779718" cy="89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86" y="3757297"/>
            <a:ext cx="1532902" cy="2097400"/>
          </a:xfrm>
          <a:prstGeom prst="rect">
            <a:avLst/>
          </a:prstGeom>
          <a:effectLst>
            <a:glow rad="88900">
              <a:srgbClr val="00B050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821" y="1391879"/>
            <a:ext cx="3718779" cy="1973897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98971"/>
              </p:ext>
            </p:extLst>
          </p:nvPr>
        </p:nvGraphicFramePr>
        <p:xfrm>
          <a:off x="7067550" y="4124323"/>
          <a:ext cx="534349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3498"/>
              </a:tblGrid>
              <a:tr h="6096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«Гатчинский лицей № 3 имени героя Советского Союза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А.И.Перегудова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«Гатчинская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углублённым изучением отдельных предметов»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Киришская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 3»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«Никольская ООШ № 9»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40070" y="6286189"/>
            <a:ext cx="9963366" cy="70591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508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?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gm_orlova@lenreg.ru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24.04.2025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19199" y="176007"/>
            <a:ext cx="10379781" cy="87001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ОТВЕТСТВЕННЫХ</a:t>
            </a:r>
          </a:p>
          <a:p>
            <a:pPr algn="ctr" defTabSz="95934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ЭКСПЕРТАХ ТЕСТИРУЮЩИХ ОРГАНИЗАЦИЙ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2400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76686" y="2538471"/>
            <a:ext cx="4250195" cy="203027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254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КОМИССИИ ПО ПРОВЕДЕНИЮ ТЕСТИРОВАНИЯ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ТЕСТИРУЮЩЕЙ ОРГАНИЗАЦИИ</a:t>
            </a:r>
          </a:p>
        </p:txBody>
      </p:sp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6774358" y="1369331"/>
            <a:ext cx="5636690" cy="458379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444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ОТСУТСТВУЕТ НА ОФИЦИАЛЬНОМ САЙТЕ ТЕСТИРУЮЩЕЙ ОРГАНИЗАЦИИ:</a:t>
            </a:r>
          </a:p>
          <a:p>
            <a:pPr algn="ctr" defTabSz="959340"/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9340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59340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76" y="188376"/>
            <a:ext cx="917646" cy="9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2"/>
          <p:cNvPicPr/>
          <p:nvPr/>
        </p:nvPicPr>
        <p:blipFill>
          <a:blip r:embed="rId4"/>
          <a:stretch/>
        </p:blipFill>
        <p:spPr>
          <a:xfrm>
            <a:off x="264542" y="194337"/>
            <a:ext cx="779718" cy="89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825" y="2612527"/>
            <a:ext cx="1532902" cy="2097400"/>
          </a:xfrm>
          <a:prstGeom prst="rect">
            <a:avLst/>
          </a:prstGeom>
          <a:effectLst>
            <a:glow rad="88900">
              <a:srgbClr val="00B050"/>
            </a:glow>
          </a:effectLst>
        </p:spPr>
      </p:pic>
      <p:sp>
        <p:nvSpPr>
          <p:cNvPr id="1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73420" y="6276432"/>
            <a:ext cx="9963366" cy="70591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 w="508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?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gm_orlova@lenreg.ru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24.04.2025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09537"/>
              </p:ext>
            </p:extLst>
          </p:nvPr>
        </p:nvGraphicFramePr>
        <p:xfrm>
          <a:off x="6955039" y="2206878"/>
          <a:ext cx="5275327" cy="3429506"/>
        </p:xfrm>
        <a:graphic>
          <a:graphicData uri="http://schemas.openxmlformats.org/drawingml/2006/table">
            <a:tbl>
              <a:tblPr/>
              <a:tblGrid>
                <a:gridCol w="5275327"/>
              </a:tblGrid>
              <a:tr h="55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«Средняя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школа № 14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«Средняя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школа № 7»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402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«Инженерно-технологическая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350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«Гимназия № 5»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82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Сясьстройская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 интернат, реализующая адаптированные образовательные программы»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82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Юкковская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 интернат, реализующая адаптированные образовательные программы»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6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50" y="1076325"/>
            <a:ext cx="4000792" cy="5002212"/>
          </a:xfrm>
          <a:prstGeom prst="rect">
            <a:avLst/>
          </a:prstGeom>
          <a:noFill/>
          <a:ln w="508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B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70096" y="1076325"/>
            <a:ext cx="5566247" cy="51054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ЗА ВНИМАНИЕ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И УСПЕХОВ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В РАБОТЕ!</a:t>
            </a:r>
          </a:p>
        </p:txBody>
      </p:sp>
    </p:spTree>
    <p:extLst>
      <p:ext uri="{BB962C8B-B14F-4D97-AF65-F5344CB8AC3E}">
        <p14:creationId xmlns:p14="http://schemas.microsoft.com/office/powerpoint/2010/main" val="34305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16914</TotalTime>
  <Words>459</Words>
  <Application>Microsoft Office PowerPoint</Application>
  <PresentationFormat>Произвольный</PresentationFormat>
  <Paragraphs>134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Специальное оформление</vt:lpstr>
      <vt:lpstr>1_Специальное оформление</vt:lpstr>
      <vt:lpstr>2_Специальное оформление</vt:lpstr>
      <vt:lpstr> О результатах мониторинга  официальных сайтов в информационно-телекоммуникационной сети «Интернет»  и предоставленной информации  тестирующими организациями  Ленинградской области    Орлова Галина Михайловна главный специалист сектора правового обеспечения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Оксана Владимировна Кокоулина</cp:lastModifiedBy>
  <cp:revision>1265</cp:revision>
  <cp:lastPrinted>2023-02-02T14:28:22Z</cp:lastPrinted>
  <dcterms:created xsi:type="dcterms:W3CDTF">2020-06-19T06:58:49Z</dcterms:created>
  <dcterms:modified xsi:type="dcterms:W3CDTF">2025-04-24T10:37:28Z</dcterms:modified>
</cp:coreProperties>
</file>