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0" r:id="rId3"/>
    <p:sldId id="296" r:id="rId4"/>
    <p:sldId id="307" r:id="rId5"/>
    <p:sldId id="308" r:id="rId6"/>
    <p:sldId id="301" r:id="rId7"/>
    <p:sldId id="304" r:id="rId8"/>
    <p:sldId id="303" r:id="rId9"/>
    <p:sldId id="305" r:id="rId10"/>
  </p:sldIdLst>
  <p:sldSz cx="9144000" cy="5143500" type="screen16x9"/>
  <p:notesSz cx="6761163" cy="99425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anton Bold" panose="020B0604020202020204" charset="-52"/>
      <p:bold r:id="rId17"/>
    </p:embeddedFont>
    <p:embeddedFont>
      <p:font typeface="Panton SemiBold" panose="020B0604020202020204" charset="-52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Panton" panose="020B0604020202020204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644"/>
    <a:srgbClr val="354E93"/>
    <a:srgbClr val="CAF9FE"/>
    <a:srgbClr val="00A44A"/>
    <a:srgbClr val="A0F5FE"/>
    <a:srgbClr val="89D6F1"/>
    <a:srgbClr val="29C7FF"/>
    <a:srgbClr val="DDE3F7"/>
    <a:srgbClr val="5F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8" autoAdjust="0"/>
    <p:restoredTop sz="96609" autoAdjust="0"/>
  </p:normalViewPr>
  <p:slideViewPr>
    <p:cSldViewPr>
      <p:cViewPr>
        <p:scale>
          <a:sx n="80" d="100"/>
          <a:sy n="80" d="100"/>
        </p:scale>
        <p:origin x="-606" y="-843"/>
      </p:cViewPr>
      <p:guideLst>
        <p:guide orient="horz" pos="2160"/>
        <p:guide orient="horz" pos="1620"/>
        <p:guide pos="3833"/>
        <p:guide pos="2880"/>
      </p:guideLst>
    </p:cSldViewPr>
  </p:slideViewPr>
  <p:outlineViewPr>
    <p:cViewPr>
      <p:scale>
        <a:sx n="33" d="100"/>
        <a:sy n="33" d="100"/>
      </p:scale>
      <p:origin x="0" y="1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3558" y="-6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0D93CAD6-9825-4BAD-88B1-3A8EF106C585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093"/>
            <a:ext cx="2929837" cy="497126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4093"/>
            <a:ext cx="2929837" cy="497126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1B6E0CEC-CD30-4A4D-B46E-D88F0A776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421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421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75210565-A9CD-493D-A815-8D8BA0508C7C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93"/>
            <a:ext cx="2929837" cy="498420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4093"/>
            <a:ext cx="2929837" cy="498420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E91B51A8-CAC5-4E34-9DD1-9D88A443D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8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0"/>
            <a:ext cx="9144000" cy="514076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04" y="4767263"/>
            <a:ext cx="2057400" cy="27463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90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E8C81-62AD-42D6-B86F-2E4C0A2405C1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E849C-5F29-4ED4-856D-0A541E2140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345934" y="1275606"/>
            <a:ext cx="8318647" cy="288032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Об обеспечении права на получение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общедоступного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среднего общего образования в общеобразовательных организациях Ленинградской области в соответствии с требованиями законодательства об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образовании</a:t>
            </a:r>
            <a:b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Остапова М.А., начальник отдела надзора и контроля в сфере образования департамента надзора, контроля, оценки качества и правового обеспечения в сфере образования комитета общего и профессионального образования Ленинградской  области</a:t>
            </a:r>
            <a:endParaRPr sz="1800" b="1" dirty="0">
              <a:solidFill>
                <a:schemeClr val="bg1"/>
              </a:solidFill>
              <a:latin typeface="Panton Bold" panose="00000800000000000000" pitchFamily="2" charset="-52"/>
              <a:ea typeface="Panton SemiBold"/>
              <a:cs typeface="Panton SemiBold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57809" y="3579862"/>
            <a:ext cx="5864267" cy="1255440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sz="2700" dirty="0">
              <a:solidFill>
                <a:srgbClr val="29C7FF"/>
              </a:solidFill>
              <a:latin typeface="Panton"/>
              <a:ea typeface="Panton"/>
              <a:cs typeface="Panton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331640" y="281819"/>
            <a:ext cx="2944801" cy="774811"/>
          </a:xfrm>
          <a:prstGeom prst="rect">
            <a:avLst/>
          </a:prstGeom>
        </p:spPr>
        <p:txBody>
          <a:bodyPr vert="horz" lIns="68579" tIns="34289" rIns="68579" bIns="34289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DDE3F7"/>
                </a:solidFill>
                <a:latin typeface="Panton"/>
                <a:ea typeface="Panton"/>
                <a:cs typeface="Panton"/>
              </a:rPr>
              <a:t>Комитет общего и профессионального образования Ленинградской области</a:t>
            </a:r>
            <a:endParaRPr sz="1400" dirty="0">
              <a:solidFill>
                <a:srgbClr val="DDE3F7"/>
              </a:solidFill>
              <a:latin typeface="Panton"/>
              <a:ea typeface="Panton"/>
              <a:cs typeface="Panton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357809" y="206861"/>
            <a:ext cx="821252" cy="92472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10691" y="207330"/>
            <a:ext cx="8586751" cy="4696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Часть 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61 273-ФЗ: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прекращаются в связи с отчислением обучающегося из организации, осуществляющей образовательную деятельность:</a:t>
            </a:r>
          </a:p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связи с получением образования (завершением обучения);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досрочно по основаниям, установленным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настоящей статьи.</a:t>
            </a:r>
            <a:endParaRPr lang="ru-RU" sz="2000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статьи 61 273-ФЗ: </a:t>
            </a:r>
          </a:p>
          <a:p>
            <a:pPr algn="just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отношения могут быть прекращены досрочно в следующих случаях: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 инициативе обучающегося или родителей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(законных представителей)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обучающегося, в том числе в случае перевода обучающегося для продолжения освоения образовательной программы в другую организацию, осуществляющую образовательную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деятельность…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prstClr val="white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627534"/>
            <a:ext cx="8161369" cy="44750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5 статьи 66 Федерального закона от 29 декабря 2012 года № 273-Ф «Об образовании в Российской Федерации» (далее - 273-ФЗ) начальное общее образование, основное общее образование, среднее общее образование являются обязательными уровнями образования. 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требования  пункта 1 части 1 статьи 61 273-ФЗ, устанавливающие, что  образовательные отношения прекращаются в связи с отчислением обучающегося из организации, осуществляющей образовательную деятельность, в связи с получением образования (завершением обучения),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распространяются на обучающихся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завершивших обучение по основной программе основного общего образования.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42560" y="2441288"/>
            <a:ext cx="484632" cy="34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627534"/>
            <a:ext cx="8161369" cy="36132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Приказа 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2020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№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заполнения, учета и выдачи аттестатов об основном общем и среднем общем образовании и их дубликатов»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аттестаты и приложения  к ним выпускникам 9 и 11 классов выдаются не позднее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рабочих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даты издания распорядительного акта об отчислении выпускников. 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случае возникает законодательная коллизия – противоречие между законодательными нормами 273-ФЗ  и приказом №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546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42560" y="2441288"/>
            <a:ext cx="484632" cy="34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42653" y="185438"/>
            <a:ext cx="8477819" cy="553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4 статьи 4 273-ФЗ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нормы, регулирующие отношения в сфере образования и содержащиеся в других федеральных законах и иных нормативных правовых актах Российской Федерации, законах и иных нормативных правовых актах субъектов Российской Федерации, правовых актах органов местного самоуправления, должны соответствовать настоящему Федеральному закону и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ограничивать права или снижать уровень предоставления гарантий по сравнению с гарантиями, установленными настоящим Федеральным законом.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5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вышеуказанной статьи определено, что в случае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норм, регулирующих отношения в сфере образования и содержащихся в других федеральных законах и иных нормативных правовых актах Российской Федерации, законах и иных нормативных правовых актах субъектов Российской Федерации, правовых актах органов местного самоуправления,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настоящего Федерального закона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нормы настоящего Федерального закона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иное не установлено настоящим Федеральным законом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возникновении законодательных коллизий в сфере образования необходимо  руководствоваться прежде всего нормами 273-ФЗ.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13628" y="3795886"/>
            <a:ext cx="484632" cy="345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372873"/>
            <a:ext cx="8442735" cy="46228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Ч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асть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30 273-ФЗ:  </a:t>
            </a: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основания перевода,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algn="ctr">
              <a:lnSpc>
                <a:spcPct val="80000"/>
              </a:lnSpc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регламентирующий,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перевода обучающихся из 9 класса в 10 класс в случае успешного прохождения государственной итоговой аттестации.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Приказ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апреля 2023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779662"/>
            <a:ext cx="416769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4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10691" y="207330"/>
            <a:ext cx="8586751" cy="4696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Часть 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статьи 61 273-ФЗ: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прекращаются в связи с отчислением обучающегося из организации, осуществляющей образовательную деятельность:</a:t>
            </a:r>
          </a:p>
          <a:p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связи с получением образования (завершением обучения);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досрочно по основаниям, установленным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 настоящей статьи.</a:t>
            </a:r>
            <a:endParaRPr lang="ru-RU" sz="2000" u="sng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статьи 61 273-ФЗ: </a:t>
            </a:r>
          </a:p>
          <a:p>
            <a:pPr algn="just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отношения могут быть прекращены досрочно в следующих случаях:</a:t>
            </a:r>
          </a:p>
          <a:p>
            <a:pPr algn="just"/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 инициативе обучающегося или родителей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(законных представителей) 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несовершеннолетнего обучающегося, в том числе в случае перевода обучающегося для продолжения освоения образовательной программы в другую организацию, осуществляющую образовательную </a:t>
            </a: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деятельность…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prstClr val="white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prstClr val="white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372873"/>
            <a:ext cx="8161369" cy="50660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Panton Bold"/>
                <a:ea typeface="Panton Bold"/>
                <a:cs typeface="Panton Bold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Ч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Panton Bold"/>
                <a:cs typeface="Times New Roman" panose="02020603050405020304" pitchFamily="18" charset="0"/>
              </a:rPr>
              <a:t>асть </a:t>
            </a: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статьи 30 273-ФЗ:  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принимает локальные нормативные акты по основным вопросам организации и осуществления образовательной деятельности, в том числе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порядок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основания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обучающихся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оформления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между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организацией и обучающимися и (или) родителями (законными представителями) несовершеннолетних обучающихся.</a:t>
            </a:r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prstClr val="white"/>
              </a:solidFill>
              <a:latin typeface="Panton Bold"/>
              <a:ea typeface="Panton Bold"/>
              <a:cs typeface="Panton Bold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акт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регламентирующий,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обучающихся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9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обучающегося или родителей  (законных представителей) несовершеннолетнего обучающегося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prstClr val="white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50036" y="3075806"/>
            <a:ext cx="416769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81005" y="1203598"/>
            <a:ext cx="8526462" cy="192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  <a:p>
            <a:endParaRPr lang="ru-RU" sz="1800" dirty="0">
              <a:solidFill>
                <a:schemeClr val="bg1"/>
              </a:solidFill>
              <a:latin typeface="Panton SemiBold" panose="00000700000000000000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531938"/>
            <a:ext cx="7886700" cy="539750"/>
          </a:xfrm>
        </p:spPr>
        <p:txBody>
          <a:bodyPr>
            <a:normAutofit/>
          </a:bodyPr>
          <a:lstStyle/>
          <a:p>
            <a:pPr algn="ctr" defTabSz="685783" rtl="0"/>
            <a:endParaRPr lang="ru-RU" sz="2700" b="1" kern="1200" dirty="0">
              <a:solidFill>
                <a:srgbClr val="243D99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1" name="Shape 230"/>
          <p:cNvSpPr/>
          <p:nvPr/>
        </p:nvSpPr>
        <p:spPr>
          <a:xfrm>
            <a:off x="591287" y="2653256"/>
            <a:ext cx="2036253" cy="4784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</a:pPr>
            <a:endParaRPr sz="4400" b="1" dirty="0">
              <a:solidFill>
                <a:srgbClr val="CD4A3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10" name="Shape 229"/>
          <p:cNvSpPr txBox="1"/>
          <p:nvPr/>
        </p:nvSpPr>
        <p:spPr>
          <a:xfrm>
            <a:off x="377737" y="372873"/>
            <a:ext cx="8161369" cy="50229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в образовательную организацию: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53 273-ФЗ.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образовательных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 сентября 2020 г. № 458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приема на обучение по образовательным программам начального общего, основного общего и среднего общего образования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80000"/>
              </a:lnSpc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 от 6 апреля 2023 г. № 240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направленности».</a:t>
            </a: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prstClr val="white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акт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организации, регламентирующий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(в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10 класс)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оформления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отношений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образовательной организацией и обучающимися и (или)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(законными представителями) несовершеннолетних обучающихся.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19" name="Shape 516">
            <a:extLst>
              <a:ext uri="{FF2B5EF4-FFF2-40B4-BE49-F238E27FC236}">
                <a16:creationId xmlns="" xmlns:a16="http://schemas.microsoft.com/office/drawing/2014/main" id="{71754DB6-BF58-45E1-9F8C-E75668650BC9}"/>
              </a:ext>
            </a:extLst>
          </p:cNvPr>
          <p:cNvSpPr txBox="1">
            <a:spLocks/>
          </p:cNvSpPr>
          <p:nvPr/>
        </p:nvSpPr>
        <p:spPr>
          <a:xfrm>
            <a:off x="342653" y="185438"/>
            <a:ext cx="8972103" cy="4196560"/>
          </a:xfrm>
          <a:prstGeom prst="rect">
            <a:avLst/>
          </a:prstGeom>
        </p:spPr>
        <p:txBody>
          <a:bodyPr vert="horz" lIns="68579" tIns="34289" rIns="68579" bIns="34289" anchor="t" anchorCtr="0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ru-RU" sz="3200" b="1" kern="0" dirty="0">
              <a:solidFill>
                <a:srgbClr val="DDE3F7"/>
              </a:solidFill>
              <a:latin typeface="Times New Roman" panose="02020603050405020304" pitchFamily="18" charset="0"/>
              <a:ea typeface="Panton Bold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67085" y="3478150"/>
            <a:ext cx="416769" cy="402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6131</TotalTime>
  <Words>652</Words>
  <Application>Microsoft Office PowerPoint</Application>
  <DocSecurity>0</DocSecurity>
  <PresentationFormat>Экран (16:9)</PresentationFormat>
  <Paragraphs>52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Panton Bold</vt:lpstr>
      <vt:lpstr>Panton SemiBold</vt:lpstr>
      <vt:lpstr>Calibri Light</vt:lpstr>
      <vt:lpstr>Times New Roman</vt:lpstr>
      <vt:lpstr>Panton</vt:lpstr>
      <vt:lpstr>Специальное оформление</vt:lpstr>
      <vt:lpstr>Об обеспечении права на получение общедоступного среднего общего образования в общеобразовательных организациях Ленинградской области в соответствии с требованиями законодательства об образовании  Остапова М.А., начальник отдела надзора и контроля в сфере образования департамента надзора, контроля, оценки качества и правового обеспечения в сфере образования комитета общего и профессионального образования Ленинградской 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Суверенная система  образования:  региональный контекст</dc:title>
  <dc:creator>Татьяна Аркадьевна Васильева</dc:creator>
  <cp:lastModifiedBy>Марина Александровна Остапова</cp:lastModifiedBy>
  <cp:revision>429</cp:revision>
  <cp:lastPrinted>2024-08-12T07:41:04Z</cp:lastPrinted>
  <dcterms:modified xsi:type="dcterms:W3CDTF">2024-08-12T07:48:00Z</dcterms:modified>
</cp:coreProperties>
</file>