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6" r:id="rId1"/>
    <p:sldMasterId id="2147483785" r:id="rId2"/>
  </p:sldMasterIdLst>
  <p:notesMasterIdLst>
    <p:notesMasterId r:id="rId24"/>
  </p:notesMasterIdLst>
  <p:handoutMasterIdLst>
    <p:handoutMasterId r:id="rId25"/>
  </p:handoutMasterIdLst>
  <p:sldIdLst>
    <p:sldId id="386" r:id="rId3"/>
    <p:sldId id="559" r:id="rId4"/>
    <p:sldId id="597" r:id="rId5"/>
    <p:sldId id="560" r:id="rId6"/>
    <p:sldId id="598" r:id="rId7"/>
    <p:sldId id="605" r:id="rId8"/>
    <p:sldId id="609" r:id="rId9"/>
    <p:sldId id="600" r:id="rId10"/>
    <p:sldId id="601" r:id="rId11"/>
    <p:sldId id="602" r:id="rId12"/>
    <p:sldId id="603" r:id="rId13"/>
    <p:sldId id="561" r:id="rId14"/>
    <p:sldId id="590" r:id="rId15"/>
    <p:sldId id="591" r:id="rId16"/>
    <p:sldId id="592" r:id="rId17"/>
    <p:sldId id="610" r:id="rId18"/>
    <p:sldId id="594" r:id="rId19"/>
    <p:sldId id="596" r:id="rId20"/>
    <p:sldId id="612" r:id="rId21"/>
    <p:sldId id="607" r:id="rId22"/>
    <p:sldId id="606" r:id="rId23"/>
  </p:sldIdLst>
  <p:sldSz cx="12798425" cy="719931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pos="4031" userDrawn="1">
          <p15:clr>
            <a:srgbClr val="A4A3A4"/>
          </p15:clr>
        </p15:guide>
        <p15:guide id="2" orient="horz" pos="2268" userDrawn="1">
          <p15:clr>
            <a:srgbClr val="A4A3A4"/>
          </p15:clr>
        </p15:guide>
        <p15:guide id="3" pos="413" userDrawn="1">
          <p15:clr>
            <a:srgbClr val="A4A3A4"/>
          </p15:clr>
        </p15:guide>
        <p15:guide id="4" orient="horz" pos="292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  <p15:guide id="3" orient="horz" pos="3132">
          <p15:clr>
            <a:srgbClr val="A4A3A4"/>
          </p15:clr>
        </p15:guide>
        <p15:guide id="4" pos="213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мельянов Алексей Сергеевич" initials="ЕАС" lastIdx="1" clrIdx="0"/>
  <p:cmAuthor id="1" name="Марина Александровна Остапова" initials="МАО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D5EC"/>
    <a:srgbClr val="C7B4FE"/>
    <a:srgbClr val="F2C6F1"/>
    <a:srgbClr val="D8DBE0"/>
    <a:srgbClr val="A2A2DA"/>
    <a:srgbClr val="E7D9E7"/>
    <a:srgbClr val="FF3300"/>
    <a:srgbClr val="CDCDEB"/>
    <a:srgbClr val="FF6699"/>
    <a:srgbClr val="FEBA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5"/>
    <p:restoredTop sz="97300" autoAdjust="0"/>
  </p:normalViewPr>
  <p:slideViewPr>
    <p:cSldViewPr snapToGrid="0" snapToObjects="1">
      <p:cViewPr>
        <p:scale>
          <a:sx n="60" d="100"/>
          <a:sy n="60" d="100"/>
        </p:scale>
        <p:origin x="-978" y="-156"/>
      </p:cViewPr>
      <p:guideLst>
        <p:guide orient="horz" pos="2268"/>
        <p:guide orient="horz" pos="292"/>
        <p:guide pos="4031"/>
        <p:guide pos="41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6" d="100"/>
          <a:sy n="76" d="100"/>
        </p:scale>
        <p:origin x="-3282" y="-90"/>
      </p:cViewPr>
      <p:guideLst>
        <p:guide orient="horz" pos="3127"/>
        <p:guide orient="horz" pos="3132"/>
        <p:guide pos="2141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10" y="0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37E87-1E10-41A4-B84C-A0C19924E031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321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10" y="9443321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595B3-D0A6-4567-9663-134C225714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776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0F3D3-884F-8E45-98AB-E8ADE6E0FD28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0050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2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BCF3A-9B41-AC48-BBC4-8EC043A933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92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rcRect t="2628" b="2628"/>
          <a:stretch/>
        </p:blipFill>
        <p:spPr>
          <a:xfrm>
            <a:off x="5883558" y="0"/>
            <a:ext cx="6914879" cy="719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01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араллелограмм 5">
            <a:extLst>
              <a:ext uri="{FF2B5EF4-FFF2-40B4-BE49-F238E27FC236}">
                <a16:creationId xmlns="" xmlns:a16="http://schemas.microsoft.com/office/drawing/2014/main" id="{3E02EBB0-15BB-41C4-B951-56DD18C5B9C2}"/>
              </a:ext>
            </a:extLst>
          </p:cNvPr>
          <p:cNvSpPr/>
          <p:nvPr userDrawn="1"/>
        </p:nvSpPr>
        <p:spPr>
          <a:xfrm flipH="1">
            <a:off x="-328957" y="96371"/>
            <a:ext cx="1383995" cy="1194290"/>
          </a:xfrm>
          <a:prstGeom prst="parallelogram">
            <a:avLst>
              <a:gd name="adj" fmla="val 9533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7" name="Параллелограмм 6">
            <a:extLst>
              <a:ext uri="{FF2B5EF4-FFF2-40B4-BE49-F238E27FC236}">
                <a16:creationId xmlns="" xmlns:a16="http://schemas.microsoft.com/office/drawing/2014/main" id="{5B435CB5-F5E3-4F25-A48E-B49748840E97}"/>
              </a:ext>
            </a:extLst>
          </p:cNvPr>
          <p:cNvSpPr/>
          <p:nvPr userDrawn="1"/>
        </p:nvSpPr>
        <p:spPr>
          <a:xfrm flipH="1">
            <a:off x="-490869" y="0"/>
            <a:ext cx="1383995" cy="1194290"/>
          </a:xfrm>
          <a:prstGeom prst="parallelogram">
            <a:avLst>
              <a:gd name="adj" fmla="val 95335"/>
            </a:avLst>
          </a:prstGeom>
          <a:solidFill>
            <a:srgbClr val="A2A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8" name="Прямоугольный треугольник 7">
            <a:extLst>
              <a:ext uri="{FF2B5EF4-FFF2-40B4-BE49-F238E27FC236}">
                <a16:creationId xmlns="" xmlns:a16="http://schemas.microsoft.com/office/drawing/2014/main" id="{B6477F33-4EFB-465A-988D-39C269111A87}"/>
              </a:ext>
            </a:extLst>
          </p:cNvPr>
          <p:cNvSpPr/>
          <p:nvPr userDrawn="1"/>
        </p:nvSpPr>
        <p:spPr>
          <a:xfrm flipH="1" flipV="1">
            <a:off x="0" y="6"/>
            <a:ext cx="901916" cy="901915"/>
          </a:xfrm>
          <a:prstGeom prst="rtTriangle">
            <a:avLst/>
          </a:prstGeom>
          <a:solidFill>
            <a:srgbClr val="565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>
              <a:solidFill>
                <a:prstClr val="white"/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1DA066C5-EDB0-4C34-9DDD-627374CBA2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9501" y="253509"/>
            <a:ext cx="715840" cy="64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93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rcRect t="2628" b="2628"/>
          <a:stretch/>
        </p:blipFill>
        <p:spPr>
          <a:xfrm>
            <a:off x="5883558" y="0"/>
            <a:ext cx="6914879" cy="719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367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араллелограмм 5">
            <a:extLst>
              <a:ext uri="{FF2B5EF4-FFF2-40B4-BE49-F238E27FC236}">
                <a16:creationId xmlns="" xmlns:a16="http://schemas.microsoft.com/office/drawing/2014/main" id="{3E02EBB0-15BB-41C4-B951-56DD18C5B9C2}"/>
              </a:ext>
            </a:extLst>
          </p:cNvPr>
          <p:cNvSpPr/>
          <p:nvPr userDrawn="1"/>
        </p:nvSpPr>
        <p:spPr>
          <a:xfrm flipH="1">
            <a:off x="-328957" y="96371"/>
            <a:ext cx="1383995" cy="1194290"/>
          </a:xfrm>
          <a:prstGeom prst="parallelogram">
            <a:avLst>
              <a:gd name="adj" fmla="val 9533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Параллелограмм 6">
            <a:extLst>
              <a:ext uri="{FF2B5EF4-FFF2-40B4-BE49-F238E27FC236}">
                <a16:creationId xmlns="" xmlns:a16="http://schemas.microsoft.com/office/drawing/2014/main" id="{5B435CB5-F5E3-4F25-A48E-B49748840E97}"/>
              </a:ext>
            </a:extLst>
          </p:cNvPr>
          <p:cNvSpPr/>
          <p:nvPr userDrawn="1"/>
        </p:nvSpPr>
        <p:spPr>
          <a:xfrm flipH="1">
            <a:off x="-490869" y="0"/>
            <a:ext cx="1383995" cy="1194290"/>
          </a:xfrm>
          <a:prstGeom prst="parallelogram">
            <a:avLst>
              <a:gd name="adj" fmla="val 95335"/>
            </a:avLst>
          </a:prstGeom>
          <a:solidFill>
            <a:srgbClr val="A2A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ый треугольник 7">
            <a:extLst>
              <a:ext uri="{FF2B5EF4-FFF2-40B4-BE49-F238E27FC236}">
                <a16:creationId xmlns="" xmlns:a16="http://schemas.microsoft.com/office/drawing/2014/main" id="{B6477F33-4EFB-465A-988D-39C269111A87}"/>
              </a:ext>
            </a:extLst>
          </p:cNvPr>
          <p:cNvSpPr/>
          <p:nvPr userDrawn="1"/>
        </p:nvSpPr>
        <p:spPr>
          <a:xfrm flipH="1" flipV="1">
            <a:off x="0" y="6"/>
            <a:ext cx="901916" cy="901915"/>
          </a:xfrm>
          <a:prstGeom prst="rtTriangle">
            <a:avLst/>
          </a:prstGeom>
          <a:solidFill>
            <a:srgbClr val="565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1DA066C5-EDB0-4C34-9DDD-627374CBA2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9501" y="253509"/>
            <a:ext cx="715840" cy="64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45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9899" y="383297"/>
            <a:ext cx="11038641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9899" y="1916484"/>
            <a:ext cx="11038641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892" y="6672709"/>
            <a:ext cx="287964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pPr/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39485" y="6672709"/>
            <a:ext cx="4319469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38889" y="6672709"/>
            <a:ext cx="287964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855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1" r:id="rId2"/>
  </p:sldLayoutIdLst>
  <p:txStyles>
    <p:titleStyle>
      <a:lvl1pPr algn="l" defTabSz="959846" rtl="0" eaLnBrk="1" latinLnBrk="0" hangingPunct="1">
        <a:lnSpc>
          <a:spcPct val="90000"/>
        </a:lnSpc>
        <a:spcBef>
          <a:spcPct val="0"/>
        </a:spcBef>
        <a:buNone/>
        <a:defRPr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61" indent="-239961" algn="l" defTabSz="959846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884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19" kern="1200">
          <a:solidFill>
            <a:schemeClr val="tx1"/>
          </a:solidFill>
          <a:latin typeface="+mn-lt"/>
          <a:ea typeface="+mn-ea"/>
          <a:cs typeface="+mn-cs"/>
        </a:defRPr>
      </a:lvl2pPr>
      <a:lvl3pPr marL="1199807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099" kern="1200">
          <a:solidFill>
            <a:schemeClr val="tx1"/>
          </a:solidFill>
          <a:latin typeface="+mn-lt"/>
          <a:ea typeface="+mn-ea"/>
          <a:cs typeface="+mn-cs"/>
        </a:defRPr>
      </a:lvl3pPr>
      <a:lvl4pPr marL="1679730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4pPr>
      <a:lvl5pPr marL="2159653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5pPr>
      <a:lvl6pPr marL="2639576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6pPr>
      <a:lvl7pPr marL="3119498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7pPr>
      <a:lvl8pPr marL="3599421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8pPr>
      <a:lvl9pPr marL="4079344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1pPr>
      <a:lvl2pPr marL="479923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2pPr>
      <a:lvl3pPr marL="959846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3pPr>
      <a:lvl4pPr marL="1439769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4pPr>
      <a:lvl5pPr marL="1919691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5pPr>
      <a:lvl6pPr marL="2399614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6pPr>
      <a:lvl7pPr marL="2879537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7pPr>
      <a:lvl8pPr marL="3359460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8pPr>
      <a:lvl9pPr marL="3839383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9899" y="383297"/>
            <a:ext cx="11038641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9899" y="1916484"/>
            <a:ext cx="11038641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892" y="6672709"/>
            <a:ext cx="287964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8/12/2025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39485" y="6672709"/>
            <a:ext cx="4319469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38889" y="6672709"/>
            <a:ext cx="287964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11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</p:sldLayoutIdLst>
  <p:txStyles>
    <p:titleStyle>
      <a:lvl1pPr algn="l" defTabSz="959846" rtl="0" eaLnBrk="1" latinLnBrk="0" hangingPunct="1">
        <a:lnSpc>
          <a:spcPct val="90000"/>
        </a:lnSpc>
        <a:spcBef>
          <a:spcPct val="0"/>
        </a:spcBef>
        <a:buNone/>
        <a:defRPr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61" indent="-239961" algn="l" defTabSz="959846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884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19" kern="1200">
          <a:solidFill>
            <a:schemeClr val="tx1"/>
          </a:solidFill>
          <a:latin typeface="+mn-lt"/>
          <a:ea typeface="+mn-ea"/>
          <a:cs typeface="+mn-cs"/>
        </a:defRPr>
      </a:lvl2pPr>
      <a:lvl3pPr marL="1199807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099" kern="1200">
          <a:solidFill>
            <a:schemeClr val="tx1"/>
          </a:solidFill>
          <a:latin typeface="+mn-lt"/>
          <a:ea typeface="+mn-ea"/>
          <a:cs typeface="+mn-cs"/>
        </a:defRPr>
      </a:lvl3pPr>
      <a:lvl4pPr marL="1679730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4pPr>
      <a:lvl5pPr marL="2159653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5pPr>
      <a:lvl6pPr marL="2639576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6pPr>
      <a:lvl7pPr marL="3119498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7pPr>
      <a:lvl8pPr marL="3599421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8pPr>
      <a:lvl9pPr marL="4079344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1pPr>
      <a:lvl2pPr marL="479923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2pPr>
      <a:lvl3pPr marL="959846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3pPr>
      <a:lvl4pPr marL="1439769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4pPr>
      <a:lvl5pPr marL="1919691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5pPr>
      <a:lvl6pPr marL="2399614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6pPr>
      <a:lvl7pPr marL="2879537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7pPr>
      <a:lvl8pPr marL="3359460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8pPr>
      <a:lvl9pPr marL="3839383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login.consultant.ru/link/?req=doc&amp;base=LAW&amp;n=497793&amp;dst=9288" TargetMode="Externa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login.consultant.ru/link/?req=doc&amp;base=LAW&amp;n=497793&amp;dst=9288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login.consultant.ru/link/?req=doc&amp;base=LAW&amp;n=497793&amp;dst=9288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495209&amp;dst=10008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495001&amp;dst=101415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login.consultant.ru/link/?req=doc&amp;base=LAW&amp;n=495001&amp;dst=101038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495001&amp;dst=101409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login.consultant.ru/link/?req=doc&amp;base=LAW&amp;n=495001&amp;dst=101415" TargetMode="External"/><Relationship Id="rId5" Type="http://schemas.openxmlformats.org/officeDocument/2006/relationships/hyperlink" Target="https://login.consultant.ru/link/?req=doc&amp;base=LAW&amp;n=495001&amp;dst=100640" TargetMode="External"/><Relationship Id="rId4" Type="http://schemas.openxmlformats.org/officeDocument/2006/relationships/hyperlink" Target="https://login.consultant.ru/link/?req=doc&amp;base=LAW&amp;n=495001&amp;dst=10142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B490BF97-71DD-BA4B-90F6-F29E383222BC}"/>
              </a:ext>
            </a:extLst>
          </p:cNvPr>
          <p:cNvSpPr/>
          <p:nvPr/>
        </p:nvSpPr>
        <p:spPr>
          <a:xfrm>
            <a:off x="499258" y="12354"/>
            <a:ext cx="6518094" cy="60631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>
            <a:spAutoFit/>
          </a:bodyPr>
          <a:lstStyle/>
          <a:p>
            <a:pPr algn="ctr"/>
            <a:endParaRPr lang="ru-RU" sz="2800" b="1" dirty="0" smtClean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 smtClean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осуществления</a:t>
            </a:r>
          </a:p>
          <a:p>
            <a:pPr algn="ctr"/>
            <a:r>
              <a:rPr lang="ru-RU" alt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государственного контроля (надзора) в сфере образования</a:t>
            </a:r>
          </a:p>
          <a:p>
            <a:pPr algn="ctr"/>
            <a:r>
              <a:rPr lang="ru-RU" alt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2025 году</a:t>
            </a:r>
          </a:p>
          <a:p>
            <a:pPr algn="r"/>
            <a:endParaRPr lang="ru-RU" sz="1600" dirty="0" smtClean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надзора и контроля в сфере образования</a:t>
            </a:r>
          </a:p>
          <a:p>
            <a:pPr algn="r"/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 надзора, контроля</a:t>
            </a:r>
          </a:p>
          <a:p>
            <a:pPr algn="r"/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ценки качества и правового обеспечения  </a:t>
            </a:r>
          </a:p>
          <a:p>
            <a:pPr algn="r"/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образования комитета общего </a:t>
            </a:r>
          </a:p>
          <a:p>
            <a:pPr algn="r"/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профессионального образования </a:t>
            </a:r>
          </a:p>
          <a:p>
            <a:pPr algn="r"/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Ленинградской области</a:t>
            </a:r>
          </a:p>
        </p:txBody>
      </p:sp>
      <p:sp>
        <p:nvSpPr>
          <p:cNvPr id="9" name="Параллелограмм 8"/>
          <p:cNvSpPr/>
          <p:nvPr/>
        </p:nvSpPr>
        <p:spPr>
          <a:xfrm flipH="1">
            <a:off x="-647347" y="3236669"/>
            <a:ext cx="2075337" cy="1933575"/>
          </a:xfrm>
          <a:prstGeom prst="parallelogram">
            <a:avLst>
              <a:gd name="adj" fmla="val 90550"/>
            </a:avLst>
          </a:prstGeom>
          <a:solidFill>
            <a:srgbClr val="A2A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46" y="495191"/>
            <a:ext cx="462037" cy="53779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15184" y="495191"/>
            <a:ext cx="58862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и профессионального образования Ленинградской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209344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64776" y="437601"/>
            <a:ext cx="100447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 за соблюдением обязательных требований </a:t>
            </a: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безопасности)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(контрольное (надзорное) мероприятие без взаимодействия с контролируемым лицом (КНМ)</a:t>
            </a:r>
          </a:p>
          <a:p>
            <a:pPr algn="ctr"/>
            <a:endParaRPr lang="ru-RU" sz="2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222" y="2083756"/>
            <a:ext cx="115912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prstClr val="black"/>
              </a:solidFill>
            </a:endParaRPr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4025" y="1591763"/>
            <a:ext cx="12029665" cy="685841"/>
          </a:xfrm>
          <a:prstGeom prst="roundRect">
            <a:avLst/>
          </a:prstGeom>
          <a:solidFill>
            <a:schemeClr val="accent1">
              <a:lumMod val="75000"/>
              <a:alpha val="24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информации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016757" y="2494873"/>
            <a:ext cx="3084396" cy="120510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мониторинга системы образования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242236" y="2494873"/>
            <a:ext cx="2582421" cy="120510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из ЕГРН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120476" y="2561257"/>
            <a:ext cx="2582421" cy="120510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из ЕГРЮЛ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016757" y="5634278"/>
            <a:ext cx="2582421" cy="120510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из ГИС государственного надзора в сфере образования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435754" y="5585639"/>
            <a:ext cx="3826605" cy="120510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Информация, размещенная на официальных сайтах образовательных организаций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916362" y="4144396"/>
            <a:ext cx="2582421" cy="120510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из ФИС ФРДО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540816" y="4096630"/>
            <a:ext cx="2582421" cy="120510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из ФИС ГИА приема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730446" y="5654326"/>
            <a:ext cx="2582421" cy="120510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из ГИС СОЛО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73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64776" y="437601"/>
            <a:ext cx="1004475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– ПРИОРИТЕТ при </a:t>
            </a: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осуществлении федерального государственного контроля (надзора) в сфере образования</a:t>
            </a: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222" y="2083756"/>
            <a:ext cx="115912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prstClr val="black"/>
              </a:solidFill>
            </a:endParaRPr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4025" y="1591763"/>
            <a:ext cx="12029665" cy="685841"/>
          </a:xfrm>
          <a:prstGeom prst="roundRect">
            <a:avLst/>
          </a:prstGeom>
          <a:solidFill>
            <a:srgbClr val="0070C0">
              <a:alpha val="7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Задача- снижение рисков причинения вреда охраняемым законом ценностям 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709737" y="2729632"/>
            <a:ext cx="3596132" cy="4169311"/>
          </a:xfrm>
          <a:prstGeom prst="roundRect">
            <a:avLst/>
          </a:prstGeom>
          <a:solidFill>
            <a:srgbClr val="0070C0">
              <a:alpha val="12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профилактики рисков причинения вреда (ущерба)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охраняемым законом ценностям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осуществлении федерального государственного контроля (надзора) в сфере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(ежегодно разрабатывается и утверждается комитетом общего и профессионального образования Ленинградской области)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923128" y="2934270"/>
            <a:ext cx="5295177" cy="37121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Охраняемые законом ценности в сфере образования – это права и законные интересы граждан в сфере образования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Риски причинения вреда охраняемым законом ценностям в сфере образования – потенциальные возможности наступления неблагоприятных последствий при реализации прав, нарушение прав и интересов граждан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(риски образовательной деятельности)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4664263" y="440381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06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66379" y="547651"/>
            <a:ext cx="12010207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altLang="ru-RU" sz="24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Применение </a:t>
            </a:r>
            <a:r>
              <a:rPr lang="ru-RU" alt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риск – ориентированного подхода при </a:t>
            </a:r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осуществлении федерального государственного контроля </a:t>
            </a:r>
            <a:r>
              <a:rPr lang="ru-RU" alt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надзора) </a:t>
            </a:r>
            <a:r>
              <a:rPr lang="ru-RU" alt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сфере </a:t>
            </a:r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pPr lvl="0" algn="ctr"/>
            <a:endParaRPr lang="ru-RU" alt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Часть </a:t>
            </a:r>
            <a:r>
              <a:rPr lang="ru-RU" alt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 статьи  93 </a:t>
            </a:r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Федерального закона </a:t>
            </a:r>
          </a:p>
          <a:p>
            <a:pPr lvl="0" algn="ctr"/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 29 декабря 2012 года № 273-ФЗ «Об образовании в Российской Федерации»:</a:t>
            </a:r>
          </a:p>
          <a:p>
            <a:pPr lvl="0" algn="ctr"/>
            <a:endParaRPr lang="ru-RU" alt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altLang="ru-RU" sz="2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/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2" name="Стрелка вниз 1"/>
          <p:cNvSpPr/>
          <p:nvPr/>
        </p:nvSpPr>
        <p:spPr>
          <a:xfrm>
            <a:off x="6086850" y="2866082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13363" y="3545073"/>
            <a:ext cx="11017977" cy="1866263"/>
          </a:xfrm>
          <a:prstGeom prst="roundRect">
            <a:avLst/>
          </a:prstGeom>
          <a:solidFill>
            <a:schemeClr val="accent1">
              <a:lumMod val="60000"/>
              <a:lumOff val="40000"/>
              <a:alpha val="37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alt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Федеральный государственный контроль (надзор) в сфере образования в целях снижения риска причинения вреда (ущерба) установленным законом ценностям </a:t>
            </a:r>
            <a: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реализуется с применением риск-ориентированного подхода</a:t>
            </a:r>
            <a:r>
              <a:rPr lang="ru-RU" alt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3428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8052" y="527181"/>
            <a:ext cx="11944307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Применение </a:t>
            </a:r>
            <a:r>
              <a:rPr lang="ru-RU" alt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риск – ориентированного подхода при </a:t>
            </a:r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осуществлении федерального государственного контроля </a:t>
            </a:r>
            <a:r>
              <a:rPr lang="ru-RU" alt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надзора) </a:t>
            </a:r>
            <a:r>
              <a:rPr lang="ru-RU" alt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сфере </a:t>
            </a:r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pPr lvl="0" algn="ctr"/>
            <a:endParaRPr lang="ru-RU" alt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правление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рисками причинения вреда (ущерба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охраняемым законом ценностям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(риски образовательной деятельности)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/>
          </a:p>
          <a:p>
            <a:pPr lvl="0" algn="ctr"/>
            <a:endParaRPr lang="ru-RU" sz="2000" dirty="0" smtClean="0"/>
          </a:p>
          <a:p>
            <a:pPr lvl="0" algn="ctr"/>
            <a:endParaRPr lang="ru-RU" sz="2000" dirty="0" smtClean="0"/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2" name="Стрелка вниз 1"/>
          <p:cNvSpPr/>
          <p:nvPr/>
        </p:nvSpPr>
        <p:spPr>
          <a:xfrm>
            <a:off x="5629733" y="1477293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1644488" y="2653920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09183" y="3214048"/>
            <a:ext cx="3555242" cy="15763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выбора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вида, формы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профилактических мероприятий и контрольных (надзорных)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(ПМ, К(Н)М)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67684" y="3214050"/>
            <a:ext cx="2381533" cy="1542194"/>
          </a:xfrm>
          <a:prstGeom prst="rect">
            <a:avLst/>
          </a:prstGeom>
          <a:solidFill>
            <a:srgbClr val="CCD5E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периодичности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проведения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ПМ, К(Н)М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208524" y="3214048"/>
            <a:ext cx="2129051" cy="1542195"/>
          </a:xfrm>
          <a:prstGeom prst="rect">
            <a:avLst/>
          </a:prstGeom>
          <a:solidFill>
            <a:schemeClr val="accent1">
              <a:lumMod val="40000"/>
              <a:lumOff val="60000"/>
              <a:alpha val="17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определения степени тяжести риска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35018" y="3204947"/>
            <a:ext cx="3589364" cy="1585417"/>
          </a:xfrm>
          <a:prstGeom prst="rect">
            <a:avLst/>
          </a:prstGeom>
          <a:solidFill>
            <a:srgbClr val="CDCDEB">
              <a:alpha val="62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ПМ и К(Н)М (в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 числе объем проверяемых обязательных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требований, установленных законодательством об образовании)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5629733" y="2707967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8395647" y="2711408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10893138" y="2680646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5629700" y="5004257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1445" y="5548235"/>
            <a:ext cx="11620914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остановлением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25 июня 2021 года № 997 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Положения о федеральном государственном контроле (надзоре) в сфере 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образования»</a:t>
            </a: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установлены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атегории риска причинения вреда (ущерба) для отнесения объектов контроля к одной из категорий </a:t>
            </a:r>
          </a:p>
        </p:txBody>
      </p:sp>
    </p:spTree>
    <p:extLst>
      <p:ext uri="{BB962C8B-B14F-4D97-AF65-F5344CB8AC3E}">
        <p14:creationId xmlns:p14="http://schemas.microsoft.com/office/powerpoint/2010/main" val="332421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6379" y="547651"/>
            <a:ext cx="12010207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b="1" dirty="0" smtClean="0">
              <a:solidFill>
                <a:srgbClr val="423D6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риска причинения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объектами контроля </a:t>
            </a:r>
          </a:p>
          <a:p>
            <a:pPr lvl="0" algn="ct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вреда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(ущерба)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охраняемым законом ценностям</a:t>
            </a:r>
            <a:endParaRPr lang="ru-RU" alt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/>
          </a:p>
          <a:p>
            <a:pPr lvl="0" algn="ctr"/>
            <a:endParaRPr lang="ru-RU" sz="2000" dirty="0" smtClean="0"/>
          </a:p>
          <a:p>
            <a:pPr lvl="0" algn="ctr"/>
            <a:endParaRPr lang="ru-RU" sz="2000" dirty="0" smtClean="0"/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2397517" y="1849475"/>
            <a:ext cx="484632" cy="2342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001864" y="2133728"/>
            <a:ext cx="3275938" cy="466349"/>
          </a:xfrm>
          <a:prstGeom prst="rect">
            <a:avLst/>
          </a:prstGeom>
          <a:solidFill>
            <a:srgbClr val="FF0000">
              <a:alpha val="37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категория риска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783404" y="2083702"/>
            <a:ext cx="3111924" cy="556591"/>
          </a:xfrm>
          <a:prstGeom prst="rect">
            <a:avLst/>
          </a:prstGeom>
          <a:solidFill>
            <a:srgbClr val="92D050">
              <a:alpha val="6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категория риска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85467" y="2133728"/>
            <a:ext cx="3380695" cy="466349"/>
          </a:xfrm>
          <a:prstGeom prst="rect">
            <a:avLst/>
          </a:prstGeom>
          <a:solidFill>
            <a:srgbClr val="FFFF00">
              <a:alpha val="34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категория риска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6332358" y="1869325"/>
            <a:ext cx="484632" cy="2342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10097050" y="1781877"/>
            <a:ext cx="484632" cy="2456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6403184" y="2711395"/>
            <a:ext cx="388132" cy="2915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001864" y="3042715"/>
            <a:ext cx="10893464" cy="77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отнесения объектов контроля к категориям риска причинения вреда (ущерба) охраняемым законом ценностям (Постановление Правительства РФ от 25.06.2021 г. №997)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" name="Стрелка вниз 1"/>
          <p:cNvSpPr/>
          <p:nvPr/>
        </p:nvSpPr>
        <p:spPr>
          <a:xfrm>
            <a:off x="6414592" y="3849637"/>
            <a:ext cx="434980" cy="2902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22798" y="4201732"/>
            <a:ext cx="7506032" cy="5874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вероятности несоблюдения обязательных требований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59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4150" y="679064"/>
            <a:ext cx="12010207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/>
          </a:p>
          <a:p>
            <a:pPr lvl="0" algn="ctr"/>
            <a:endParaRPr lang="ru-RU" sz="2000" dirty="0" smtClean="0"/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1839" y="1749287"/>
            <a:ext cx="2866148" cy="4484534"/>
          </a:xfrm>
          <a:prstGeom prst="rect">
            <a:avLst/>
          </a:prstGeom>
          <a:gradFill>
            <a:gsLst>
              <a:gs pos="0">
                <a:srgbClr val="FFFF00"/>
              </a:gs>
              <a:gs pos="100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деятельность контролируемых лиц при наличии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 (жалобы, заявления), признанного обоснованным по результатам рассмотрения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комитете 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фактах нарушения контролируемым лицом обязательных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в течение календарного года, предшествующего дате принятия решения об отнесении объекта контроля к определенной категории риска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698544" y="1730606"/>
            <a:ext cx="2947916" cy="4503215"/>
          </a:xfrm>
          <a:prstGeom prst="rect">
            <a:avLst/>
          </a:prstGeom>
          <a:gradFill>
            <a:gsLst>
              <a:gs pos="0">
                <a:srgbClr val="FFFF00"/>
              </a:gs>
              <a:gs pos="100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деятельность контролируемых лиц при наличии вступившего в законную силу постановления о назначении административного наказания контролируемому лицу за совершение административного правонарушения в сфере образования (ст.5.57, 9.13, ч.1 ст.19.4,ст.19.4.1, ч.1 ст. 19.5, ст.19.6,19.7,19.20 и 19.30</a:t>
            </a:r>
            <a:r>
              <a:rPr 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ст.19.30.2 КоАП РФ)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3 лет, предшествующих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дате принятия решения об отнесении объекта контроля к определенной категории риска</a:t>
            </a:r>
          </a:p>
          <a:p>
            <a:pPr algn="ctr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981246" y="1739947"/>
            <a:ext cx="2631882" cy="4503214"/>
          </a:xfrm>
          <a:prstGeom prst="rect">
            <a:avLst/>
          </a:prstGeom>
          <a:gradFill>
            <a:gsLst>
              <a:gs pos="0">
                <a:srgbClr val="FFFF00"/>
              </a:gs>
              <a:gs pos="100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деятельность контролируемых лиц при несоблюдении показателей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аккредитационного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мониторинга, выявленном по результатам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аккредитационного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мониторинга в течение 3 лет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предшествующих дате принятия решения об отнесении объекта контроля к определенной категории риска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16758" y="615263"/>
            <a:ext cx="11317674" cy="60128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вероятности несоблюдения обязательных требований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9923228" y="1730606"/>
            <a:ext cx="2701129" cy="4484534"/>
          </a:xfrm>
          <a:prstGeom prst="rect">
            <a:avLst/>
          </a:prstGeom>
          <a:gradFill>
            <a:gsLst>
              <a:gs pos="0">
                <a:srgbClr val="FFFF00"/>
              </a:gs>
              <a:gs pos="100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деятельность контролируемых лиц при несоблюдении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75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показателей мониторинга системы образования, выявленном по результатам проводимого контрольным (надзорным) органом в сфере образования мониторинга системы образования, в течение 2 лет, предшествующих дате принятия решения об отнесении объекта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определенной категории риска</a:t>
            </a:r>
          </a:p>
        </p:txBody>
      </p:sp>
    </p:spTree>
    <p:extLst>
      <p:ext uri="{BB962C8B-B14F-4D97-AF65-F5344CB8AC3E}">
        <p14:creationId xmlns:p14="http://schemas.microsoft.com/office/powerpoint/2010/main" val="189238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6692" y="679065"/>
            <a:ext cx="11757665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/>
          </a:p>
          <a:p>
            <a:pPr lvl="0" algn="ctr"/>
            <a:endParaRPr lang="ru-RU" sz="2000" dirty="0" smtClean="0"/>
          </a:p>
          <a:p>
            <a:pPr lvl="0" algn="ctr"/>
            <a:endParaRPr lang="ru-RU" sz="2000" dirty="0" smtClean="0"/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016758" y="399228"/>
            <a:ext cx="11317674" cy="788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ритерии отнесения объектов контроля к категориям риска причинения вреда (ущерба) охраняемым законом ценностям (приложение к Постановлению №997)  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01373" y="1360637"/>
            <a:ext cx="9833059" cy="914400"/>
          </a:xfrm>
          <a:prstGeom prst="rect">
            <a:avLst/>
          </a:prstGeom>
          <a:solidFill>
            <a:srgbClr val="92D050">
              <a:alpha val="23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контролируемых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 при отсутствии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установленных критериев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вероятности несоблюдения обязательных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7099" y="1360637"/>
            <a:ext cx="1781008" cy="914400"/>
          </a:xfrm>
          <a:prstGeom prst="roundRect">
            <a:avLst/>
          </a:prstGeom>
          <a:solidFill>
            <a:srgbClr val="92D050">
              <a:alpha val="34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категория риска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07099" y="2480808"/>
            <a:ext cx="1781008" cy="914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 категория риска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07099" y="3664192"/>
            <a:ext cx="1781008" cy="914400"/>
          </a:xfrm>
          <a:prstGeom prst="roundRect">
            <a:avLst/>
          </a:prstGeom>
          <a:solidFill>
            <a:srgbClr val="FF0000">
              <a:alpha val="11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категория риска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543542" y="2480809"/>
            <a:ext cx="9790889" cy="993912"/>
          </a:xfrm>
          <a:prstGeom prst="rect">
            <a:avLst/>
          </a:prstGeom>
          <a:solidFill>
            <a:srgbClr val="FFFF00">
              <a:alpha val="53000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деятельность контролируемых лиц при наличии одного 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установленных критериев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вероятности несоблюдения обязательных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543543" y="3632974"/>
            <a:ext cx="9790890" cy="976836"/>
          </a:xfrm>
          <a:prstGeom prst="rect">
            <a:avLst/>
          </a:prstGeom>
          <a:solidFill>
            <a:srgbClr val="FF0000">
              <a:alpha val="12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деятельность контролируемых лиц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одновременном наличии двух и более критериев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вероятности несоблюдения обязательных требований</a:t>
            </a:r>
          </a:p>
        </p:txBody>
      </p:sp>
    </p:spTree>
    <p:extLst>
      <p:ext uri="{BB962C8B-B14F-4D97-AF65-F5344CB8AC3E}">
        <p14:creationId xmlns:p14="http://schemas.microsoft.com/office/powerpoint/2010/main" val="275053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14150" y="679064"/>
            <a:ext cx="12010207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/>
          </a:p>
          <a:p>
            <a:pPr lvl="0" algn="ctr"/>
            <a:endParaRPr lang="ru-RU" sz="2000" dirty="0" smtClean="0"/>
          </a:p>
          <a:p>
            <a:pPr lvl="0" algn="ctr"/>
            <a:endParaRPr lang="ru-RU" sz="2000" dirty="0" smtClean="0"/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46250" y="1211474"/>
            <a:ext cx="11546006" cy="2152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.1: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отнесении объектов контроля к категориям риска, применении критериев риска нарушения обязательных требований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контрольным (надзорным) органом используются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сведения, полученные: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 любых источников, обеспечивающих их достоверность,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проведения профилактических мероприятий, контрольных (надзорных) мероприятий,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отчетности, представление которой предусмотрено нормативными правовыми актами Российской Федерации,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обращений контролируемых лиц, иных граждан и организаций,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сообщений средств массовой информации,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сведений, содержащихся в информационных ресурсах.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 rot="16200000">
            <a:off x="373600" y="1915078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016758" y="163564"/>
            <a:ext cx="10536072" cy="788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отнесения объектов федерального государственного контроля (надзора) в сфере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к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категориям риска причинения вреда (ущерба) охраняемым законом ценностям</a:t>
            </a:r>
            <a:endParaRPr lang="ru-RU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 24 248-ФЗ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 rot="16200000">
            <a:off x="373599" y="3937549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16200000">
            <a:off x="462284" y="6002951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880230" y="4967364"/>
            <a:ext cx="11478046" cy="5604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.3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Отнесение объекта контроля к одной из категорий риска осуществляется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сопоставления его характеристик с утвержденными критериями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3903" y="3446060"/>
            <a:ext cx="11546006" cy="13988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Сбор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обработка, анализ и учет сведений об объектах контроля в целях их отнесения к категориям риска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осуществляются контрольным (надзорным) органом без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с контролируемыми лицами (за исключением сбора, обработки, анализа и учета сведений в рамках обязательного профилактического визита). При осуществлении сбора, обработки, анализа и учета сведений об объектах контроля в целях их отнесения к категориям риска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контролируемых лиц не могут возлагаться дополнительные обязанности, не предусмотренные федеральными законами</a:t>
            </a:r>
            <a:r>
              <a:rPr lang="ru-RU" sz="1600" b="1" dirty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14210" y="5697940"/>
            <a:ext cx="11478046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4: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случае, если объект контроля не отнесен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определенной категории риска, он считается отнесенным к категории низкого риска.</a:t>
            </a:r>
          </a:p>
        </p:txBody>
      </p:sp>
      <p:sp>
        <p:nvSpPr>
          <p:cNvPr id="19" name="Стрелка вниз 18"/>
          <p:cNvSpPr/>
          <p:nvPr/>
        </p:nvSpPr>
        <p:spPr>
          <a:xfrm rot="16200000">
            <a:off x="373601" y="4920190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83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4150" y="679064"/>
            <a:ext cx="12010207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81221" y="1375577"/>
            <a:ext cx="11263788" cy="1494844"/>
          </a:xfrm>
          <a:prstGeom prst="rect">
            <a:avLst/>
          </a:prstGeom>
          <a:solidFill>
            <a:srgbClr val="0070C0">
              <a:alpha val="16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u="sng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рисков причинения вреда (ущерба) охраняемым законом ценностям при проведении плановых контрольных (надзорных) мероприятий и обязательных профилактических визитов</a:t>
            </a: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1 статьи 25 248-ФЗ: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Виды, периодичность проведения плановых контрольных (надзорных) мероприятий, периодичность проведения обязательных профилактических визитов в отношении объектов контроля, отнесенных к определенным категориям риска, устанавливаются соразмерно рискам причинения вреда (ущерба).</a:t>
            </a:r>
          </a:p>
          <a:p>
            <a:pPr algn="just"/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algn="just"/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81221" y="3323644"/>
            <a:ext cx="11263788" cy="2374295"/>
          </a:xfrm>
          <a:prstGeom prst="rect">
            <a:avLst/>
          </a:prstGeom>
          <a:solidFill>
            <a:srgbClr val="0070C0">
              <a:alpha val="19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rgbClr val="7030A0"/>
              </a:solidFill>
              <a:latin typeface="Times New Roman"/>
            </a:endParaRP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/>
              </a:rPr>
              <a:t>Высокая категория риска</a:t>
            </a:r>
            <a:endParaRPr lang="ru-RU" sz="2000" b="1" dirty="0">
              <a:solidFill>
                <a:srgbClr val="0070C0"/>
              </a:solidFill>
              <a:latin typeface="Times New Roman"/>
            </a:endParaRPr>
          </a:p>
          <a:p>
            <a:pPr algn="ctr"/>
            <a:endParaRPr lang="ru-RU" sz="2000" b="1" dirty="0" smtClean="0">
              <a:solidFill>
                <a:srgbClr val="7030A0"/>
              </a:solidFill>
              <a:latin typeface="Times New Roman"/>
            </a:endParaRP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/>
              </a:rPr>
              <a:t>Пункт 2 части 2 статьи 25 248-ФЗ</a:t>
            </a:r>
            <a:r>
              <a:rPr lang="ru-RU" sz="2000" dirty="0" smtClean="0">
                <a:solidFill>
                  <a:srgbClr val="7030A0"/>
                </a:solidFill>
                <a:latin typeface="Times New Roman"/>
              </a:rPr>
              <a:t>: </a:t>
            </a:r>
            <a:r>
              <a:rPr lang="ru-RU" sz="2000" dirty="0" smtClean="0">
                <a:latin typeface="Times New Roman"/>
              </a:rPr>
              <a:t>Одно </a:t>
            </a:r>
            <a:r>
              <a:rPr lang="ru-RU" sz="2000" dirty="0">
                <a:latin typeface="Times New Roman"/>
              </a:rPr>
              <a:t>плановое контрольное (надзорное) мероприятие в два года либо один обязательный профилактический визит в год - </a:t>
            </a:r>
            <a:r>
              <a:rPr lang="ru-RU" sz="2000" b="1" dirty="0">
                <a:latin typeface="Times New Roman"/>
              </a:rPr>
              <a:t>для объектов контроля, отнесенных к категории высокого </a:t>
            </a:r>
            <a:r>
              <a:rPr lang="ru-RU" sz="2000" b="1" dirty="0" smtClean="0">
                <a:latin typeface="Times New Roman"/>
              </a:rPr>
              <a:t>риска.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63 Положения о ФГКН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объектов государственного контроля (надзора), отнесенных к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высокого риска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проводятся одно плановое контрольное (надзорное) мероприятие в 2 года либо один обязательный профилактический визит в год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2000" dirty="0" smtClean="0"/>
              <a:t>.</a:t>
            </a:r>
            <a:endParaRPr lang="ru-RU" sz="2000" dirty="0"/>
          </a:p>
          <a:p>
            <a:pPr algn="ctr"/>
            <a:endParaRPr lang="ru-RU" sz="2000" dirty="0"/>
          </a:p>
          <a:p>
            <a:pPr algn="ctr"/>
            <a:endParaRPr lang="ru-RU" sz="2000" b="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3732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4150" y="679064"/>
            <a:ext cx="12010207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78010" y="1436094"/>
            <a:ext cx="11330609" cy="1307105"/>
          </a:xfrm>
          <a:prstGeom prst="rect">
            <a:avLst/>
          </a:prstGeom>
          <a:solidFill>
            <a:srgbClr val="0070C0">
              <a:alpha val="13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u="sng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1 статьи 25 248-ФЗ: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периодичность проведения плановых контрольных (надзорных) мероприятий, периодичность проведения обязательных профилактических визитов в отношении объектов контроля, отнесенных к определенным категориям риска, устанавливаются соразмерно рискам причинения вреда (ущерба).</a:t>
            </a:r>
          </a:p>
          <a:p>
            <a:pPr algn="just"/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algn="ctr"/>
            <a:r>
              <a:rPr lang="ru-RU" sz="2000" b="1" dirty="0">
                <a:solidFill>
                  <a:srgbClr val="0070C0"/>
                </a:solidFill>
                <a:latin typeface="Times New Roman"/>
              </a:rPr>
              <a:t>Средняя, низкая категории </a:t>
            </a:r>
            <a:r>
              <a:rPr lang="ru-RU" sz="2000" b="1" dirty="0" smtClean="0">
                <a:solidFill>
                  <a:srgbClr val="0070C0"/>
                </a:solidFill>
                <a:latin typeface="Times New Roman"/>
              </a:rPr>
              <a:t>риска</a:t>
            </a:r>
            <a:endParaRPr lang="ru-RU" sz="16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978010" y="334160"/>
            <a:ext cx="11330609" cy="94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рисков причинения вреда (ущерба) охраняемым законом ценностям при проведении плановых контрольных (надзорных) мероприятий и обязательных профилактических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визитов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57523" y="3192041"/>
            <a:ext cx="11131826" cy="3578089"/>
          </a:xfrm>
          <a:prstGeom prst="rect">
            <a:avLst/>
          </a:prstGeom>
          <a:solidFill>
            <a:schemeClr val="accent1">
              <a:lumMod val="60000"/>
              <a:lumOff val="40000"/>
              <a:alpha val="29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3 части 2 статьи 25 248-ФЗ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периодичность проведения обязательных профилактических визитов, в том числе по отдельным видам контроля, определяется Правительством Российской Федерации - для объектов контроля, отнесенных к категории значительного,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умеренного риска.</a:t>
            </a:r>
          </a:p>
          <a:p>
            <a:pPr algn="just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64 Положения о ФГКН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объектов государственного контроля (надзора), отнесенных к категориям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и низкого риска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плановые контрольные (надзорные) мероприятия не проводятся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65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Положения о ФГКН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отношении объектов государственного контроля (надзора), отнесенных к категориям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и низкого риска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обязательные профилактические визиты не проводятся, за исключением случаев, предусмотренных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пунктом 4 части 1 статьи 52.1 248-ФЗ 9 (поручение высшего должностного лица субъекта Российской Федерации)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34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460665" y="437601"/>
            <a:ext cx="966651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Правовые основания федерального государственного контроля (надзора) в сфере образования:</a:t>
            </a:r>
            <a:endParaRPr lang="ru-RU" sz="2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4967" y="1255593"/>
            <a:ext cx="11905171" cy="981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ü"/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29 декабря 2012 года № 273-ФЗ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образовании в Российской Федерации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июля 2020 года №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248-ФЗ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государственном контроле (надзоре) и муниципальном контроле в Российской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 (далее- 248-ФЗ);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июня 2021 года №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997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Положения о федеральном государственном контроле (надзоре) в сфере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образования» (далее - Положение о ФГКН);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октября 2021 года №1336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перечня индикаторов риска нарушения обязательных требований, используемых при осуществлении федерального государственного контроля (надзора) в сфере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образования»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Размещены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официальном сайте комитета общего и профессионального образования Ленинградской </a:t>
            </a:r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области в сети «Интернет» (главная страница</a:t>
            </a:r>
            <a:r>
              <a:rPr lang="en-US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государственный контроль (надзор) в сфере образования</a:t>
            </a:r>
            <a:r>
              <a:rPr lang="en-US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отдел надзора и контроля в сфере образования</a:t>
            </a:r>
            <a:r>
              <a:rPr lang="en-US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&gt;)</a:t>
            </a:r>
            <a:endParaRPr lang="ru-RU" alt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 smtClean="0"/>
              <a:t/>
            </a:r>
            <a:br>
              <a:rPr lang="ru-RU" sz="1900" dirty="0" smtClean="0"/>
            </a:br>
            <a:endParaRPr lang="ru-RU" sz="1900" dirty="0" smtClean="0"/>
          </a:p>
          <a:p>
            <a:pPr algn="ctr"/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900" dirty="0" smtClean="0"/>
          </a:p>
          <a:p>
            <a:endParaRPr lang="ru-RU" sz="1900" dirty="0" smtClean="0"/>
          </a:p>
          <a:p>
            <a:endParaRPr lang="ru-RU" sz="1900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Стрелка вниз 1"/>
          <p:cNvSpPr/>
          <p:nvPr/>
        </p:nvSpPr>
        <p:spPr>
          <a:xfrm>
            <a:off x="6146657" y="5037729"/>
            <a:ext cx="484632" cy="2763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54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14150" y="679064"/>
            <a:ext cx="12010207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6144172" y="1654728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125938" y="334160"/>
            <a:ext cx="10536072" cy="12558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объектов контроля, учитываемых в рамках формирования ежегодного плана контрольных (надзорных) мероприятий, с указанием категории риска</a:t>
            </a: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26511" y="2328921"/>
            <a:ext cx="10591623" cy="2290845"/>
          </a:xfrm>
          <a:prstGeom prst="rect">
            <a:avLst/>
          </a:prstGeom>
          <a:solidFill>
            <a:schemeClr val="accent1">
              <a:lumMod val="60000"/>
              <a:lumOff val="40000"/>
              <a:alpha val="37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prstClr val="black"/>
              </a:solidFill>
              <a:latin typeface="Times New Roman"/>
            </a:endParaRPr>
          </a:p>
          <a:p>
            <a:pPr algn="ctr"/>
            <a:endParaRPr lang="ru-RU" sz="2000" b="1" dirty="0" smtClean="0">
              <a:solidFill>
                <a:prstClr val="black"/>
              </a:solidFill>
              <a:latin typeface="Times New Roman"/>
            </a:endParaRPr>
          </a:p>
          <a:p>
            <a:pPr algn="ctr"/>
            <a:r>
              <a:rPr lang="ru-RU" sz="2000" b="1" dirty="0" smtClean="0">
                <a:solidFill>
                  <a:prstClr val="black"/>
                </a:solidFill>
                <a:latin typeface="Times New Roman"/>
              </a:rPr>
              <a:t>РЕЕСТР КАТЕГОРИРОВАННЫХ ОБЪЕКТОВ размещен:</a:t>
            </a:r>
          </a:p>
          <a:p>
            <a:pPr algn="ctr"/>
            <a:r>
              <a:rPr lang="ru-RU" sz="2000" b="1" dirty="0" smtClean="0">
                <a:solidFill>
                  <a:prstClr val="black"/>
                </a:solidFill>
                <a:latin typeface="Times New Roman"/>
              </a:rPr>
              <a:t>на официальном сайте комитета общего и профессионального образования Ленинградской области по адресу: </a:t>
            </a:r>
            <a:endParaRPr lang="en-US" sz="2000" b="1" dirty="0" smtClean="0">
              <a:solidFill>
                <a:prstClr val="black"/>
              </a:solidFill>
              <a:latin typeface="Times New Roman"/>
            </a:endParaRPr>
          </a:p>
          <a:p>
            <a:pPr algn="ctr"/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Главная </a:t>
            </a: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станица</a:t>
            </a:r>
            <a:r>
              <a:rPr lang="en-US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контроль (надзор) в сфере образования</a:t>
            </a:r>
            <a:r>
              <a:rPr lang="en-US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надзора и контроля в сфере образования</a:t>
            </a:r>
            <a:r>
              <a:rPr lang="en-US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нарушения обязательных требований</a:t>
            </a:r>
            <a:r>
              <a:rPr lang="en-US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ru-RU" altLang="ru-R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altLang="ru-R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alt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ГИС «Единый реестр видов контроля»</a:t>
            </a:r>
          </a:p>
          <a:p>
            <a:pPr algn="ctr"/>
            <a:endParaRPr lang="ru-RU" alt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6218522" y="4619766"/>
            <a:ext cx="223267" cy="348018"/>
          </a:xfrm>
          <a:prstGeom prst="downArrow">
            <a:avLst>
              <a:gd name="adj1" fmla="val 79353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16183" y="4981855"/>
            <a:ext cx="10501952" cy="19921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реестр включены все организации, осуществляющие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образовательную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по основным общеобразовательным программам,  образовательные программам среднего профессионального образования,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 программам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обучения, дополнительным образовательным программам,   зарегистрированные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нахождения (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предприниматели, зарегистрированные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жительства) на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Ленинградской области</a:t>
            </a:r>
          </a:p>
          <a:p>
            <a:pPr algn="ctr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prstClr val="black"/>
                </a:solidFill>
              </a:rPr>
              <a:t> 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51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4150" y="679064"/>
            <a:ext cx="12010207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70345" y="2218414"/>
            <a:ext cx="10777564" cy="15893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u="sng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комитета общего и профессионального образования Ленинградской области от 20 ноября 2024 года № 19-44548/2024 </a:t>
            </a:r>
          </a:p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algn="just"/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6359516" y="1714337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170345" y="130987"/>
            <a:ext cx="10539434" cy="15833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Индикаторы риска нарушения обязательных требований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4 октября 2021 года №1336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перечня индикаторов риска нарушения обязательных требований, используемых при осуществлении федерального государственного контроля (надзора) в сфере образования»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18866" y="4067453"/>
            <a:ext cx="2459959" cy="146031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 образовательной организации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(ОО, ДОП, ДОУ, ДПО, ПО, СПО)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21217" y="4067454"/>
            <a:ext cx="3019520" cy="9144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в образовательную организацию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(СПО)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783053" y="4104982"/>
            <a:ext cx="2031681" cy="1231714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ФИС ФРДО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ОО,СПО, ПО, ДПО)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048462" y="4263639"/>
            <a:ext cx="1350423" cy="9144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ООО, СОО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6298421" y="5140497"/>
            <a:ext cx="484632" cy="5574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18866" y="5882606"/>
            <a:ext cx="11129040" cy="873035"/>
          </a:xfrm>
          <a:prstGeom prst="rect">
            <a:avLst/>
          </a:prstGeom>
          <a:solidFill>
            <a:schemeClr val="accent1">
              <a:lumMod val="60000"/>
              <a:lumOff val="40000"/>
              <a:alpha val="2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Важно: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соответствия объекта контроля параметрам, утвержденным индикаторами риска нарушения обязательных требований, или отклонения объекта контроля от таких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параметров – основание для проведения внеплановой проверки.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0529249" y="3988977"/>
            <a:ext cx="1849270" cy="11894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ООО,СОО,СПО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аккредитация ОП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52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60665" y="437601"/>
            <a:ext cx="966651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федерального государственного контроля (надзора) </a:t>
            </a:r>
          </a:p>
          <a:p>
            <a:pPr algn="ctr"/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образования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3 статьи 93 Федерального закона от 29.12.2012 № 273-ФЗ 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образовании в Российской Федерации»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4967" y="1255593"/>
            <a:ext cx="11905171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 smtClean="0"/>
              <a:t/>
            </a:r>
            <a:br>
              <a:rPr lang="ru-RU" sz="1900" dirty="0" smtClean="0"/>
            </a:br>
            <a:endParaRPr lang="ru-RU" sz="1900" dirty="0" smtClean="0"/>
          </a:p>
          <a:p>
            <a:pPr algn="ctr"/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  <a:p>
            <a:endParaRPr lang="ru-RU" sz="2000" dirty="0"/>
          </a:p>
          <a:p>
            <a:endParaRPr lang="ru-RU" sz="2000" dirty="0" smtClean="0"/>
          </a:p>
          <a:p>
            <a:endParaRPr lang="ru-RU" sz="1900" dirty="0" smtClean="0"/>
          </a:p>
          <a:p>
            <a:endParaRPr lang="ru-RU" sz="1900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6506" y="1862920"/>
            <a:ext cx="11573325" cy="914400"/>
          </a:xfrm>
          <a:prstGeom prst="rect">
            <a:avLst/>
          </a:prstGeom>
          <a:solidFill>
            <a:schemeClr val="accent1">
              <a:lumMod val="40000"/>
              <a:lumOff val="60000"/>
              <a:alpha val="43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обязательных требований, установленных законодательством об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образовании, в том числе: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36173" y="2872853"/>
            <a:ext cx="11553993" cy="914400"/>
          </a:xfrm>
          <a:prstGeom prst="rect">
            <a:avLst/>
          </a:prstGeom>
          <a:solidFill>
            <a:schemeClr val="accent1">
              <a:lumMod val="40000"/>
              <a:lumOff val="60000"/>
              <a:alpha val="51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облюдение лицензионных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к образовательной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деятельности;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36172" y="3934484"/>
            <a:ext cx="11553993" cy="914400"/>
          </a:xfrm>
          <a:prstGeom prst="rect">
            <a:avLst/>
          </a:prstGeom>
          <a:solidFill>
            <a:schemeClr val="accent1">
              <a:lumMod val="40000"/>
              <a:lumOff val="60000"/>
              <a:alpha val="4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облюдение требований установленных федеральными государственными образовательными стандартами;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55506" y="4992888"/>
            <a:ext cx="11553993" cy="914400"/>
          </a:xfrm>
          <a:prstGeom prst="rect">
            <a:avLst/>
          </a:prstGeom>
          <a:solidFill>
            <a:schemeClr val="accent1">
              <a:lumMod val="40000"/>
              <a:lumOff val="60000"/>
              <a:alpha val="33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облюдение требований к выполнению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аккредитационных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показателей;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23827" y="6003068"/>
            <a:ext cx="11573325" cy="914400"/>
          </a:xfrm>
          <a:prstGeom prst="rect">
            <a:avLst/>
          </a:prstGeom>
          <a:solidFill>
            <a:schemeClr val="accent1">
              <a:lumMod val="60000"/>
              <a:lumOff val="40000"/>
              <a:alpha val="26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по обеспечению доступности для инвалидов объектов социальной, инженерной и транспортной инфраструктур и предоставляемых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 в образовательной организации.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12" name="Стрелка вправо 11"/>
          <p:cNvSpPr/>
          <p:nvPr/>
        </p:nvSpPr>
        <p:spPr>
          <a:xfrm>
            <a:off x="184163" y="2019870"/>
            <a:ext cx="64160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184162" y="3087737"/>
            <a:ext cx="64160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184163" y="4160292"/>
            <a:ext cx="64160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162636" y="5207772"/>
            <a:ext cx="64160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168159" y="6217952"/>
            <a:ext cx="64160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81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39186" y="437601"/>
            <a:ext cx="9687993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контрольных (надзорных) мероприятий, </a:t>
            </a:r>
          </a:p>
          <a:p>
            <a:pPr algn="ctr"/>
            <a:r>
              <a:rPr 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контрольных (надзорных) действий </a:t>
            </a: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flipV="1">
            <a:off x="1550503" y="1737399"/>
            <a:ext cx="10711855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76367" y="2016191"/>
            <a:ext cx="3527946" cy="914400"/>
          </a:xfrm>
          <a:prstGeom prst="roundRect">
            <a:avLst/>
          </a:prstGeom>
          <a:solidFill>
            <a:schemeClr val="accent1">
              <a:lumMod val="60000"/>
              <a:lumOff val="40000"/>
              <a:alpha val="16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Выездная проверка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3347" y="3921002"/>
            <a:ext cx="3500651" cy="914400"/>
          </a:xfrm>
          <a:prstGeom prst="roundRect">
            <a:avLst/>
          </a:prstGeom>
          <a:solidFill>
            <a:schemeClr val="accent1">
              <a:lumMod val="60000"/>
              <a:lumOff val="40000"/>
              <a:alpha val="14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Документарная проверка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76367" y="5691116"/>
            <a:ext cx="3770847" cy="859809"/>
          </a:xfrm>
          <a:prstGeom prst="roundRect">
            <a:avLst/>
          </a:prstGeom>
          <a:solidFill>
            <a:schemeClr val="accent1">
              <a:lumMod val="75000"/>
              <a:alpha val="22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 за соблюдением обязательных требований (мониторинг безопасности)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160397" y="1452138"/>
            <a:ext cx="6806316" cy="1995265"/>
          </a:xfrm>
          <a:prstGeom prst="roundRect">
            <a:avLst/>
          </a:prstGeom>
          <a:solidFill>
            <a:schemeClr val="accent1">
              <a:lumMod val="40000"/>
              <a:lumOff val="60000"/>
              <a:alpha val="34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/>
          </a:p>
          <a:p>
            <a:pPr algn="ctr"/>
            <a:endParaRPr lang="ru-RU" sz="1600" dirty="0"/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допустимых контрольных (надзорных) действий 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выездной проверки: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смотр;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прос;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истребование документов;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олучение письменных объяснений;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экспертиза.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во взаимодействии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контролируемым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лицом.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endParaRPr lang="ru-RU" sz="1600" dirty="0" smtClean="0"/>
          </a:p>
          <a:p>
            <a:pPr marL="285750" indent="-285750" algn="ctr">
              <a:buFont typeface="Wingdings" panose="05000000000000000000" pitchFamily="2" charset="2"/>
              <a:buChar char="§"/>
            </a:pP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160397" y="3630303"/>
            <a:ext cx="6901986" cy="1678675"/>
          </a:xfrm>
          <a:prstGeom prst="roundRect">
            <a:avLst/>
          </a:prstGeom>
          <a:solidFill>
            <a:schemeClr val="accent1">
              <a:lumMod val="40000"/>
              <a:lumOff val="60000"/>
              <a:alpha val="21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допустимых контрольных (надзорных) действий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документарной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проверки: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истребование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документов;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письменных объяснений;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во взаимодействии с контролируемым лицом.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160397" y="5691116"/>
            <a:ext cx="6901986" cy="914400"/>
          </a:xfrm>
          <a:prstGeom prst="roundRect">
            <a:avLst/>
          </a:prstGeom>
          <a:solidFill>
            <a:schemeClr val="accent1">
              <a:lumMod val="75000"/>
              <a:alpha val="34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существляется без взаимодействия с контролируемым лицом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4345376" y="2206874"/>
            <a:ext cx="4892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4440565" y="4017820"/>
            <a:ext cx="37355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4461028" y="5784334"/>
            <a:ext cx="37355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16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64776" y="437601"/>
            <a:ext cx="9762403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Плановая проверка (выездная, документарная)</a:t>
            </a:r>
          </a:p>
          <a:p>
            <a:pPr algn="ctr"/>
            <a:r>
              <a:rPr 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(контрольное (надзорное) мероприятие во взаимодействии с контролируемым лицом (КНМ)</a:t>
            </a:r>
            <a:endParaRPr lang="ru-RU" sz="2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3320" y="2104227"/>
            <a:ext cx="115912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 useBgFill="1">
        <p:nvSpPr>
          <p:cNvPr id="11" name="Скругленный прямоугольник 10"/>
          <p:cNvSpPr/>
          <p:nvPr/>
        </p:nvSpPr>
        <p:spPr>
          <a:xfrm>
            <a:off x="623320" y="1786509"/>
            <a:ext cx="11338943" cy="421850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/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 для проведения плановых контрольных (надзорных) мероприятий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ункт 2 части 1 статьи 57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31.07.2020 № 248-ФЗ «О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государственном контроле (надзоре) и муниципальном контроле в Российской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 (далее – 248-ФЗ)</a:t>
            </a:r>
          </a:p>
          <a:p>
            <a:pPr algn="ct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проведения контрольных (надзорных) мероприятий.</a:t>
            </a:r>
          </a:p>
          <a:p>
            <a:pPr algn="ct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Основание- истечение установленного положением о виде контроля периода времени с даты окончания проведения  последнего планового КНМ на основании категорирования объектов контроля.</a:t>
            </a: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8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64776" y="437601"/>
            <a:ext cx="9762403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Плановая проверка (выездная, документарная)</a:t>
            </a:r>
          </a:p>
          <a:p>
            <a:pPr algn="ctr"/>
            <a:r>
              <a:rPr 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(контрольное (надзорное) мероприятие во взаимодействии с контролируемым лицом (КНМ)</a:t>
            </a:r>
            <a:endParaRPr lang="ru-RU" sz="2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3320" y="2104227"/>
            <a:ext cx="115912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 useBgFill="1">
        <p:nvSpPr>
          <p:cNvPr id="11" name="Скругленный прямоугольник 10"/>
          <p:cNvSpPr/>
          <p:nvPr/>
        </p:nvSpPr>
        <p:spPr>
          <a:xfrm>
            <a:off x="623320" y="1786509"/>
            <a:ext cx="11338943" cy="421850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</a:t>
            </a:r>
            <a:r>
              <a:rPr lang="ru-RU" sz="2000" b="1" dirty="0" smtClean="0"/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11(4).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10.03.2022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336 «Об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особенностях организации и осуществления государственного контроля (надзора), муниципального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контроля»: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планы проведения плановых контрольных (надзорных) мероприятий до 2030 года не включаются плановые контрольные (надзорные) мероприятия в отношении государственных, муниципальных и частных образовательных организаций, реализующих образовательные программы дошкольного и начального общего образования, основного общего, среднего общего и среднего профессионального образования,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организациях, осуществляющих образовательную деятельность,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которых отнесены к категориям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риска, а в отношении таких учреждений может проводиться обязательный профилактический визит в соответствии 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законом «О государственном контроле (надзоре) и муниципальном контроле в Российской Федерации».</a:t>
            </a: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69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64776" y="437601"/>
            <a:ext cx="9762403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Плановая проверка (выездная, документарная)</a:t>
            </a:r>
          </a:p>
          <a:p>
            <a:pPr algn="ctr"/>
            <a:r>
              <a:rPr 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(контрольное (надзорное) мероприятие во взаимодействии с контролируемым лицом (КНМ)</a:t>
            </a:r>
            <a:endParaRPr lang="ru-RU" sz="2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3320" y="2104227"/>
            <a:ext cx="115912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 useBgFill="1">
        <p:nvSpPr>
          <p:cNvPr id="11" name="Скругленный прямоугольник 10"/>
          <p:cNvSpPr/>
          <p:nvPr/>
        </p:nvSpPr>
        <p:spPr>
          <a:xfrm>
            <a:off x="540690" y="1786509"/>
            <a:ext cx="11421574" cy="477331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</a:t>
            </a:r>
            <a:r>
              <a:rPr lang="ru-RU" sz="2000" b="1" dirty="0" smtClean="0"/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11(3). Постановления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10.03.2022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336 «Об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особенностях организации и осуществления государственного контроля (надзора), муниципального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контроля»: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(3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Установить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за исключением случаев, предусмотренных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пунктом 11(4)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настоящего постановления, до 1 января 2030 г. в планы проведения плановых контрольных (надзорных) мероприятий, планы проведения плановых проверок при осуществлении видов государственного контроля (надзора), муниципального контроля, порядок организации и осуществления которых регулируется Федеральным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 «О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государственном контроле (надзоре) и муниципальном контроле в Российской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Федеральным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«О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защите прав юридических лиц и индивидуальных предпринимателей при осуществлении государственного контроля (надзора) и муниципального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контроля»,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включаются плановые контрольные (надзорные) мероприятия, плановые проверки только в отношении объектов контроля, отнесенных к категориям </a:t>
            </a:r>
            <a:r>
              <a:rPr 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высокого риска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35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64776" y="437601"/>
            <a:ext cx="976240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Внеплановая проверка (выездная, документарная)</a:t>
            </a:r>
          </a:p>
          <a:p>
            <a:pPr algn="ctr"/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(контрольное (надзорное) мероприятие во взаимодействии с контролируемым лицом (КНМ)</a:t>
            </a:r>
          </a:p>
          <a:p>
            <a:pPr algn="ctr"/>
            <a:endParaRPr lang="ru-RU" sz="2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3320" y="2104227"/>
            <a:ext cx="115912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 useBgFill="1">
        <p:nvSpPr>
          <p:cNvPr id="11" name="Скругленный прямоугольник 10"/>
          <p:cNvSpPr/>
          <p:nvPr/>
        </p:nvSpPr>
        <p:spPr>
          <a:xfrm>
            <a:off x="414358" y="1613807"/>
            <a:ext cx="12079331" cy="98083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/>
          </a:p>
          <a:p>
            <a:pPr algn="ctr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 для проведения внеплановых контрольных (надзорных) мероприятий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1 статьи 57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31.07.2020 № 248-ФЗ «О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государственном контроле (надзоре) и муниципальном контроле в Российской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Федерации»):</a:t>
            </a:r>
          </a:p>
          <a:p>
            <a:pPr algn="ct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07074" y="2745925"/>
            <a:ext cx="5650174" cy="9144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1: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контрольного (надзорного) органа сведений о причинении вреда (ущерба) или об угрозе причинения вреда (ущерба) охраняемым законом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ценностям;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14358" y="3957851"/>
            <a:ext cx="11800233" cy="771098"/>
          </a:xfrm>
          <a:prstGeom prst="roundRect">
            <a:avLst/>
          </a:prstGeom>
          <a:solidFill>
            <a:srgbClr val="CDCDEB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ункт 4: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прокурора о проведении контрольного (надзорного) мероприятия в рамках надзора за исполнением законов, соблюдением прав и свобод человека и гражданина по поступившим в органы прокуратуры материалам и обращениям;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61667" y="4913192"/>
            <a:ext cx="5306848" cy="1037231"/>
          </a:xfrm>
          <a:prstGeom prst="roundRect">
            <a:avLst/>
          </a:prstGeom>
          <a:solidFill>
            <a:srgbClr val="CAE7E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ункт 7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соответствия объекта контроля параметрам, утвержденным индикаторами риска нарушения обязательных требований, или отклонения объекта контроля от таких параметров;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298442" y="2745925"/>
            <a:ext cx="6195247" cy="101403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3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поручение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Российской Федерации,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проведении контрольных (надзорных) мероприятий в отношении конкретных контролируемых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90466" y="6141612"/>
            <a:ext cx="9041641" cy="68226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ункт 9: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уклонение контролируемого лица от проведения обязательного профилактического визита.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857274" y="4913192"/>
            <a:ext cx="6500774" cy="982638"/>
          </a:xfrm>
          <a:prstGeom prst="roundRect">
            <a:avLst/>
          </a:prstGeom>
          <a:solidFill>
            <a:srgbClr val="D4FCDB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5: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истечение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 выданного предписания об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устранении выявленных нарушений обязательных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hlinkClick r:id="rId4"/>
            </a:endParaRPr>
          </a:p>
        </p:txBody>
      </p:sp>
    </p:spTree>
    <p:extLst>
      <p:ext uri="{BB962C8B-B14F-4D97-AF65-F5344CB8AC3E}">
        <p14:creationId xmlns:p14="http://schemas.microsoft.com/office/powerpoint/2010/main" val="397800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64776" y="437601"/>
            <a:ext cx="976240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Внеплановая проверка (выездная, документарная)</a:t>
            </a:r>
          </a:p>
          <a:p>
            <a:pPr algn="ctr"/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(контрольное (надзорное) мероприятие во взаимодействии с контролируемым лицом (КНМ)</a:t>
            </a:r>
          </a:p>
          <a:p>
            <a:pPr algn="ctr"/>
            <a:endParaRPr lang="ru-RU" sz="2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3962" y="3114043"/>
            <a:ext cx="115912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prstClr val="black"/>
              </a:solidFill>
            </a:endParaRPr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1663" y="1591762"/>
            <a:ext cx="5804452" cy="1954519"/>
          </a:xfrm>
          <a:prstGeom prst="roundRect">
            <a:avLst/>
          </a:prstGeom>
          <a:solidFill>
            <a:srgbClr val="CDCDEB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1 статьи 60 248-ФЗ: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контрольного (надзорного) органа о проведении контрольного (надзорного) мероприятия, предусматривающего взаимодействие с контролируемым лицом, по основанию, предусмотренному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пунктом 1 части 1 статьи 57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настоящего Федерального закона, принимается при наличии достоверной информации: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07074" y="4068150"/>
            <a:ext cx="5650174" cy="120510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ункт 1 части 1 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статьи 60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248-ФЗ: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причинении или непосредственной угрозе причинения вреда жизни и тяжкого или среднего вреда (ущерба) здоровью граждан;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562831" y="3856610"/>
            <a:ext cx="6195247" cy="162818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ункт 5 части 1 статьи 60 248-ФЗ: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нарушении обязательных требований, соблюдение которых является условием осуществления деятельности, подлежащей лицензированию, аккредитации, включения в реестр, аттестации;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67189" y="5559724"/>
            <a:ext cx="9280477" cy="1391951"/>
          </a:xfrm>
          <a:prstGeom prst="roundRect">
            <a:avLst/>
          </a:prstGeom>
          <a:solidFill>
            <a:srgbClr val="F2CEC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асть 3: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Внеплановые проверки проводятся по согласованию с органами прокуратуры.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6050210" y="3646641"/>
            <a:ext cx="436730" cy="6236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право 3"/>
          <p:cNvSpPr/>
          <p:nvPr/>
        </p:nvSpPr>
        <p:spPr>
          <a:xfrm>
            <a:off x="6186115" y="2326705"/>
            <a:ext cx="64405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997148" y="1591762"/>
            <a:ext cx="5573864" cy="1954519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1 статьи 57 248-ФЗ: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Основанием для проведения контрольных (надзорных) мероприятий, за исключением случаев, указанных в </a:t>
            </a:r>
            <a:r>
              <a:rPr lang="ru-RU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части 2 настоящей статьи, может быть: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наличие у контрольного (надзорного) органа сведений о причинении вреда (ущерба) или об угрозе причинения вреда (ущерба) охраняемым законом ценностям с учетом положений </a:t>
            </a:r>
            <a:r>
              <a:rPr lang="ru-RU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статьи 60 настоящего Федерального закона;</a:t>
            </a:r>
          </a:p>
        </p:txBody>
      </p:sp>
    </p:spTree>
    <p:extLst>
      <p:ext uri="{BB962C8B-B14F-4D97-AF65-F5344CB8AC3E}">
        <p14:creationId xmlns:p14="http://schemas.microsoft.com/office/powerpoint/2010/main" val="60467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2400" b="1" dirty="0" smtClean="0">
            <a:solidFill>
              <a:srgbClr val="423D67"/>
            </a:solidFill>
            <a:effectLst/>
            <a:latin typeface="+mn-lt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2400" b="1" dirty="0" smtClean="0">
            <a:solidFill>
              <a:srgbClr val="423D67"/>
            </a:solidFill>
            <a:effectLst/>
            <a:latin typeface="+mn-lt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28254</TotalTime>
  <Words>2524</Words>
  <Application>Microsoft Office PowerPoint</Application>
  <PresentationFormat>Произвольный</PresentationFormat>
  <Paragraphs>360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Тема Office</vt:lpstr>
      <vt:lpstr>5_Тема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Куплинов Ярослав</dc:creator>
  <cp:lastModifiedBy>Марина Александровна Остапова</cp:lastModifiedBy>
  <cp:revision>1592</cp:revision>
  <cp:lastPrinted>2025-03-13T14:39:21Z</cp:lastPrinted>
  <dcterms:created xsi:type="dcterms:W3CDTF">2020-06-19T06:58:49Z</dcterms:created>
  <dcterms:modified xsi:type="dcterms:W3CDTF">2025-08-12T14:28:28Z</dcterms:modified>
</cp:coreProperties>
</file>