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83" r:id="rId2"/>
    <p:sldId id="443" r:id="rId3"/>
    <p:sldId id="404" r:id="rId4"/>
    <p:sldId id="405" r:id="rId5"/>
    <p:sldId id="383" r:id="rId6"/>
    <p:sldId id="419" r:id="rId7"/>
    <p:sldId id="418" r:id="rId8"/>
    <p:sldId id="420" r:id="rId9"/>
    <p:sldId id="441" r:id="rId10"/>
    <p:sldId id="422" r:id="rId11"/>
    <p:sldId id="353" r:id="rId12"/>
    <p:sldId id="423" r:id="rId13"/>
    <p:sldId id="442" r:id="rId14"/>
    <p:sldId id="386" r:id="rId15"/>
    <p:sldId id="425" r:id="rId16"/>
    <p:sldId id="426" r:id="rId17"/>
    <p:sldId id="427" r:id="rId18"/>
    <p:sldId id="428" r:id="rId19"/>
    <p:sldId id="429" r:id="rId20"/>
    <p:sldId id="431" r:id="rId21"/>
    <p:sldId id="432" r:id="rId22"/>
    <p:sldId id="433" r:id="rId23"/>
    <p:sldId id="434" r:id="rId24"/>
    <p:sldId id="435" r:id="rId25"/>
    <p:sldId id="437" r:id="rId26"/>
    <p:sldId id="438" r:id="rId27"/>
    <p:sldId id="440" r:id="rId28"/>
    <p:sldId id="439" r:id="rId29"/>
    <p:sldId id="436" r:id="rId3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s" initials="y" lastIdx="9" clrIdx="0">
    <p:extLst/>
  </p:cmAuthor>
  <p:cmAuthor id="2" name="Кравченко Светлана Ивановна" initials="КСИ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C90751"/>
    <a:srgbClr val="FF3399"/>
    <a:srgbClr val="D36113"/>
    <a:srgbClr val="E9C3AA"/>
    <a:srgbClr val="EDD498"/>
    <a:srgbClr val="CBC1B9"/>
    <a:srgbClr val="336600"/>
    <a:srgbClr val="FF99CC"/>
    <a:srgbClr val="EAF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2064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600B-51AA-44A6-AB1F-AEE2C9B6B2A7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140B8-1F11-4F72-9EE1-5D1F2DB88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20C8-C739-476D-9AC6-0D695C359E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E44C-319B-47FE-A5BE-B3155B959DE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ravovoi_sector@lenreg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4411" y="262852"/>
            <a:ext cx="9031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3580C-6FBE-4B68-8F45-7CF748D71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2105526"/>
            <a:ext cx="11683013" cy="11456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подготовке и порядке проведения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тестирования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знание русского языка в пунктах проведения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тестирования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20-21.08.2025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696" y="5943600"/>
            <a:ext cx="136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18.08.2025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протоколов и критериев оценивания УЧ и ПЧ.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11663"/>
              </p:ext>
            </p:extLst>
          </p:nvPr>
        </p:nvGraphicFramePr>
        <p:xfrm>
          <a:off x="393405" y="740556"/>
          <a:ext cx="11334308" cy="51648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197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219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обеспечивает печать критериев для экспертов: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УЧ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 экземпляру на каждого участника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гражданина), сдающего устную часть тестирования;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ПЧ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 экземпляру на каждого участника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иностранного гражданина), сдающего письменную часть тестирования.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18.08.2025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970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выполнения заданий устной и письменной части тестирования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эксперта УЧ и ПЧ, осуществляющего оценивание ответов иностранных граждан.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день тестирования</a:t>
                      </a:r>
                    </a:p>
                    <a:p>
                      <a:pPr algn="l"/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21.08.2025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9110"/>
              </p:ext>
            </p:extLst>
          </p:nvPr>
        </p:nvGraphicFramePr>
        <p:xfrm>
          <a:off x="477709" y="1923807"/>
          <a:ext cx="10153672" cy="46072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721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7866454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942886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под подпись привлекаемых специалистов с инструкциями и критериями.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списка участников в форму (формат *.</a:t>
                      </a:r>
                      <a:r>
                        <a:rPr lang="ru-RU" sz="1800" b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xlsx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Территория проведения тестирования: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аудитории проведения УЧ, ПЧ, Штаб, помещение для родителей;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распределение участников по аудиториям проведения;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5725" indent="-85725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распределение организаторов УЧ и ПЧ и экспертов по аудиториям,    организаторов вне аудитории по местам их работы;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к печати ведомостей, инструкций, карточек, критериев;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печать форм протоколов;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контроль готовности аудиторий проведения тестирования.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рабочих мест участников УЧ. 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Принтеры, бумага для тиражирования: инструкций,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карточек организаторов, карточек участников, критериев оценивания для экспертов,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протоколов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259073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2768" y="2445463"/>
            <a:ext cx="1843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9076" y="3337840"/>
            <a:ext cx="2130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ППТ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уководитель ОО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95837" y="1363378"/>
            <a:ext cx="4555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Контроль 19.08.2025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455" y="5659752"/>
            <a:ext cx="171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Технический специалист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12" y="861684"/>
            <a:ext cx="1383500" cy="863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468" y="623353"/>
            <a:ext cx="2535826" cy="1880159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098870" y="-110442"/>
            <a:ext cx="792337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20-21.08.2025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93404" y="548691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тестирования 20-21.08.2025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13675"/>
              </p:ext>
            </p:extLst>
          </p:nvPr>
        </p:nvGraphicFramePr>
        <p:xfrm>
          <a:off x="393404" y="573241"/>
          <a:ext cx="11334308" cy="509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96129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338179"/>
              </a:tblGrid>
              <a:tr h="125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 ЛО направляет КИМ (материалы тестирования) в ППТ (личные почты руководителю пунктов проведение тестирования)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15:00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рабочего дня до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КОПО ЛО направляет пароль для архива с КИМ от КОПО ЛО руководителю пункта проведения тестирования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08:00 </a:t>
                      </a:r>
                      <a:endParaRPr lang="ru-RU" sz="1600" b="1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733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и технический специалист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КИМ тестирования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тиражируют в черно-белом /в цветном варианте.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15:00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рабочего дня до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2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ППТ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Проводит инструктаж: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организаторами в аудитории УЧ, ПЧ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экспертами оценивания УЧ и ПЧ (возможен инструктаж учителя по русскому языку высшей категории)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Контролирует готовность аудиторий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 – 09:00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тестирования 20-21.08.2025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10120"/>
              </p:ext>
            </p:extLst>
          </p:nvPr>
        </p:nvGraphicFramePr>
        <p:xfrm>
          <a:off x="393404" y="573241"/>
          <a:ext cx="11334308" cy="6217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97263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737045"/>
              </a:tblGrid>
              <a:tr h="125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2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7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ППТ выдает в аудитории организаторам УЧ и экспертам: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список участников тестирования с распределением их по аудиториям </a:t>
                      </a:r>
                      <a:endParaRPr lang="ru-RU" sz="17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инструкцию для организатора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экземпляр (основной)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организатора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экземпляра (один основной и </a:t>
                      </a:r>
                      <a:r>
                        <a:rPr lang="ru-RU" sz="1700" dirty="0" smtClean="0">
                          <a:solidFill>
                            <a:srgbClr val="C9075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резервный экземпляр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участника</a:t>
                      </a:r>
                      <a:r>
                        <a:rPr lang="ru-RU" sz="17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 тестирования 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7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участника в аудитории (</a:t>
                      </a:r>
                      <a:r>
                        <a:rPr lang="ru-RU" sz="1700" b="1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основной и резервные по</a:t>
                      </a:r>
                      <a:r>
                        <a:rPr lang="ru-RU" sz="1700" b="1" i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расчету)</a:t>
                      </a:r>
                      <a:endParaRPr lang="ru-RU" sz="17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выполнения заданий УЧ тестирования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эксперта по оцениванию ответов;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УЧ тестирования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на каждого участника (направлены по почте). Вписывать ФИО участника заранее протоколы не нужно.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2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ППТ выдает в аудитории организаторам ПЧ и экспертам: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список участников тестирования с распределением их по аудиториям </a:t>
                      </a:r>
                      <a:endParaRPr lang="ru-RU" sz="17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инструкцию для организатора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 экземпляр (основной)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организатора - 1 экземпляр (основной) на каждого организатора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участника</a:t>
                      </a:r>
                      <a:r>
                        <a:rPr lang="ru-RU" sz="17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ПЧ тестирования 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 каждого участника в аудитории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выполнения заданий ПЧ тестирования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эксперта по оцениванию ответов;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оценивания выполнения заданий ПЧ тестирования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на каждого на каждого участника (направлены по почте). Вписывать ФИО участника заранее протоколы не нужно.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1. Устная часть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минут)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89970"/>
              </p:ext>
            </p:extLst>
          </p:nvPr>
        </p:nvGraphicFramePr>
        <p:xfrm>
          <a:off x="127000" y="1311312"/>
          <a:ext cx="8558839" cy="49729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7161839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94288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 в аудитории проведения УЧ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09:55-09:57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рассадка участников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09:57 – взаимодействие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участником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10:00 – для записи называется код участника, ФИО, начало тестирования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Каждый организатор УЧ следит за соблюдением времени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каждого участника (15 минут)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Каждый организатор УЧ проводит собеседование для своего участника, задает вопросы участнику, выслушивает ответы.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Каждый организатор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 к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онтролирует ведение аудиозаписи ответа своего участника.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 ответы участников непосредственно в момент проведения тестирования по критериям оценивания (допускается проведение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оценивания ответов после тестирования по аудиозаписи ответов).</a:t>
                      </a:r>
                      <a:endParaRPr lang="ru-RU" sz="16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  Не вмешивается в беседу участника и организатора УЧ.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 тестирования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Выполняет задание.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нарушении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требований считается не прошедшим тестирование и его результаты аннулируются.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об аннулировании результатов тестирования принимается председателем комиссии по тестированию и вносится в протокол проведения тестирования.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 при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тестирования создают спокойную, доброжелательную,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рабочую атмосферу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9347" y="1732277"/>
            <a:ext cx="2913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</a:rPr>
              <a:t>Участникам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запрещено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иметь при себе: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43035" y="2437510"/>
            <a:ext cx="3028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средства </a:t>
            </a:r>
            <a:r>
              <a:rPr lang="ru-RU" sz="1600" b="1" dirty="0" smtClean="0">
                <a:latin typeface="Times New Roman" panose="02020603050405020304" pitchFamily="18" charset="0"/>
              </a:rPr>
              <a:t>связи;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</a:rPr>
              <a:t>фото-</a:t>
            </a:r>
            <a:r>
              <a:rPr lang="ru-RU" sz="1600" b="1" dirty="0">
                <a:latin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</a:rPr>
              <a:t>аудио- </a:t>
            </a:r>
          </a:p>
          <a:p>
            <a:pPr marL="265113" indent="-265113">
              <a:tabLst>
                <a:tab pos="8572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</a:rPr>
              <a:t>    и </a:t>
            </a:r>
            <a:r>
              <a:rPr lang="ru-RU" sz="1600" b="1" dirty="0">
                <a:latin typeface="Times New Roman" panose="02020603050405020304" pitchFamily="18" charset="0"/>
              </a:rPr>
              <a:t>видеоаппаратуру;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справочные материалы, </a:t>
            </a:r>
          </a:p>
          <a:p>
            <a:pPr marL="180975" indent="-180975"/>
            <a:r>
              <a:rPr lang="ru-RU" sz="1600" b="1" dirty="0">
                <a:latin typeface="Times New Roman" panose="02020603050405020304" pitchFamily="18" charset="0"/>
              </a:rPr>
              <a:t>    письменные заметки и             иные средства хранения          и передачи 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</a:rPr>
              <a:t>пользоваться подсказками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5959">
            <a:off x="9188345" y="5123792"/>
            <a:ext cx="526256" cy="3508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8411" r="6481" b="21590"/>
          <a:stretch/>
        </p:blipFill>
        <p:spPr>
          <a:xfrm>
            <a:off x="10214604" y="4659807"/>
            <a:ext cx="405611" cy="3280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" b="100000" l="4948" r="963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6976" y="5109165"/>
            <a:ext cx="426144" cy="380090"/>
          </a:xfrm>
          <a:prstGeom prst="rect">
            <a:avLst/>
          </a:prstGeom>
        </p:spPr>
      </p:pic>
      <p:pic>
        <p:nvPicPr>
          <p:cNvPr id="18" name="Picture 299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10162298" y="4570546"/>
            <a:ext cx="505870" cy="506530"/>
          </a:xfrm>
          <a:prstGeom prst="rect">
            <a:avLst/>
          </a:prstGeom>
        </p:spPr>
      </p:pic>
      <p:pic>
        <p:nvPicPr>
          <p:cNvPr id="19" name="Picture 299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11071574" y="5049501"/>
            <a:ext cx="496948" cy="499418"/>
          </a:xfrm>
          <a:prstGeom prst="rect">
            <a:avLst/>
          </a:prstGeom>
        </p:spPr>
      </p:pic>
      <p:pic>
        <p:nvPicPr>
          <p:cNvPr id="15" name="Picture 299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9205408" y="5049501"/>
            <a:ext cx="496948" cy="49941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881440" y="1624954"/>
            <a:ext cx="3061035" cy="42495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2. Письменная часть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(30/45/60 минут)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37261"/>
              </p:ext>
            </p:extLst>
          </p:nvPr>
        </p:nvGraphicFramePr>
        <p:xfrm>
          <a:off x="211834" y="1311312"/>
          <a:ext cx="11726166" cy="5212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12166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414000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2100755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 в аудитории проведения ПЧ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10:15- 10:20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рассадка участников.</a:t>
                      </a:r>
                    </a:p>
                    <a:p>
                      <a:pPr marL="342900" indent="-342900" algn="l" defTabSz="914400" rtl="0" eaLnBrk="1" latinLnBrk="0" hangingPunct="1">
                        <a:buAutoNum type="arabicPeriod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начале процедуры тестирования организатор ПЧ: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выдает участникам ПЧ тестирования распечатанные карточки, ручки и черновики,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записать в соответствующем поле карточки свои фамилию, имя и отчество (при наличии);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проводит короткий инструктаж о правилах поведения во время тестирования.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10:20 -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начало ПЧ тестирования. О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рганизатор ПЧ: </a:t>
                      </a:r>
                      <a:endParaRPr lang="ru-RU" sz="1600" b="0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участникам ПЧ тестирования дважды прослушать текст и сообщает номера заданий, которые нужно будет выполнить по прослушанному тексту;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обращает внимание на то, что после выполнения заданий по тексту следует выполнять остальные задания, не дожидаясь специального указания;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громко, разборчиво и медленно читает текст первый раз, делает небольшую (5-10 сек.) паузу и громко, разборчиво и медленно читает текст второй раз.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проведении тестирования в 10 классе организатор ПЧ обращает особое внимание на задание 9, которое предполагает написание сжатого изложения прослушанного текста;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далее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организатор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ПЧ предлагает участникам ПЧ тестирования приступить к выполнению заданий письменной части и напоминает номера заданий, которые выполняются по прослушанному тексту. 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истечении времени, отведенного на выполнение письменной части диагностической работы </a:t>
                      </a: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(включая время на чтение текста для прослушивания),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рганизатор ПЧ: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забирает у участникам ПЧ тестирования  все выданные материалы,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отслеживает указание фамилии, имени и отчества (при наличии) на карточках;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объявляет тестирование завершенным и благодарит за участие.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 при проведении тестирования создают спокойную, доброжелательную, рабочую атмосферу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 20-21.08.2025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75923"/>
              </p:ext>
            </p:extLst>
          </p:nvPr>
        </p:nvGraphicFramePr>
        <p:xfrm>
          <a:off x="211834" y="1311312"/>
          <a:ext cx="11726166" cy="21007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9366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9956800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210075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Организаторы сопровождения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Следят за соблюдением порядка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поддержанием тишины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пункте проведения тестирования.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Обеспечивают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сопровождение передвижения участников тестирования из аудиторий УЧ в аудитории ПЧ (при необходимости).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Сопровождают участников тестирования в туалетные комнаты (во время проведения ПЧ).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Сопровождают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участников тестирования при выходе из аудиторий о выходе из ППТ до помещения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родителями.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необходимости заменяют организаторов ПЧ в аудиториях.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Организаторы при проведении тестирования создают спокойную, доброжелательную, рабочую атмосферу</a:t>
            </a:r>
            <a:endParaRPr lang="ru-RU" i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 20-21.08.2025. Проверка и оценивание ответов.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5771" y="712236"/>
            <a:ext cx="117022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результатов тестирования осуществляется экспертами, которым необходимо ознакомиться со следующими материалами: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демоверсиями материалов для проведения тестирования, включая критерии оценивания выполнения заданий, полученными от ответственного организатора образовательной организации.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тестирования эксперты должны ознакомиться с материалами для проведения тестирования (инструктивными материалами для проводящих тестирование, карточками проводящего тестирование, карточками участника) и получить следующие материалы: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протоколов проверки ответов иностранных граждан, сдающих соответствующую часть тестирования (устную и/или письменную) – по одному экземпляру на каждого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соответствующей (устной и/или письменной) части тестирования;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эксперта (при необходимости).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результатов тестирования (устной и письменной его части) осуществляется в соответствии с критериями оценивания выполнения заданий, разработка которых организована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 (в критериях оценивания).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порог для результата – 3 балла (приказ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05.03.2025 № 510)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минимальный порог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свой перевод с учетом результата УЧ !!!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19.08. 2025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ФИПИ по проведению и оцениванию тестирования</a:t>
            </a: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https://disk.360.yandex.ru/i/WBBNYD6jUXC5fg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Проверка и оценивание ответов УЧ.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353"/>
              </p:ext>
            </p:extLst>
          </p:nvPr>
        </p:nvGraphicFramePr>
        <p:xfrm>
          <a:off x="345771" y="727110"/>
          <a:ext cx="11726166" cy="579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3029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243137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5749889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</a:t>
                      </a:r>
                    </a:p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проверке устной части тестирования</a:t>
                      </a:r>
                      <a:endParaRPr lang="ru-RU" sz="1600" b="0" i="0" u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и оценивание устных ответов участников, сдающих УЧ тестирования, может быть организована по двум схемам (может быть выбрана как одна схема из двух, так и две схемы одновременно). </a:t>
                      </a:r>
                    </a:p>
                    <a:p>
                      <a:endParaRPr lang="ru-RU" sz="1700" b="1" i="0" u="none" strike="noStrike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 схема: </a:t>
                      </a: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ответов каждого участника осуществляется экспертом непосредственно при проведении тестирования во время устного ответа. </a:t>
                      </a: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этом возможно повторное прослушивание и оценивание отдельных ответов после проведения УЧ тестирования по аудиозаписи ответов. </a:t>
                      </a:r>
                    </a:p>
                    <a:p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Вторая схема</a:t>
                      </a: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проверка ответов каждого участника осуществляется экспертом после окончания проведения УЧ тестирования по аудиозаписям ответов. </a:t>
                      </a: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не должен вмешиваться в беседу участника УЧ тестирования, и организатора УЧ тестирования вне зависимости от выбранной схемы проведения проверки. </a:t>
                      </a:r>
                    </a:p>
                    <a:p>
                      <a:endParaRPr lang="ru-RU" sz="1700" b="0" i="0" u="none" strike="noStrike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проведении оценивания устных ответов </a:t>
                      </a:r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вносит в протокол проверки ответов устной части тестирования следующие сведения: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тестирующей организации, ППТ;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фамилия, имя, отчество (при наличии) иностранного гражданина;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аудитории;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варианта;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 по каждому критерию оценивания;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 баллов за выполнение заданий устной части;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свои фамилию, имя, отчество (при наличии), подпись и дату проверки. </a:t>
                      </a:r>
                      <a:endParaRPr lang="ru-RU" sz="1700" b="0" i="0" u="none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тестирования. Проверка и оценивание ответов ПЧ.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38564"/>
              </p:ext>
            </p:extLst>
          </p:nvPr>
        </p:nvGraphicFramePr>
        <p:xfrm>
          <a:off x="345771" y="727110"/>
          <a:ext cx="11726166" cy="57498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83029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10243137">
                  <a:extLst>
                    <a:ext uri="{9D8B030D-6E8A-4147-A177-3AD203B41FA5}">
                      <a16:colId xmlns:a16="http://schemas.microsoft.com/office/drawing/2014/main" xmlns="" val="2127004912"/>
                    </a:ext>
                  </a:extLst>
                </a:gridCol>
              </a:tblGrid>
              <a:tr h="5749889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</a:t>
                      </a:r>
                    </a:p>
                    <a:p>
                      <a:pPr algn="l"/>
                      <a:r>
                        <a:rPr lang="ru-RU" sz="16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проверке письменной части тестирования</a:t>
                      </a:r>
                      <a:endParaRPr lang="ru-RU" sz="1600" b="0" i="0" u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Проверка и оценивание выполнения заданий письменной части тестирования проводится после проведения письменной части тестирования. </a:t>
                      </a: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проведении оценивания результатов письменной части тестирования эксперт оценивает ответы, внесенные участниками ПЧ тестирования в карточки участников. </a:t>
                      </a:r>
                    </a:p>
                    <a:p>
                      <a:endParaRPr lang="ru-RU" sz="1700" b="0" i="0" u="none" strike="noStrike" kern="12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этом </a:t>
                      </a:r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 вносит в протокол проверки ответов письменной части тестирования следующие сведения: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тестирующей организации, ППТ;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фамилия, имя, отчество (при наличии) иностранного гражданина;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аудитории;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номер варианта;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 по каждому критерию оценивания;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 баллов за выполнение заданий письменной части;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свои фамилию, имя, отчество (при наличии), подпись и дату проверки. </a:t>
                      </a:r>
                    </a:p>
                    <a:p>
                      <a:endParaRPr lang="ru-RU" sz="1700" b="0" i="0" u="none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!!!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Внесение изменений в расписание тестирования 2025 года в Ленинградской области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5771" y="712236"/>
            <a:ext cx="11702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КОПО ЛО от 15.08.2025 № 2067-р «О внесении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общего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образования Ленинградской области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2025 года № 795-р «Об утверждении расписания проведения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общеобразовательных организациях, расположенных на территории Ленинградской области, тестирования на знание русского языка, достаточного для освоения образовательных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общего, основного общего и среднего общего образования, иностранных граждан и лиц без гражданства в 2025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 (четверг);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мая (пятница);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июля (понедельник);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августа (среда);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августа (четверг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(понедельник);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октября (вторник);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ноября (четверг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тестирования 20-21.08.2025. Проверка и оценивание ответов.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5771" y="712236"/>
            <a:ext cx="117022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результатов тестирования осуществляется экспертами, которым необходимо ознакомиться со следующими материалами: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демоверсиями материалов для проведения тестирования, включая критерии оценивания выполнения заданий, полученными от ответственного организатора образовательной организации.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тестирования эксперты должны ознакомиться с материалами для проведения тестирования (инструктивными материалами для проводящих тестирование, карточками проводящего тестирование, карточками участника) и получить следующие материалы: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протоколов проверки ответов иностранных граждан, сдающих соответствующую часть тестирования (устную и/или письменную) – по одному экземпляру на каждого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соответствующей (устной и/или письменной) части тестирования;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эксперта (при необходимости).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результатов тестирования (устной и письменной его части) осуществляется в соответствии с критериями оценивания выполнения заданий, разработка которых организована Рособрнадзором. 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20.08.2025 .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 rotWithShape="1">
          <a:blip r:embed="rId2"/>
          <a:srcRect l="13234" t="20967" r="65208" b="19988"/>
          <a:stretch/>
        </p:blipFill>
        <p:spPr bwMode="auto">
          <a:xfrm>
            <a:off x="200025" y="686752"/>
            <a:ext cx="5895975" cy="5484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5067" y="1032933"/>
            <a:ext cx="6079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подготовку к выполнению каждого задания строго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регламентировано. Количество времени для ответа указано примерно.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участника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за пределы отведённого времени в целом не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 При этом проводящий тестирование имеет право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которое отводится на выполнение того или иного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отсутствия ответа со стороны участника тестирования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20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секунд проводящий тестирование переходит к следующей части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или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заданию.</a:t>
            </a:r>
          </a:p>
        </p:txBody>
      </p:sp>
    </p:spTree>
    <p:extLst>
      <p:ext uri="{BB962C8B-B14F-4D97-AF65-F5344CB8AC3E}">
        <p14:creationId xmlns:p14="http://schemas.microsoft.com/office/powerpoint/2010/main" val="24822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20.08.2025      1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9218" y="745067"/>
            <a:ext cx="11434915" cy="532453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члена комиссии по проведению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 проводящего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устную часть тестирования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тестирования должно быть подготовлено следующее: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и карточка для члена комиссии по проведению тестирования,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проводящего устную часть тестирования (далее – член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комиссии, проводящий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устную часть тестирования),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гражданина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сдающего устную часть тестирования,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 должны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распечатаны критерии выполнения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протокола оценивания ответов устной части тестирования.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в доброжелательной атмосфере.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иностранный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не идёт на контакт, молчит, плачет, зовёт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 и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т.п., то процедуру тестирования следует прервать. В этом </a:t>
            </a:r>
            <a:r>
              <a:rPr 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рекомендуется </a:t>
            </a: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помощью к школьному психологу.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контакта тестирование начинается с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реплики для установления контакта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Здравствуй!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Как тебя зовут?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член комиссии, проводящий устную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тестирования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убедился, что контакт с ребёнком установлен,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иностранному гражданину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пообщаться: «Я буду задавать вопросы, 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нужно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ответить».</a:t>
            </a:r>
          </a:p>
          <a:p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член комиссии, проводящий устную часть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 ориентируется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указания, данные в своей карточке, и по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выдаёт иностранному гражданину карточку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иностранного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сдающего устную часть тестирования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20-21.08.2025          1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9218" y="745067"/>
            <a:ext cx="11341782" cy="36625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члена комиссии по проведению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тестирования, проводящего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устную часть тестирования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всего собеседования необходимо сопровождать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участника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поддерживающими репликами, например: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завершил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ответ?» (после паузы в 20 секунд), «Спасибо», «Хорошо».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процедуры член комиссии, проводящий устную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тестирования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 поддерживает ребёнка.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реплики для финальной эмоциональной поддержки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Мы завершили. Спасибо.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Всего доброго!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тестирование и оценивать его результаты может один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же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по проведению тестирования. В своей 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руководствуется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оценивания выполнения заданий.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как в ходе процедуры, так и после её завершения.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оценивания вносятся в форму протокола оценивания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иностранного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проходящего устную часть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6829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 тестирования 20-21.08.2025.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класс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/>
          <p:nvPr/>
        </p:nvPicPr>
        <p:blipFill rotWithShape="1">
          <a:blip r:embed="rId2"/>
          <a:srcRect l="12581" t="17593" r="65108" b="30259"/>
          <a:stretch/>
        </p:blipFill>
        <p:spPr bwMode="auto">
          <a:xfrm>
            <a:off x="286503" y="1128077"/>
            <a:ext cx="5964251" cy="4392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3986" t="34696" r="67307" b="42765"/>
          <a:stretch/>
        </p:blipFill>
        <p:spPr bwMode="auto">
          <a:xfrm>
            <a:off x="6095999" y="1128077"/>
            <a:ext cx="5631713" cy="317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 материалов тестирования 20-21.08.2025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109" y="745066"/>
            <a:ext cx="11341782" cy="47705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Правила формирования уникального кода участника тестирования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Участника – 4704050101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– код Ленинградской области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0405 – код ОО по РИС ГИА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 класс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 номер участника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ВНИМАНИЕ – последние 2 цифры номера участника назначаются с учетом тестирования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классу 15 мая, 7 июля!!!</a:t>
            </a:r>
          </a:p>
          <a:p>
            <a:endParaRPr lang="ru-RU" sz="1600" dirty="0"/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Правила формирования ответов участников тестирования 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посредством защищенной сети передачи данных 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результатам и ответам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граждан, проходивших тестирование в отчетном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в папке с названием следующего формата «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RR_РезТДМ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ДД.ММ.ГГГГ», где RR – код субъекта Российской Федерации, ДД.ММ.ГГГГ – дата, по составлению на которую формируются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(47_РезТДМ_ 20.08.2025)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 материалов тестирования 20-21.08.2025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109" y="745066"/>
            <a:ext cx="11341782" cy="57554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общей папки: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Ведомость с результатами проведения тестирования (в соответствии с формой сведений о результатах тестирования, направленной Рособрнадзором), – один файл *.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xlsx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данные о результатах тестирования за отчетный период в данном субъекте Российской Федерации по всем классам (RR_ТДМ_ДД.ММ.ГГГГ.xlsx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(47_ТДМ_20.08.2025.xlsx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Папки, содержащие ответы участников тестирования по каждому отдельному классу, имена которых должны соответствовать следующему формату «RR_N класс», где RR – код субъекта Российской Федерации, N – номер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(47_1 класс; 47_8 класс и т.д.)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должна включать в себя: 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2.2.1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Папку с записями устных ответов участников тестирования, претендующих на поступление в соответствующий класс. Имя папки должно соответствовать формату «RR_N_УЧ», где RR – код субъекта Российской Федерации, N – номер класса, «УЧ» - обозначает, что в папке содержатся записи устной части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(47_1_УЧ; 47_8_УЧ и т.д.)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папке должны содержаться файлы с записями устных ответов участников тестирования и файл-опись, в котором указываются имена файлов с записями устных ответов, код участника(-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тестирования, чей(чьи) ответ(ы) содержатся в этом файле, время начала и окончания записи ответа этого участника тестирования в записи.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файл должен иметь название, совпадающее с кодом участника тестирования, указанном в ведомости с результатами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(4704050101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47 – код Ленинградской области, 0405 – код ОО по РИС ГИА, 01 – класс, 01 – номер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 материалов тестирования 20-21.08.2025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35170"/>
              </p:ext>
            </p:extLst>
          </p:nvPr>
        </p:nvGraphicFramePr>
        <p:xfrm>
          <a:off x="736600" y="1515532"/>
          <a:ext cx="10795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 файла записью устных ответов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участника тестирования 	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начала записи ответа участника (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чч.мм.сс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	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окончания записи ответа участника </a:t>
                      </a:r>
                    </a:p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чч.мм.сс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 (при необходимости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участника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47….0107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00.02.30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00.18.10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участника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47….0108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00.19.10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00.28.15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участника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47….0101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00.01.05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1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00.14.10</a:t>
                      </a:r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i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6600" y="868605"/>
            <a:ext cx="3048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опись</a:t>
            </a:r>
          </a:p>
        </p:txBody>
      </p:sp>
    </p:spTree>
    <p:extLst>
      <p:ext uri="{BB962C8B-B14F-4D97-AF65-F5344CB8AC3E}">
        <p14:creationId xmlns:p14="http://schemas.microsoft.com/office/powerpoint/2010/main" val="38844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71" y="55822"/>
            <a:ext cx="11809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 материалов тестирования 20-21.08.2025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109" y="745066"/>
            <a:ext cx="11341782" cy="35394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Папку с изображениями письменных работ участников тестирования, претендующих на поступление в соответствующий класс (кроме 1 класса). Имя папки должно соответствовать формату «RR_N_ПЧ», где RR – код субъекта Российской Федерации, N – номер класса, «ПЧ» - обозначает, что в папке содержатся изображения ответов участников письменной части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(47_1_ПЧ; 47_8_ПЧ и т.д.).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папке должны содержаться файлы с изображениями письменных ответов участников тестирования.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должен иметь название, совпадающее с кодом участника тестирования, указанном в ведомости с результатами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(4704050101)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– код Ленинградской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0405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код ОО по РИС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ГИА, 01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01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номер участника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должен содержать изображения письменной части работы одного участника тестирования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(многостраничный файл формата PDF). 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5109" y="745066"/>
            <a:ext cx="11341782" cy="30469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материалов тестирования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20-21.08.2025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направляется в срок до 10 часов 22 августа 2025 года по адресу электронной почты </a:t>
            </a:r>
          </a:p>
          <a:p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pravovoi_sector@lenreg.ru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eg_sharaja@lenreg.ru</a:t>
            </a:r>
            <a:endParaRPr lang="ru-RU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-140325"/>
            <a:ext cx="1141759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404" y="5195796"/>
            <a:ext cx="11334308" cy="6466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по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ответов участников.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учителя русского языка и литературы.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79889"/>
              </p:ext>
            </p:extLst>
          </p:nvPr>
        </p:nvGraphicFramePr>
        <p:xfrm>
          <a:off x="127000" y="510518"/>
          <a:ext cx="12192001" cy="6156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22800">
                  <a:extLst>
                    <a:ext uri="{9D8B030D-6E8A-4147-A177-3AD203B41FA5}">
                      <a16:colId xmlns="" xmlns:a16="http://schemas.microsoft.com/office/drawing/2014/main" val="4165195992"/>
                    </a:ext>
                  </a:extLst>
                </a:gridCol>
                <a:gridCol w="7569201">
                  <a:extLst>
                    <a:ext uri="{9D8B030D-6E8A-4147-A177-3AD203B41FA5}">
                      <a16:colId xmlns="" xmlns:a16="http://schemas.microsoft.com/office/drawing/2014/main" val="2127004912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комиссии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комиссии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прием уведомления о направлении на тестирование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 уведомления направления участника на тестирование</a:t>
                      </a:r>
                      <a:endParaRPr lang="ru-RU" sz="1400" b="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546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направление результатов тестирования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результатов </a:t>
                      </a:r>
                      <a:r>
                        <a:rPr lang="ru-RU" sz="14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участника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тестирования</a:t>
                      </a:r>
                      <a:endParaRPr lang="ru-RU" sz="1400" b="0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Руководитель ППТ</a:t>
                      </a:r>
                    </a:p>
                    <a:p>
                      <a:pPr algn="l"/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подготовка ППТ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контроль проведения тестирования в ППТ;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бучение членов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комиссии, в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 контроль за участием в региональных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вебинарах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сопровождения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передвижения участников тестирования 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ППТ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соблюдения порядка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0194683"/>
                  </a:ext>
                </a:extLst>
              </a:tr>
              <a:tr h="1343246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проведения письменной части и устной части тестирования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проведение тестирования с участниками;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проверка документов участников;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инструктаж участника по процедуре, форме тестирования, продолжительности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тестирования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времени начала и окончания проведения тестирования для каждого участника.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– учитель по любому предмету (обладающий коммуникативными навыками, грамотной речью). 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6174797"/>
                  </a:ext>
                </a:extLst>
              </a:tr>
              <a:tr h="564312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по проверке устной части тестирования</a:t>
                      </a:r>
                      <a:endParaRPr lang="ru-RU" sz="1400" b="0" i="0" u="non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устных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ответов участников тестирования,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протокола с результатами тестирования.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русского языка и литературы, учителя начальной школы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73948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 по проверке письменной части тестирования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письменных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ответов участников тестирования,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оформление протокола с результатами тестирования.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русского языка и литературы, учителя начальной школы  </a:t>
                      </a:r>
                    </a:p>
                  </a:txBody>
                  <a:tcPr/>
                </a:tc>
              </a:tr>
              <a:tr h="932798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lang="ru-RU" sz="1400" b="0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получение КИМ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РЦОИ по защищенному каналу связи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технических средств для ведения аудиозаписи в аудиториях проведения тестирования;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печать диагностических материалов,  протоколов оценивания тестирования;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видео, -аудио-записей на внешние носители.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8718" y="-150215"/>
            <a:ext cx="7498259" cy="831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тестирования 20-21.08.2025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0" y="1789264"/>
            <a:ext cx="3321102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НПА, демонстрационные диагностические варианты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по классам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ФГБУНУ «ФИПИ»</a:t>
            </a:r>
          </a:p>
          <a:p>
            <a:pPr algn="ctr"/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://fipi.ru/inostr-exam/inostr-exam-deti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3" b="100000" l="0" r="100000">
                        <a14:backgroundMark x1="39098" y1="29454" x2="39098" y2="29454"/>
                        <a14:backgroundMark x1="39098" y1="29454" x2="39098" y2="29454"/>
                        <a14:backgroundMark x1="23684" y1="15329" x2="63534" y2="64045"/>
                        <a14:backgroundMark x1="80075" y1="54976" x2="49248" y2="23756"/>
                        <a14:backgroundMark x1="31955" y1="74238" x2="45489" y2="32745"/>
                        <a14:backgroundMark x1="60150" y1="6100" x2="90977" y2="10594"/>
                        <a14:backgroundMark x1="77444" y1="83628" x2="31203" y2="979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0323" y="544617"/>
            <a:ext cx="1293296" cy="6125229"/>
          </a:xfrm>
          <a:prstGeom prst="rect">
            <a:avLst/>
          </a:prstGeom>
        </p:spPr>
      </p:pic>
      <p:sp>
        <p:nvSpPr>
          <p:cNvPr id="43" name="Полилиния 42"/>
          <p:cNvSpPr/>
          <p:nvPr/>
        </p:nvSpPr>
        <p:spPr>
          <a:xfrm>
            <a:off x="3451981" y="732669"/>
            <a:ext cx="8404739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20-21.08.2025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041358" y="1377053"/>
            <a:ext cx="7901819" cy="1388396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начала проведения тестирования – 10:00.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– не более 80 минут (устная часть и письменная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часть):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15 мин.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2-9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15 мин./30мин./45 мин.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15 мин./60 мин.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432822" y="2666427"/>
            <a:ext cx="7572799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пунктах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тестирования.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класса – отдельные аудитории.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4246325" y="3383509"/>
            <a:ext cx="7610396" cy="545362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и письменная часть (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– только устная часть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4144046" y="4187082"/>
            <a:ext cx="7712674" cy="610624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endParaRPr lang="ru-RU" sz="1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909181" y="5039485"/>
            <a:ext cx="7947539" cy="682521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ответов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 письменной части экспертами устной и письменной части в ППТ.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3445042" y="5722006"/>
            <a:ext cx="8404739" cy="1055334"/>
          </a:xfrm>
          <a:custGeom>
            <a:avLst/>
            <a:gdLst>
              <a:gd name="connsiteX0" fmla="*/ 0 w 7005649"/>
              <a:gd name="connsiteY0" fmla="*/ 0 h 545362"/>
              <a:gd name="connsiteX1" fmla="*/ 7005649 w 7005649"/>
              <a:gd name="connsiteY1" fmla="*/ 0 h 545362"/>
              <a:gd name="connsiteX2" fmla="*/ 7005649 w 7005649"/>
              <a:gd name="connsiteY2" fmla="*/ 545362 h 545362"/>
              <a:gd name="connsiteX3" fmla="*/ 0 w 7005649"/>
              <a:gd name="connsiteY3" fmla="*/ 545362 h 545362"/>
              <a:gd name="connsiteX4" fmla="*/ 0 w 7005649"/>
              <a:gd name="connsiteY4" fmla="*/ 0 h 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5649" h="545362">
                <a:moveTo>
                  <a:pt x="0" y="0"/>
                </a:moveTo>
                <a:lnTo>
                  <a:pt x="7005649" y="0"/>
                </a:lnTo>
                <a:lnTo>
                  <a:pt x="7005649" y="545362"/>
                </a:lnTo>
                <a:lnTo>
                  <a:pt x="0" y="54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000"/>
            </a:schemeClr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882" tIns="71120" rIns="71120" bIns="71120" numCol="1" spcCol="1270" anchor="ctr" anchorCtr="0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Минимальный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– 3 балла (приказ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баллы - по критериям оценивая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ФИПИ, перевод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минимальный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класса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результата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3776290" y="321227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32" b="94268" l="13043" r="44269">
                        <a14:backgroundMark x1="17787" y1="87261" x2="17787" y2="87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34251" r="53699" b="4634"/>
          <a:stretch/>
        </p:blipFill>
        <p:spPr>
          <a:xfrm flipH="1">
            <a:off x="3882917" y="3259585"/>
            <a:ext cx="703331" cy="625181"/>
          </a:xfrm>
          <a:prstGeom prst="rect">
            <a:avLst/>
          </a:prstGeom>
        </p:spPr>
      </p:pic>
      <p:sp>
        <p:nvSpPr>
          <p:cNvPr id="21" name="Блок-схема: узел 20"/>
          <p:cNvSpPr/>
          <p:nvPr/>
        </p:nvSpPr>
        <p:spPr>
          <a:xfrm>
            <a:off x="2909858" y="631192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0" y="638257"/>
            <a:ext cx="925168" cy="760216"/>
          </a:xfrm>
          <a:prstGeom prst="rect">
            <a:avLst/>
          </a:prstGeom>
        </p:spPr>
      </p:pic>
      <p:sp>
        <p:nvSpPr>
          <p:cNvPr id="32" name="Блок-схема: узел 31"/>
          <p:cNvSpPr/>
          <p:nvPr/>
        </p:nvSpPr>
        <p:spPr>
          <a:xfrm>
            <a:off x="3721487" y="4073660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445042" y="4967927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698109" y="5962165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3678949" y="2314695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02" y="6090719"/>
            <a:ext cx="389189" cy="5101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52000" y1="22667" x2="53778" y2="37778"/>
                        <a14:backgroundMark x1="57778" y1="25778" x2="64889" y2="34667"/>
                        <a14:backgroundMark x1="56444" y1="36889" x2="72000" y2="44889"/>
                        <a14:backgroundMark x1="67556" y1="25333" x2="67556" y2="25333"/>
                        <a14:backgroundMark x1="73333" y1="23111" x2="73333" y2="23111"/>
                        <a14:backgroundMark x1="76000" y1="22667" x2="78222" y2="24444"/>
                        <a14:backgroundMark x1="78222" y1="24889" x2="78222" y2="24889"/>
                        <a14:backgroundMark x1="79556" y1="27111" x2="79556" y2="27111"/>
                        <a14:backgroundMark x1="80000" y1="30667" x2="80000" y2="30667"/>
                        <a14:backgroundMark x1="80444" y1="33778" x2="80444" y2="33778"/>
                        <a14:backgroundMark x1="79556" y1="36444" x2="79556" y2="36444"/>
                        <a14:backgroundMark x1="65333" y1="28444" x2="65333" y2="28444"/>
                        <a14:backgroundMark x1="61333" y1="33778" x2="61333" y2="33778"/>
                        <a14:backgroundMark x1="60889" y1="38222" x2="60889" y2="38222"/>
                        <a14:backgroundMark x1="70222" y1="48000" x2="70222" y2="48000"/>
                        <a14:backgroundMark x1="73333" y1="46222" x2="73333" y2="46222"/>
                        <a14:backgroundMark x1="75111" y1="44444" x2="75111" y2="44444"/>
                        <a14:backgroundMark x1="77333" y1="41778" x2="77333" y2="41778"/>
                        <a14:backgroundMark x1="78222" y1="38667" x2="78222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83" y="2229128"/>
            <a:ext cx="874598" cy="874598"/>
          </a:xfrm>
          <a:prstGeom prst="rect">
            <a:avLst/>
          </a:prstGeom>
        </p:spPr>
      </p:pic>
      <p:sp>
        <p:nvSpPr>
          <p:cNvPr id="31" name="Блок-схема: узел 30"/>
          <p:cNvSpPr/>
          <p:nvPr/>
        </p:nvSpPr>
        <p:spPr>
          <a:xfrm>
            <a:off x="3360868" y="1428289"/>
            <a:ext cx="753873" cy="767281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68426" y="164619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10:00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14" b="89871" l="156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6" y="5027506"/>
            <a:ext cx="996712" cy="6702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9" b="98592" l="0" r="100000">
                        <a14:foregroundMark x1="12607" y1="50704" x2="12607" y2="50704"/>
                        <a14:foregroundMark x1="18911" y1="53052" x2="18911" y2="53052"/>
                        <a14:foregroundMark x1="9456" y1="87324" x2="9456" y2="87324"/>
                        <a14:foregroundMark x1="7163" y1="80282" x2="7163" y2="80282"/>
                        <a14:foregroundMark x1="3725" y1="86854" x2="3725" y2="86854"/>
                        <a14:foregroundMark x1="4585" y1="87324" x2="6017" y2="87324"/>
                        <a14:foregroundMark x1="10315" y1="86385" x2="10315" y2="86385"/>
                        <a14:foregroundMark x1="12034" y1="85915" x2="15473" y2="84977"/>
                        <a14:foregroundMark x1="19484" y1="83099" x2="20344" y2="82160"/>
                        <a14:foregroundMark x1="21203" y1="82160" x2="22636" y2="81221"/>
                        <a14:foregroundMark x1="26648" y1="79812" x2="26648" y2="79812"/>
                        <a14:foregroundMark x1="27221" y1="79812" x2="27221" y2="79812"/>
                        <a14:foregroundMark x1="19198" y1="91549" x2="19198" y2="91549"/>
                        <a14:foregroundMark x1="5444" y1="89671" x2="5444" y2="89671"/>
                        <a14:foregroundMark x1="12607" y1="88732" x2="14900" y2="87793"/>
                        <a14:foregroundMark x1="16905" y1="87793" x2="18625" y2="86854"/>
                        <a14:foregroundMark x1="20344" y1="86385" x2="20344" y2="86385"/>
                        <a14:foregroundMark x1="27507" y1="91080" x2="27507" y2="91080"/>
                        <a14:foregroundMark x1="38109" y1="92488" x2="38109" y2="92488"/>
                        <a14:foregroundMark x1="43553" y1="93427" x2="43553" y2="93427"/>
                        <a14:foregroundMark x1="50430" y1="93427" x2="51576" y2="93427"/>
                        <a14:foregroundMark x1="54441" y1="93427" x2="55301" y2="93427"/>
                        <a14:foregroundMark x1="60458" y1="93427" x2="60458" y2="93427"/>
                        <a14:foregroundMark x1="66476" y1="93427" x2="66476" y2="93427"/>
                        <a14:foregroundMark x1="69341" y1="93897" x2="73352" y2="93897"/>
                        <a14:foregroundMark x1="75931" y1="94366" x2="77077" y2="94366"/>
                        <a14:foregroundMark x1="77650" y1="93897" x2="77650" y2="93897"/>
                        <a14:foregroundMark x1="79656" y1="91549" x2="79943" y2="90141"/>
                        <a14:foregroundMark x1="80516" y1="89202" x2="80516" y2="84977"/>
                        <a14:foregroundMark x1="80229" y1="84507" x2="79943" y2="81690"/>
                        <a14:foregroundMark x1="79370" y1="80282" x2="75931" y2="77465"/>
                        <a14:foregroundMark x1="69914" y1="76526" x2="68481" y2="74648"/>
                        <a14:foregroundMark x1="87966" y1="65258" x2="87966" y2="65258"/>
                        <a14:foregroundMark x1="89112" y1="57746" x2="89112" y2="57746"/>
                        <a14:foregroundMark x1="84814" y1="51174" x2="84814" y2="51174"/>
                        <a14:foregroundMark x1="84527" y1="63850" x2="84527" y2="63850"/>
                        <a14:foregroundMark x1="88825" y1="63380" x2="88825" y2="63380"/>
                        <a14:foregroundMark x1="91977" y1="53052" x2="91977" y2="53052"/>
                        <a14:foregroundMark x1="88825" y1="48826" x2="88825" y2="48826"/>
                        <a14:foregroundMark x1="88252" y1="48357" x2="88252" y2="48357"/>
                        <a14:foregroundMark x1="82521" y1="49765" x2="82521" y2="49765"/>
                        <a14:foregroundMark x1="88539" y1="72300" x2="88539" y2="72300"/>
                        <a14:foregroundMark x1="91977" y1="64319" x2="91977" y2="64319"/>
                        <a14:foregroundMark x1="88252" y1="86385" x2="88252" y2="86385"/>
                        <a14:foregroundMark x1="89971" y1="86385" x2="89971" y2="86385"/>
                        <a14:foregroundMark x1="90258" y1="85915" x2="90258" y2="85915"/>
                        <a14:foregroundMark x1="90544" y1="85915" x2="90544" y2="85915"/>
                        <a14:foregroundMark x1="85960" y1="87793" x2="85960" y2="87793"/>
                        <a14:foregroundMark x1="85673" y1="82629" x2="85673" y2="82629"/>
                        <a14:foregroundMark x1="91977" y1="87324" x2="93410" y2="87324"/>
                        <a14:foregroundMark x1="96275" y1="86385" x2="97421" y2="83099"/>
                        <a14:foregroundMark x1="98281" y1="77934" x2="98281" y2="77934"/>
                        <a14:foregroundMark x1="28653" y1="95305" x2="28653" y2="95305"/>
                        <a14:backgroundMark x1="60625" y1="3061" x2="60625" y2="3061"/>
                        <a14:backgroundMark x1="51875" y1="5102" x2="51875" y2="5102"/>
                        <a14:backgroundMark x1="60000" y1="6122" x2="70000" y2="7143"/>
                        <a14:backgroundMark x1="48750" y1="7143" x2="29375" y2="7143"/>
                        <a14:backgroundMark x1="26875" y1="5102" x2="25625" y2="13265"/>
                        <a14:backgroundMark x1="26250" y1="18367" x2="26250" y2="18367"/>
                        <a14:backgroundMark x1="25625" y1="20408" x2="25625" y2="20408"/>
                        <a14:backgroundMark x1="25625" y1="25510" x2="25625" y2="26531"/>
                        <a14:backgroundMark x1="25625" y1="29592" x2="25625" y2="31633"/>
                        <a14:backgroundMark x1="25625" y1="34694" x2="26250" y2="66327"/>
                        <a14:backgroundMark x1="73750" y1="5102" x2="74375" y2="14286"/>
                        <a14:backgroundMark x1="75000" y1="20408" x2="75000" y2="39796"/>
                        <a14:backgroundMark x1="73750" y1="43878" x2="74375" y2="61224"/>
                        <a14:backgroundMark x1="73750" y1="65306" x2="55000" y2="68367"/>
                        <a14:backgroundMark x1="43125" y1="68367" x2="26875" y2="68367"/>
                        <a14:backgroundMark x1="63750" y1="75510" x2="74375" y2="75510"/>
                        <a14:backgroundMark x1="35625" y1="74490" x2="26250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3499" r="24485" b="39866"/>
          <a:stretch/>
        </p:blipFill>
        <p:spPr>
          <a:xfrm flipH="1">
            <a:off x="3768974" y="4211285"/>
            <a:ext cx="645454" cy="473177"/>
          </a:xfrm>
          <a:prstGeom prst="rect">
            <a:avLst/>
          </a:prstGeom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318977" y="510936"/>
            <a:ext cx="11537743" cy="3368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30163" y="4159170"/>
            <a:ext cx="722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аудиозапись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участника,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аудиоформатах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(*.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*.mp3, *.mp4, *.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Видеонаблюдение.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тестирования. Сбор информации об участниках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56456"/>
              </p:ext>
            </p:extLst>
          </p:nvPr>
        </p:nvGraphicFramePr>
        <p:xfrm>
          <a:off x="393405" y="740556"/>
          <a:ext cx="11334308" cy="59337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53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49289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552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Родитель ребенка, являющегося иностранным гражданином,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лично обращается в тестирующую организацию для записи на тестирование,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предоставляя уведомление на тестирование.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рабочих дней после дня получения уведомления о направлении на тестирование 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52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Ответственный за прием уведомления о направлении на тестирование принимает заявления и формирует список участников. 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До 18.08.2025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60194683"/>
                  </a:ext>
                </a:extLst>
              </a:tr>
              <a:tr h="59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Руководитель ППТ - ответственный за проведение тестирования: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заполняет форму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яндекс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-диск (ЛИСТ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2_ТЕСТИРОВАНИЕ 20_08_2025)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 количеству участников в разрезе классов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8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До 10:00 18.07.2025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Корректировка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данных по звонку в КОПО ЛО 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6174797"/>
                  </a:ext>
                </a:extLst>
              </a:tr>
              <a:tr h="932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Руководитель ППТ - ответственный за проведение тестирования: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готовит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ведомость распределения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участников тестирования по классам в аудиториям УЧ и ПЧ;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готовит список лиц, принимающих участие в дне тестирования, необходимых по количеству.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участника</a:t>
                      </a:r>
                      <a:r>
                        <a:rPr lang="ru-RU" sz="1800" kern="12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 класс – </a:t>
                      </a:r>
                      <a:r>
                        <a:rPr lang="ru-RU" sz="1800" b="0" i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организатора УЧ и</a:t>
                      </a:r>
                      <a:r>
                        <a:rPr lang="ru-RU" sz="1800" b="0" i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эксперта </a:t>
                      </a:r>
                      <a:endParaRPr lang="ru-RU" sz="1800" b="0" i="0" dirty="0" smtClean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18.08.2025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973948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Подготовка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15134"/>
              </p:ext>
            </p:extLst>
          </p:nvPr>
        </p:nvGraphicFramePr>
        <p:xfrm>
          <a:off x="393404" y="573241"/>
          <a:ext cx="11334308" cy="590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558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пределяется количество и перечень аудиторий (помещений) для проведения тестирования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день тестирования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(зона ППТ).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Требования: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аудиторий устной и письменной части тестирования определяется наличием участников тестирования по классам (1-11)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 - 1</a:t>
                      </a:r>
                      <a:r>
                        <a:rPr lang="ru-RU" sz="1600" b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аудитория для УЧ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 – 1 аудитории для УЧ и 1 аудитория для ПЧ и т.д.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 – 2 аудитории для УЧ и 1 аудитория для ПЧ и т.д.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endParaRPr lang="ru-RU" sz="1600" b="0" baseline="0" dirty="0" smtClean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небольшого количества тестируемых (до 4 чел.) возможно использование одной аудитории для УЧ и ПЧ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аудиториях проведения УЧ места расположения участников и экспертов определяются таким образом, чтобы участники не мешали друг другу при выполнения заданий.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аудиториях проведения ПЧ для каждого участника готовится отдельное место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(для каждого парта в соответствии с возрастом (САНПИН).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аудиториях УЧ и ПЧ 2-х камер онлайн-видеонаблюдения.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Ракурс зоны видеонаблюдения – все помещение (зона парт). Качественная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видеозапись.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хранения видеозаписи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 год со дня тестирования.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Аудитории тестирования изолированы от помещений, не использующихся для проведения тестирования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(отдельная рекреация – зона ППТ)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18.08.2025</a:t>
                      </a:r>
                      <a:endParaRPr lang="ru-RU" sz="16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Готовится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Штаб.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Готовится помещение для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(с возможностью оставить личные вещи участников).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тестирования. Подготовка </a:t>
            </a:r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45591"/>
              </p:ext>
            </p:extLst>
          </p:nvPr>
        </p:nvGraphicFramePr>
        <p:xfrm>
          <a:off x="393405" y="740556"/>
          <a:ext cx="11334308" cy="47450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693780"/>
              </a:tblGrid>
              <a:tr h="355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13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технический специалист ППТ в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аудиториях проведения УЧ  готовят: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осуществления записи на аудионосители (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ПК/ноутбук с 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гарнитурой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участников тестирования по классам (1-11).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Рекомендуется</a:t>
                      </a:r>
                      <a:r>
                        <a:rPr lang="ru-RU" sz="1800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в одной аудитории УЧ не более 2 мест для участников УЧ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штабе для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печати КИМ (диагностических материалов),  критериев и протоколов оценивания тестирования: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 (ПК)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 с черно-белым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картриджем (для 2-11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печать КИМ ПЧ, для 10-11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печать КИМ УЧ и ПЧ)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 с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цветным картриджем (для 1-9 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печать КИМ УЧ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расходные материалы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формата А4)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тестирования письменной части готовятся черновики с угловым штампом ОО-ППТ и шариковые (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гелевые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ручки.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18.08.2025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диагностическим материалов (КИМ). 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44670"/>
              </p:ext>
            </p:extLst>
          </p:nvPr>
        </p:nvGraphicFramePr>
        <p:xfrm>
          <a:off x="393404" y="503198"/>
          <a:ext cx="11334308" cy="6195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32528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3201780"/>
              </a:tblGrid>
              <a:tr h="319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0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получает архив с КИМ от КОПО ЛО по адресу контактной почте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15:00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рабочего дня до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203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получает пароль для архива с КИМ от КОПО ЛО на личный контакт в телеграмм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08:00 </a:t>
                      </a:r>
                      <a:endParaRPr lang="ru-RU" sz="1600" b="1" kern="1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День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20816">
                <a:tc gridSpan="2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(диагностический материал)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каждый класс – отдельный КИМ, используется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тестирования для всех участников, поступающих в этот класс. В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структуре КИМ: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использовании диагностических материалов для проведения тестирования на знание русского языка иностранных граждан и лиц без гражданства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Рекомендуемый регламент проведения тестирования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для организатора УЧ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для организатора УЧ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для участника (иностранного гражданина), сдающего УЧ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для организатора ПЧ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для организатора ПЧ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для участника (иностранного гражданина), сдающего ПЧ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 выполнения заданий устной части тестирования</a:t>
                      </a:r>
                      <a:endParaRPr lang="ru-RU" sz="16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 выполнения заданий письменной части тестирования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3404" y="0"/>
            <a:ext cx="11334308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КИМ.</a:t>
            </a: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02116"/>
              </p:ext>
            </p:extLst>
          </p:nvPr>
        </p:nvGraphicFramePr>
        <p:xfrm>
          <a:off x="428846" y="523192"/>
          <a:ext cx="11334308" cy="60859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928395">
                  <a:extLst>
                    <a:ext uri="{9D8B030D-6E8A-4147-A177-3AD203B41FA5}">
                      <a16:colId xmlns:a16="http://schemas.microsoft.com/office/drawing/2014/main" xmlns="" val="4165195992"/>
                    </a:ext>
                  </a:extLst>
                </a:gridCol>
                <a:gridCol w="2405913"/>
              </a:tblGrid>
              <a:tr h="319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Действие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Срок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03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обеспечивает печать для УЧ: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8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инструкцию и карточку для каждого организатора УЧ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проводящего УЧ тестирования в данный день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по 1 экземпляру (основной)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экземпляры у руководителя ППТ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карточку для каждого участника (иностранного гражданина), сдающего УЧ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 экземпляру (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основной и резервные по</a:t>
                      </a:r>
                      <a:r>
                        <a:rPr lang="ru-RU" sz="1800" b="1" i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расчету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каждого организатора УЧ,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проводящего УЧ тестирования </a:t>
                      </a: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данный день, для демонстрации участнику в ходе тестирования</a:t>
                      </a:r>
                      <a:r>
                        <a:rPr lang="ru-RU" sz="1800" b="1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день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208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ППТ обеспечивает печать для ПЧ: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ru-RU" sz="8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инструкцию для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каждого организатора ПЧ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проводящего ПЧ тестирования в данный день – по 1 экземпляру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(основной)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экземпляры у руководителя ППТ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карточку для</a:t>
                      </a:r>
                      <a:r>
                        <a:rPr lang="ru-RU" sz="18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каждого организатора ПЧ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проводящего ПЧ тестирования в данный день –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 экземпляру (основной)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экземпляры у руководителя ППТ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карточку для  участника (иностранного гражданина), сдающего ПЧ тестирования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1 экземпляру на каждого участника (иностранного гражданина), сдающего ПЧ тестирования в данный день. </a:t>
                      </a:r>
                    </a:p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Карточка</a:t>
                      </a:r>
                      <a:r>
                        <a:rPr lang="ru-RU" sz="1800" b="1" i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участника является бланком выполнения заданий  тестирования.</a:t>
                      </a:r>
                      <a:endParaRPr lang="ru-RU" sz="1800" b="1" i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 08:30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день тестирования</a:t>
                      </a:r>
                    </a:p>
                    <a:p>
                      <a:pPr algn="l"/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20.08.2025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21.08.2025</a:t>
                      </a:r>
                      <a:endParaRPr lang="ru-RU" sz="16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48324</TotalTime>
  <Words>4162</Words>
  <Application>Microsoft Office PowerPoint</Application>
  <PresentationFormat>Произвольный</PresentationFormat>
  <Paragraphs>448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 подготовке и порядке проведения  тестирования на знание русского языка в пунктах проведения тестирования 20-21.08.2025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Светлана Ивановна</dc:creator>
  <cp:lastModifiedBy>Елена Григорьевна Шарая</cp:lastModifiedBy>
  <cp:revision>1816</cp:revision>
  <cp:lastPrinted>2024-11-20T08:52:07Z</cp:lastPrinted>
  <dcterms:created xsi:type="dcterms:W3CDTF">2023-03-13T08:43:00Z</dcterms:created>
  <dcterms:modified xsi:type="dcterms:W3CDTF">2025-08-19T07:38:15Z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9F9EE34FAA6A41B39E3009DCCFBC25E3</vt:lpwstr>
  </property>
  <property fmtid="{D5CDD505-2E9C-101B-9397-08002B2CF9AE}" pid="3" name="KSOProductBuildVer">
    <vt:lpwstr>1049-11.2.0.11486</vt:lpwstr>
  </property>
</Properties>
</file>