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5" r:id="rId1"/>
    <p:sldMasterId id="2147483958" r:id="rId2"/>
    <p:sldMasterId id="2147483961" r:id="rId3"/>
  </p:sldMasterIdLst>
  <p:notesMasterIdLst>
    <p:notesMasterId r:id="rId18"/>
  </p:notesMasterIdLst>
  <p:handoutMasterIdLst>
    <p:handoutMasterId r:id="rId19"/>
  </p:handoutMasterIdLst>
  <p:sldIdLst>
    <p:sldId id="483" r:id="rId4"/>
    <p:sldId id="496" r:id="rId5"/>
    <p:sldId id="506" r:id="rId6"/>
    <p:sldId id="514" r:id="rId7"/>
    <p:sldId id="485" r:id="rId8"/>
    <p:sldId id="503" r:id="rId9"/>
    <p:sldId id="510" r:id="rId10"/>
    <p:sldId id="511" r:id="rId11"/>
    <p:sldId id="512" r:id="rId12"/>
    <p:sldId id="513" r:id="rId13"/>
    <p:sldId id="501" r:id="rId14"/>
    <p:sldId id="507" r:id="rId15"/>
    <p:sldId id="509" r:id="rId16"/>
    <p:sldId id="505" r:id="rId17"/>
  </p:sldIdLst>
  <p:sldSz cx="12798425" cy="7199313"/>
  <p:notesSz cx="6810375" cy="9942513"/>
  <p:defaultTextStyle>
    <a:defPPr>
      <a:defRPr lang="ru-RU"/>
    </a:defPPr>
    <a:lvl1pPr marL="0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56757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13511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70266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27022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83776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740529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197285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654043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31" userDrawn="1">
          <p15:clr>
            <a:srgbClr val="A4A3A4"/>
          </p15:clr>
        </p15:guide>
        <p15:guide id="2" orient="horz" pos="2290" userDrawn="1">
          <p15:clr>
            <a:srgbClr val="A4A3A4"/>
          </p15:clr>
        </p15:guide>
        <p15:guide id="3" pos="413" userDrawn="1">
          <p15:clr>
            <a:srgbClr val="A4A3A4"/>
          </p15:clr>
        </p15:guide>
        <p15:guide id="4" orient="horz" pos="292" userDrawn="1">
          <p15:clr>
            <a:srgbClr val="A4A3A4"/>
          </p15:clr>
        </p15:guide>
        <p15:guide id="5" orient="horz" pos="2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57" userDrawn="1">
          <p15:clr>
            <a:srgbClr val="A4A3A4"/>
          </p15:clr>
        </p15:guide>
        <p15:guide id="3" orient="horz" pos="3132" userDrawn="1">
          <p15:clr>
            <a:srgbClr val="A4A3A4"/>
          </p15:clr>
        </p15:guide>
        <p15:guide id="4" pos="214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Емельянов Алексей Сергеевич" initials="ЕАС" lastIdx="1" clrIdx="0"/>
  <p:cmAuthor id="1" name="Марина Александровна Остапова" initials="МАО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087"/>
    <a:srgbClr val="423D67"/>
    <a:srgbClr val="EAEAF6"/>
    <a:srgbClr val="FF7C80"/>
    <a:srgbClr val="8A8AD0"/>
    <a:srgbClr val="A2A2DA"/>
    <a:srgbClr val="CDCDEB"/>
    <a:srgbClr val="FFCD2D"/>
    <a:srgbClr val="54BFFA"/>
    <a:srgbClr val="94D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5"/>
    <p:restoredTop sz="97300" autoAdjust="0"/>
  </p:normalViewPr>
  <p:slideViewPr>
    <p:cSldViewPr snapToGrid="0" snapToObjects="1">
      <p:cViewPr varScale="1">
        <p:scale>
          <a:sx n="101" d="100"/>
          <a:sy n="101" d="100"/>
        </p:scale>
        <p:origin x="126" y="246"/>
      </p:cViewPr>
      <p:guideLst>
        <p:guide pos="4031"/>
        <p:guide orient="horz" pos="2290"/>
        <p:guide pos="413"/>
        <p:guide orient="horz" pos="292"/>
        <p:guide orient="horz" pos="29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-3012" y="-96"/>
      </p:cViewPr>
      <p:guideLst>
        <p:guide orient="horz" pos="3127"/>
        <p:guide pos="2157"/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51905" cy="497603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880" y="2"/>
            <a:ext cx="2951905" cy="497603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B5A37E87-1E10-41A4-B84C-A0C19924E031}" type="datetimeFigureOut">
              <a:rPr lang="ru-RU" smtClean="0"/>
              <a:pPr/>
              <a:t>03.09.2025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3323"/>
            <a:ext cx="2951905" cy="497603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880" y="9443323"/>
            <a:ext cx="2951905" cy="497603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F92595B3-D0A6-4567-9663-134C22571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776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51162" cy="498852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7638" y="0"/>
            <a:ext cx="2951162" cy="498852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53F0F3D3-884F-8E45-98AB-E8ADE6E0FD28}" type="datetimeFigureOut">
              <a:rPr lang="ru-RU" smtClean="0"/>
              <a:pPr/>
              <a:t>03.09.2025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4837"/>
            <a:ext cx="5448300" cy="3914865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43664"/>
            <a:ext cx="2951162" cy="498851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7638" y="9443664"/>
            <a:ext cx="2951162" cy="498851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98EBCF3A-9B41-AC48-BBC4-8EC043A9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2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6757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511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266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022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3776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0529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7285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4043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343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30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60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21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8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60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60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551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83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60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60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33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15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14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90D6EB-00FE-4F24-879D-7A858E623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9803" y="1177667"/>
            <a:ext cx="9598819" cy="2506427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BC9084F-C984-440B-AA82-FD16AAE2E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9803" y="3781862"/>
            <a:ext cx="9598819" cy="1737612"/>
          </a:xfrm>
        </p:spPr>
        <p:txBody>
          <a:bodyPr/>
          <a:lstStyle>
            <a:lvl1pPr marL="0" indent="0" algn="ctr">
              <a:buNone/>
              <a:defRPr sz="3400"/>
            </a:lvl1pPr>
            <a:lvl2pPr marL="639494" indent="0" algn="ctr">
              <a:buNone/>
              <a:defRPr sz="2800"/>
            </a:lvl2pPr>
            <a:lvl3pPr marL="1278989" indent="0" algn="ctr">
              <a:buNone/>
              <a:defRPr sz="2500"/>
            </a:lvl3pPr>
            <a:lvl4pPr marL="1918482" indent="0" algn="ctr">
              <a:buNone/>
              <a:defRPr sz="2200"/>
            </a:lvl4pPr>
            <a:lvl5pPr marL="2557979" indent="0" algn="ctr">
              <a:buNone/>
              <a:defRPr sz="2200"/>
            </a:lvl5pPr>
            <a:lvl6pPr marL="3197474" indent="0" algn="ctr">
              <a:buNone/>
              <a:defRPr sz="2200"/>
            </a:lvl6pPr>
            <a:lvl7pPr marL="3836968" indent="0" algn="ctr">
              <a:buNone/>
              <a:defRPr sz="2200"/>
            </a:lvl7pPr>
            <a:lvl8pPr marL="4476465" indent="0" algn="ctr">
              <a:buNone/>
              <a:defRPr sz="2200"/>
            </a:lvl8pPr>
            <a:lvl9pPr marL="5115959" indent="0" algn="ctr">
              <a:buNone/>
              <a:defRPr sz="2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E43235-3EEB-4D25-A43D-20009DF9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4C09E6-96D0-41A9-B4F4-5998C212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D2C4D0-D267-4CD2-BFB6-86CAACF1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50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18"/>
            <a:ext cx="12798425" cy="7195478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68" y="6672705"/>
            <a:ext cx="2879646" cy="38440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36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90D6EB-00FE-4F24-879D-7A858E623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9803" y="1177667"/>
            <a:ext cx="9598819" cy="2506427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BC9084F-C984-440B-AA82-FD16AAE2E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9803" y="3781862"/>
            <a:ext cx="9598819" cy="1737612"/>
          </a:xfrm>
        </p:spPr>
        <p:txBody>
          <a:bodyPr/>
          <a:lstStyle>
            <a:lvl1pPr marL="0" indent="0" algn="ctr">
              <a:buNone/>
              <a:defRPr sz="3400"/>
            </a:lvl1pPr>
            <a:lvl2pPr marL="639655" indent="0" algn="ctr">
              <a:buNone/>
              <a:defRPr sz="2800"/>
            </a:lvl2pPr>
            <a:lvl3pPr marL="1279311" indent="0" algn="ctr">
              <a:buNone/>
              <a:defRPr sz="2500"/>
            </a:lvl3pPr>
            <a:lvl4pPr marL="1918965" indent="0" algn="ctr">
              <a:buNone/>
              <a:defRPr sz="2200"/>
            </a:lvl4pPr>
            <a:lvl5pPr marL="2558623" indent="0" algn="ctr">
              <a:buNone/>
              <a:defRPr sz="2200"/>
            </a:lvl5pPr>
            <a:lvl6pPr marL="3198279" indent="0" algn="ctr">
              <a:buNone/>
              <a:defRPr sz="2200"/>
            </a:lvl6pPr>
            <a:lvl7pPr marL="3837934" indent="0" algn="ctr">
              <a:buNone/>
              <a:defRPr sz="2200"/>
            </a:lvl7pPr>
            <a:lvl8pPr marL="4477591" indent="0" algn="ctr">
              <a:buNone/>
              <a:defRPr sz="2200"/>
            </a:lvl8pPr>
            <a:lvl9pPr marL="5117246" indent="0" algn="ctr">
              <a:buNone/>
              <a:defRPr sz="2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E43235-3EEB-4D25-A43D-20009DF9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4C09E6-96D0-41A9-B4F4-5998C212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D2C4D0-D267-4CD2-BFB6-86CAACF1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6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18"/>
            <a:ext cx="12798425" cy="7195478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68" y="6672702"/>
            <a:ext cx="2879646" cy="38440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3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90D6EB-00FE-4F24-879D-7A858E623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9803" y="1177666"/>
            <a:ext cx="9598819" cy="2506427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BC9084F-C984-440B-AA82-FD16AAE2E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9803" y="3781862"/>
            <a:ext cx="9598819" cy="1737612"/>
          </a:xfrm>
        </p:spPr>
        <p:txBody>
          <a:bodyPr/>
          <a:lstStyle>
            <a:lvl1pPr marL="0" indent="0" algn="ctr">
              <a:buNone/>
              <a:defRPr sz="3400"/>
            </a:lvl1pPr>
            <a:lvl2pPr marL="639897" indent="0" algn="ctr">
              <a:buNone/>
              <a:defRPr sz="2800"/>
            </a:lvl2pPr>
            <a:lvl3pPr marL="1279794" indent="0" algn="ctr">
              <a:buNone/>
              <a:defRPr sz="2500"/>
            </a:lvl3pPr>
            <a:lvl4pPr marL="1919691" indent="0" algn="ctr">
              <a:buNone/>
              <a:defRPr sz="2200"/>
            </a:lvl4pPr>
            <a:lvl5pPr marL="2559588" indent="0" algn="ctr">
              <a:buNone/>
              <a:defRPr sz="2200"/>
            </a:lvl5pPr>
            <a:lvl6pPr marL="3199486" indent="0" algn="ctr">
              <a:buNone/>
              <a:defRPr sz="2200"/>
            </a:lvl6pPr>
            <a:lvl7pPr marL="3839383" indent="0" algn="ctr">
              <a:buNone/>
              <a:defRPr sz="2200"/>
            </a:lvl7pPr>
            <a:lvl8pPr marL="4479280" indent="0" algn="ctr">
              <a:buNone/>
              <a:defRPr sz="2200"/>
            </a:lvl8pPr>
            <a:lvl9pPr marL="5119177" indent="0" algn="ctr">
              <a:buNone/>
              <a:defRPr sz="2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E43235-3EEB-4D25-A43D-20009DF9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4C09E6-96D0-41A9-B4F4-5998C212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D2C4D0-D267-4CD2-BFB6-86CAACF1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1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18"/>
            <a:ext cx="12798425" cy="7195478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68" y="6672698"/>
            <a:ext cx="2879646" cy="38440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921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74BA25-B076-479D-955D-92300796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892" y="384409"/>
            <a:ext cx="11038642" cy="1390978"/>
          </a:xfrm>
          <a:prstGeom prst="rect">
            <a:avLst/>
          </a:prstGeom>
        </p:spPr>
        <p:txBody>
          <a:bodyPr vert="horz" lIns="127898" tIns="63951" rIns="127898" bIns="63951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44659A4-3C90-48EB-A9AB-DA2C33D9D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892" y="1917596"/>
            <a:ext cx="11038642" cy="4566230"/>
          </a:xfrm>
          <a:prstGeom prst="rect">
            <a:avLst/>
          </a:prstGeom>
        </p:spPr>
        <p:txBody>
          <a:bodyPr vert="horz" lIns="127898" tIns="63951" rIns="127898" bIns="63951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FA2C511-FA38-44BC-B61E-30B8D2328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892" y="6672705"/>
            <a:ext cx="2879646" cy="384407"/>
          </a:xfrm>
          <a:prstGeom prst="rect">
            <a:avLst/>
          </a:prstGeom>
        </p:spPr>
        <p:txBody>
          <a:bodyPr vert="horz" lIns="127898" tIns="63951" rIns="127898" bIns="6395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219"/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9219"/>
              <a:t>03.09.2025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701CE3B-3E5F-4BBF-96AB-DD558527F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39479" y="6672705"/>
            <a:ext cx="4319468" cy="384407"/>
          </a:xfrm>
          <a:prstGeom prst="rect">
            <a:avLst/>
          </a:prstGeom>
        </p:spPr>
        <p:txBody>
          <a:bodyPr vert="horz" lIns="127898" tIns="63951" rIns="127898" bIns="6395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21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563038-C815-4EF0-A049-B48A71536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8887" y="6672705"/>
            <a:ext cx="2879646" cy="384407"/>
          </a:xfrm>
          <a:prstGeom prst="rect">
            <a:avLst/>
          </a:prstGeom>
        </p:spPr>
        <p:txBody>
          <a:bodyPr vert="horz" lIns="127898" tIns="63951" rIns="127898" bIns="6395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219"/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921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9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</p:sldLayoutIdLst>
  <p:txStyles>
    <p:titleStyle>
      <a:lvl1pPr algn="l" defTabSz="1278989" rtl="0" eaLnBrk="1" latinLnBrk="0" hangingPunct="1">
        <a:lnSpc>
          <a:spcPct val="90000"/>
        </a:lnSpc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9748" indent="-319748" algn="l" defTabSz="1278989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59244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598736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38233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77726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517223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156714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96211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435710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494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989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8482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7979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7474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6968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6465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5959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74BA25-B076-479D-955D-92300796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892" y="384409"/>
            <a:ext cx="11038642" cy="1390978"/>
          </a:xfrm>
          <a:prstGeom prst="rect">
            <a:avLst/>
          </a:prstGeom>
        </p:spPr>
        <p:txBody>
          <a:bodyPr vert="horz" lIns="127930" tIns="63965" rIns="127930" bIns="6396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44659A4-3C90-48EB-A9AB-DA2C33D9D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892" y="1917596"/>
            <a:ext cx="11038642" cy="4566230"/>
          </a:xfrm>
          <a:prstGeom prst="rect">
            <a:avLst/>
          </a:prstGeom>
        </p:spPr>
        <p:txBody>
          <a:bodyPr vert="horz" lIns="127930" tIns="63965" rIns="127930" bIns="6396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FA2C511-FA38-44BC-B61E-30B8D2328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892" y="6672702"/>
            <a:ext cx="2879646" cy="384407"/>
          </a:xfrm>
          <a:prstGeom prst="rect">
            <a:avLst/>
          </a:prstGeom>
        </p:spPr>
        <p:txBody>
          <a:bodyPr vert="horz" lIns="127930" tIns="63965" rIns="127930" bIns="63965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461"/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9461"/>
              <a:t>03.09.2025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701CE3B-3E5F-4BBF-96AB-DD558527F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39479" y="6672702"/>
            <a:ext cx="4319468" cy="384407"/>
          </a:xfrm>
          <a:prstGeom prst="rect">
            <a:avLst/>
          </a:prstGeom>
        </p:spPr>
        <p:txBody>
          <a:bodyPr vert="horz" lIns="127930" tIns="63965" rIns="127930" bIns="63965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46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563038-C815-4EF0-A049-B48A71536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8887" y="6672702"/>
            <a:ext cx="2879646" cy="384407"/>
          </a:xfrm>
          <a:prstGeom prst="rect">
            <a:avLst/>
          </a:prstGeom>
        </p:spPr>
        <p:txBody>
          <a:bodyPr vert="horz" lIns="127930" tIns="63965" rIns="127930" bIns="63965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461"/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946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</p:sldLayoutIdLst>
  <p:txStyles>
    <p:titleStyle>
      <a:lvl1pPr algn="l" defTabSz="1279311" rtl="0" eaLnBrk="1" latinLnBrk="0" hangingPunct="1">
        <a:lnSpc>
          <a:spcPct val="90000"/>
        </a:lnSpc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9828" indent="-319828" algn="l" defTabSz="1279311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59485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599138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38796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78451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518107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157761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417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437077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655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311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8965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8623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8279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7934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7591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7246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74BA25-B076-479D-955D-92300796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892" y="384409"/>
            <a:ext cx="11038642" cy="1390978"/>
          </a:xfrm>
          <a:prstGeom prst="rect">
            <a:avLst/>
          </a:prstGeom>
        </p:spPr>
        <p:txBody>
          <a:bodyPr vert="horz" lIns="127979" tIns="63990" rIns="127979" bIns="6399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44659A4-3C90-48EB-A9AB-DA2C33D9D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892" y="1917596"/>
            <a:ext cx="11038642" cy="4566230"/>
          </a:xfrm>
          <a:prstGeom prst="rect">
            <a:avLst/>
          </a:prstGeom>
        </p:spPr>
        <p:txBody>
          <a:bodyPr vert="horz" lIns="127979" tIns="63990" rIns="127979" bIns="639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FA2C511-FA38-44BC-B61E-30B8D2328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892" y="6672698"/>
            <a:ext cx="2879646" cy="384407"/>
          </a:xfrm>
          <a:prstGeom prst="rect">
            <a:avLst/>
          </a:prstGeom>
        </p:spPr>
        <p:txBody>
          <a:bodyPr vert="horz" lIns="127979" tIns="63990" rIns="127979" bIns="6399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822"/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9822"/>
              <a:t>03.09.2025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701CE3B-3E5F-4BBF-96AB-DD558527F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39479" y="6672698"/>
            <a:ext cx="4319468" cy="384407"/>
          </a:xfrm>
          <a:prstGeom prst="rect">
            <a:avLst/>
          </a:prstGeom>
        </p:spPr>
        <p:txBody>
          <a:bodyPr vert="horz" lIns="127979" tIns="63990" rIns="127979" bIns="6399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822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563038-C815-4EF0-A049-B48A71536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8887" y="6672698"/>
            <a:ext cx="2879646" cy="384407"/>
          </a:xfrm>
          <a:prstGeom prst="rect">
            <a:avLst/>
          </a:prstGeom>
        </p:spPr>
        <p:txBody>
          <a:bodyPr vert="horz" lIns="127979" tIns="63990" rIns="127979" bIns="6399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822"/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9822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49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</p:sldLayoutIdLst>
  <p:txStyles>
    <p:titleStyle>
      <a:lvl1pPr algn="l" defTabSz="1279794" rtl="0" eaLnBrk="1" latinLnBrk="0" hangingPunct="1">
        <a:lnSpc>
          <a:spcPct val="90000"/>
        </a:lnSpc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9949" indent="-319949" algn="l" defTabSz="1279794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59846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599743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39640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79537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519434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159331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228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439126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897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794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9691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9588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9486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9383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9280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9177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hyperlink" Target="https://disk.yandex.ru/edit/d/gsEynARXID8C4D_kAy-vIiPegnqahzm72s0qoIz-cKg6bzBKeE5STnJEQQ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Group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 idx="4294967295"/>
          </p:nvPr>
        </p:nvSpPr>
        <p:spPr>
          <a:xfrm>
            <a:off x="419100" y="1339850"/>
            <a:ext cx="12077707" cy="5670550"/>
          </a:xfrm>
          <a:prstGeom prst="rect">
            <a:avLst/>
          </a:prstGeom>
        </p:spPr>
        <p:txBody>
          <a:bodyPr anchor="t">
            <a:noAutofit/>
          </a:bodyPr>
          <a:lstStyle>
            <a:defPPr/>
            <a:lvl1pPr lvl="0"/>
          </a:lstStyle>
          <a:p>
            <a:pPr algn="ctr"/>
            <a:r>
              <a:rPr lang="ru-RU" sz="1500" b="1" dirty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1500" b="1" dirty="0">
                <a:solidFill>
                  <a:schemeClr val="bg1"/>
                </a:solidFill>
                <a:latin typeface="Panton SemiBold" panose="020B0604020202020204" charset="-52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рганизация учета результатов </a:t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тестирования иностранных </a:t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и лиц без гражданства </a:t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знание русского языка</a:t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сентября 2025 года</a:t>
            </a:r>
            <a:r>
              <a:rPr lang="ru-RU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b="1" dirty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3900" b="1" dirty="0">
                <a:solidFill>
                  <a:schemeClr val="bg1"/>
                </a:solidFill>
                <a:latin typeface="Panton SemiBold" panose="020B0604020202020204" charset="-52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Орлова Галина Михайловна,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специалист сектора правового обеспечения департамента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надзора, контроля, оценки качества образования и правового обеспечения в сфере образования комитета общего и профессионального образования Ленинградской области</a:t>
            </a:r>
            <a:r>
              <a:rPr lang="ru-RU" sz="2000" b="1" dirty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2000" b="1" dirty="0">
                <a:solidFill>
                  <a:schemeClr val="bg1"/>
                </a:solidFill>
                <a:latin typeface="Panton SemiBold" panose="020B0604020202020204" charset="-52"/>
              </a:rPr>
            </a:br>
            <a:r>
              <a:rPr lang="ru-RU" sz="1500" b="1" dirty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1500" b="1" dirty="0">
                <a:solidFill>
                  <a:schemeClr val="bg1"/>
                </a:solidFill>
                <a:latin typeface="Panton SemiBold" panose="020B0604020202020204" charset="-52"/>
              </a:rPr>
            </a:br>
            <a:r>
              <a:rPr lang="ru-RU" sz="1800" b="1" dirty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Panton SemiBold" panose="020B0604020202020204" charset="-52"/>
              </a:rPr>
            </a:br>
            <a:r>
              <a:rPr lang="ru-RU" sz="3900" b="1" dirty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3900" b="1" dirty="0">
                <a:solidFill>
                  <a:schemeClr val="bg1"/>
                </a:solidFill>
                <a:latin typeface="Panton SemiBold" panose="020B0604020202020204" charset="-52"/>
              </a:rPr>
            </a:br>
            <a:endParaRPr lang="ru-RU" sz="1400" b="1" dirty="0">
              <a:solidFill>
                <a:schemeClr val="bg1"/>
              </a:solidFill>
              <a:latin typeface="Panton SemiBold" panose="020B0604020202020204" charset="-52"/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1863843" y="394463"/>
            <a:ext cx="10340857" cy="1084496"/>
          </a:xfrm>
          <a:prstGeom prst="rect">
            <a:avLst/>
          </a:prstGeom>
        </p:spPr>
        <p:txBody>
          <a:bodyPr vert="horz" lIns="95912" tIns="47950" rIns="95912" bIns="47950">
            <a:noAutofit/>
          </a:bodyPr>
          <a:lstStyle>
            <a:defPPr/>
            <a:lvl1pPr marL="0" lvl="0" indent="0" algn="ctr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59098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DDE3F7"/>
                </a:solidFill>
                <a:latin typeface="Panton SemiBold" panose="020B0604020202020204" charset="-52"/>
                <a:ea typeface="Panton"/>
                <a:cs typeface="Panton"/>
              </a:rPr>
              <a:t>          </a:t>
            </a:r>
            <a:r>
              <a:rPr lang="ru-RU" sz="2000" dirty="0" smtClean="0">
                <a:solidFill>
                  <a:srgbClr val="DDE3F7"/>
                </a:solidFill>
                <a:latin typeface="Times New Roman" pitchFamily="18" charset="0"/>
                <a:ea typeface="Panton"/>
                <a:cs typeface="Times New Roman" pitchFamily="18" charset="0"/>
              </a:rPr>
              <a:t>Комитет </a:t>
            </a:r>
            <a:r>
              <a:rPr lang="ru-RU" sz="2000" dirty="0">
                <a:solidFill>
                  <a:srgbClr val="DDE3F7"/>
                </a:solidFill>
                <a:latin typeface="Times New Roman" pitchFamily="18" charset="0"/>
                <a:ea typeface="Panton"/>
                <a:cs typeface="Times New Roman" pitchFamily="18" charset="0"/>
              </a:rPr>
              <a:t>общего и профессионального образования Ленинградской области</a:t>
            </a:r>
            <a:endParaRPr sz="2000" dirty="0">
              <a:solidFill>
                <a:srgbClr val="DDE3F7"/>
              </a:solidFill>
              <a:latin typeface="Times New Roman" pitchFamily="18" charset="0"/>
              <a:ea typeface="Panton"/>
              <a:cs typeface="Times New Roman" pitchFamily="18" charset="0"/>
            </a:endParaRPr>
          </a:p>
        </p:txBody>
      </p:sp>
      <p:pic>
        <p:nvPicPr>
          <p:cNvPr id="172" name="Picture 172"/>
          <p:cNvPicPr/>
          <p:nvPr/>
        </p:nvPicPr>
        <p:blipFill>
          <a:blip r:embed="rId3"/>
          <a:stretch/>
        </p:blipFill>
        <p:spPr>
          <a:xfrm>
            <a:off x="500808" y="289551"/>
            <a:ext cx="1149468" cy="129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36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бъект 2">
            <a:extLst>
              <a:ext uri="{FF2B5EF4-FFF2-40B4-BE49-F238E27FC236}">
                <a16:creationId xmlns:a16="http://schemas.microsoft.com/office/drawing/2014/main" xmlns="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Font typeface="Arial"/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Font typeface="Arial"/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238250" y="159719"/>
            <a:ext cx="11353800" cy="973058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 ЦДО - РАЗДЕЛ «ГЛАВНАЯ» - </a:t>
            </a:r>
          </a:p>
          <a:p>
            <a:pPr algn="ctr" defTabSz="959340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 ЦДО ДЛЯ ОБРАЗОВАТЕЛЬНЫХ ОРГАНИЗАЦИЙ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72"/>
          <p:cNvPicPr/>
          <p:nvPr/>
        </p:nvPicPr>
        <p:blipFill>
          <a:blip r:embed="rId3"/>
          <a:stretch/>
        </p:blipFill>
        <p:spPr>
          <a:xfrm>
            <a:off x="265779" y="196546"/>
            <a:ext cx="779718" cy="899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956" y="1885950"/>
            <a:ext cx="10688193" cy="5174444"/>
          </a:xfrm>
          <a:prstGeom prst="rect">
            <a:avLst/>
          </a:prstGeom>
          <a:ln w="41275">
            <a:solidFill>
              <a:srgbClr val="00B050"/>
            </a:solidFill>
          </a:ln>
        </p:spPr>
      </p:pic>
      <p:pic>
        <p:nvPicPr>
          <p:cNvPr id="4098" name="Picture 2" descr="Изображение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485" y="3170020"/>
            <a:ext cx="3092201" cy="3092201"/>
          </a:xfrm>
          <a:prstGeom prst="rect">
            <a:avLst/>
          </a:prstGeom>
          <a:solidFill>
            <a:srgbClr val="00B050"/>
          </a:solidFill>
          <a:ln w="41275" cap="rnd">
            <a:solidFill>
              <a:srgbClr val="0070C0"/>
            </a:solidFill>
          </a:ln>
        </p:spPr>
      </p:pic>
      <p:sp>
        <p:nvSpPr>
          <p:cNvPr id="2" name="Стрелка вниз 1"/>
          <p:cNvSpPr/>
          <p:nvPr/>
        </p:nvSpPr>
        <p:spPr>
          <a:xfrm>
            <a:off x="5961063" y="1193299"/>
            <a:ext cx="876300" cy="52958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03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516">
            <a:extLst>
              <a:ext uri="{FF2B5EF4-FFF2-40B4-BE49-F238E27FC236}">
                <a16:creationId xmlns:a16="http://schemas.microsoft.com/office/drawing/2014/main" xmlns="" id="{116DF505-A85A-4599-A9BB-E2B53801B120}"/>
              </a:ext>
            </a:extLst>
          </p:cNvPr>
          <p:cNvSpPr txBox="1">
            <a:spLocks/>
          </p:cNvSpPr>
          <p:nvPr/>
        </p:nvSpPr>
        <p:spPr>
          <a:xfrm>
            <a:off x="654401" y="1382299"/>
            <a:ext cx="12053898" cy="1237596"/>
          </a:xfrm>
          <a:prstGeom prst="rect">
            <a:avLst/>
          </a:prstGeom>
        </p:spPr>
        <p:txBody>
          <a:bodyPr vert="horz" lIns="95936" tIns="47964" rIns="95936" bIns="47964" anchor="ctr">
            <a:noAutofit/>
          </a:bodyPr>
          <a:lstStyle>
            <a:defPPr>
              <a:defRPr/>
            </a:defPPr>
            <a:lvl1pPr lvl="0" algn="l">
              <a:lnSpc>
                <a:spcPct val="90000"/>
              </a:lnSpc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79150"/>
            <a:endParaRPr lang="ru-RU" sz="2800" kern="0" dirty="0">
              <a:solidFill>
                <a:srgbClr val="FFFFFF"/>
              </a:solidFill>
              <a:latin typeface="Panton Bold"/>
              <a:ea typeface="Panton Bold"/>
              <a:cs typeface="Panton Bold"/>
            </a:endParaRP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xmlns="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219199" y="176007"/>
            <a:ext cx="10379781" cy="870016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ОТВЕТСТВЕННЫХ</a:t>
            </a:r>
          </a:p>
          <a:p>
            <a:pPr algn="ctr" defTabSz="95934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ЭКСПЕРТАХ ТЕСТИРУЮЩИХ ОРГАНИЗАЦИЙ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400" dirty="0">
              <a:solidFill>
                <a:schemeClr val="tx1"/>
              </a:solidFill>
              <a:latin typeface="Panton SemiBold" panose="020B0604020202020204" charset="-52"/>
            </a:endParaRPr>
          </a:p>
        </p:txBody>
      </p:sp>
      <p:sp>
        <p:nvSpPr>
          <p:cNvPr id="11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309343" y="3952875"/>
            <a:ext cx="3912961" cy="2806513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 w="50800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РАСПОРЯЖЕНИЕ КОМИТЕТА</a:t>
            </a:r>
          </a:p>
          <a:p>
            <a:pPr algn="ctr" defTabSz="959340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«ОБ УТВЕРЖДЕНИИ СОСТАВА ЭКСПЕРТОВ, ПРИВЛЕКАЕМЫХ ДЛЯ УЧАСТИЯ </a:t>
            </a:r>
          </a:p>
          <a:p>
            <a:pPr algn="ctr" defTabSz="959340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АПЕЛЛЯЦИОННОЙ КОМИССИИ»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264542" y="1369332"/>
            <a:ext cx="3855113" cy="2073115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 w="25400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ОБ АПЕЛЛЯЦИОННОЙ КОМИССИИ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676" y="188376"/>
            <a:ext cx="917646" cy="91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72"/>
          <p:cNvPicPr/>
          <p:nvPr/>
        </p:nvPicPr>
        <p:blipFill>
          <a:blip r:embed="rId4"/>
          <a:stretch/>
        </p:blipFill>
        <p:spPr>
          <a:xfrm>
            <a:off x="264542" y="194337"/>
            <a:ext cx="779718" cy="8994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314" y="1337945"/>
            <a:ext cx="3404852" cy="2014855"/>
          </a:xfrm>
          <a:prstGeom prst="rect">
            <a:avLst/>
          </a:prstGeom>
          <a:ln w="41275">
            <a:solidFill>
              <a:srgbClr val="00B05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107" y="3952875"/>
            <a:ext cx="4143826" cy="2826499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sp>
        <p:nvSpPr>
          <p:cNvPr id="16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8817841" y="3857626"/>
            <a:ext cx="3778858" cy="2944766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 w="50800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ГАТЧИНСКИЙ МУНИЦИПАЛЬНЫЙ ОКРУГ</a:t>
            </a:r>
          </a:p>
          <a:p>
            <a:pPr algn="ctr" defTabSz="959340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ВСЕВОЛОЖСКИЙ РАЙОН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5215" y="1283848"/>
            <a:ext cx="2889789" cy="2068952"/>
          </a:xfrm>
          <a:prstGeom prst="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19" y="4032340"/>
            <a:ext cx="1130502" cy="138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57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516">
            <a:extLst>
              <a:ext uri="{FF2B5EF4-FFF2-40B4-BE49-F238E27FC236}">
                <a16:creationId xmlns:a16="http://schemas.microsoft.com/office/drawing/2014/main" xmlns="" id="{116DF505-A85A-4599-A9BB-E2B53801B120}"/>
              </a:ext>
            </a:extLst>
          </p:cNvPr>
          <p:cNvSpPr txBox="1">
            <a:spLocks/>
          </p:cNvSpPr>
          <p:nvPr/>
        </p:nvSpPr>
        <p:spPr>
          <a:xfrm>
            <a:off x="654401" y="1382299"/>
            <a:ext cx="12053898" cy="1237596"/>
          </a:xfrm>
          <a:prstGeom prst="rect">
            <a:avLst/>
          </a:prstGeom>
        </p:spPr>
        <p:txBody>
          <a:bodyPr vert="horz" lIns="95936" tIns="47964" rIns="95936" bIns="47964" anchor="ctr">
            <a:noAutofit/>
          </a:bodyPr>
          <a:lstStyle>
            <a:defPPr>
              <a:defRPr/>
            </a:defPPr>
            <a:lvl1pPr lvl="0" algn="l">
              <a:lnSpc>
                <a:spcPct val="90000"/>
              </a:lnSpc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79150"/>
            <a:endParaRPr lang="ru-RU" sz="2800" kern="0" dirty="0">
              <a:solidFill>
                <a:srgbClr val="FFFFFF"/>
              </a:solidFill>
              <a:latin typeface="Panton Bold"/>
              <a:ea typeface="Panton Bold"/>
              <a:cs typeface="Panton Bold"/>
            </a:endParaRP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xmlns="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298575" y="138640"/>
            <a:ext cx="10201276" cy="765914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АПЕЛЛЯЦИИ 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400" dirty="0">
              <a:solidFill>
                <a:schemeClr val="tx1"/>
              </a:solidFill>
              <a:latin typeface="Panton SemiBold" panose="020B0604020202020204" charset="-52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053810"/>
              </p:ext>
            </p:extLst>
          </p:nvPr>
        </p:nvGraphicFramePr>
        <p:xfrm>
          <a:off x="178817" y="1086998"/>
          <a:ext cx="12422758" cy="595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058"/>
                <a:gridCol w="2131043"/>
                <a:gridCol w="3998998"/>
                <a:gridCol w="3459659"/>
              </a:tblGrid>
              <a:tr h="40049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ДАТА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565087"/>
                          </a:solidFill>
                        </a:rPr>
                        <a:t>ВСЕГО</a:t>
                      </a:r>
                      <a:endParaRPr lang="ru-RU" dirty="0">
                        <a:solidFill>
                          <a:srgbClr val="56508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УДОВЛЕТВОРЕНО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ОТКЛОНЕНО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8757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70C0"/>
                          </a:solidFill>
                        </a:rPr>
                        <a:t>28.05.2025</a:t>
                      </a:r>
                      <a:endParaRPr lang="ru-RU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565087"/>
                          </a:solidFill>
                        </a:rPr>
                        <a:t>1</a:t>
                      </a:r>
                      <a:endParaRPr lang="ru-RU" sz="2400" dirty="0">
                        <a:solidFill>
                          <a:srgbClr val="56508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ru-RU" sz="2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8757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70C0"/>
                          </a:solidFill>
                        </a:rPr>
                        <a:t>24.07.2025</a:t>
                      </a:r>
                      <a:endParaRPr lang="ru-RU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565087"/>
                          </a:solidFill>
                        </a:rPr>
                        <a:t>1</a:t>
                      </a:r>
                      <a:endParaRPr lang="ru-RU" sz="2400" dirty="0">
                        <a:solidFill>
                          <a:srgbClr val="56508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ru-RU" sz="2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8757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70C0"/>
                          </a:solidFill>
                        </a:rPr>
                        <a:t>29.08.2025</a:t>
                      </a:r>
                      <a:endParaRPr lang="ru-RU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565087"/>
                          </a:solidFill>
                        </a:rPr>
                        <a:t>6</a:t>
                      </a:r>
                      <a:endParaRPr lang="ru-RU" sz="2400" dirty="0">
                        <a:solidFill>
                          <a:srgbClr val="56508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B050"/>
                          </a:solidFill>
                        </a:rPr>
                        <a:t>1+2 (частично)</a:t>
                      </a:r>
                      <a:endParaRPr lang="ru-RU" sz="2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8757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70C0"/>
                          </a:solidFill>
                        </a:rPr>
                        <a:t>02.09.2025</a:t>
                      </a:r>
                      <a:endParaRPr lang="ru-RU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565087"/>
                          </a:solidFill>
                        </a:rPr>
                        <a:t>3</a:t>
                      </a:r>
                      <a:endParaRPr lang="ru-RU" sz="2400" dirty="0">
                        <a:solidFill>
                          <a:srgbClr val="56508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ru-RU" sz="2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8757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</a:rPr>
                        <a:t>ИТОГО:</a:t>
                      </a:r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565087"/>
                          </a:solidFill>
                        </a:rPr>
                        <a:t>11</a:t>
                      </a:r>
                      <a:endParaRPr lang="ru-RU" sz="2400" b="1" dirty="0">
                        <a:solidFill>
                          <a:srgbClr val="56508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endParaRPr lang="ru-RU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87573">
                <a:tc gridSpan="4"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ПО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 КЛАССАМ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565087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3924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1 КЛАСС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565087"/>
                          </a:solidFill>
                        </a:rPr>
                        <a:t>4</a:t>
                      </a:r>
                      <a:endParaRPr lang="ru-RU" sz="2400" b="1" dirty="0">
                        <a:solidFill>
                          <a:srgbClr val="56508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ru-RU" sz="24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ru-RU" sz="24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3924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7 КЛАСС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565087"/>
                          </a:solidFill>
                        </a:rPr>
                        <a:t>2</a:t>
                      </a:r>
                      <a:endParaRPr lang="ru-RU" sz="2400" b="1" dirty="0">
                        <a:solidFill>
                          <a:srgbClr val="56508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00B050"/>
                          </a:solidFill>
                        </a:rPr>
                        <a:t>0</a:t>
                      </a:r>
                      <a:endParaRPr lang="ru-RU" sz="24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ru-RU" sz="24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3924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8 КЛАСС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565087"/>
                          </a:solidFill>
                        </a:rPr>
                        <a:t>1</a:t>
                      </a:r>
                      <a:endParaRPr lang="ru-RU" sz="2400" b="1" dirty="0">
                        <a:solidFill>
                          <a:srgbClr val="56508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00B050"/>
                          </a:solidFill>
                        </a:rPr>
                        <a:t>1 - АННУЛЯЦИЯ</a:t>
                      </a:r>
                      <a:endParaRPr lang="ru-RU" sz="24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ru-RU" sz="24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3924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9 КЛАСС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565087"/>
                          </a:solidFill>
                        </a:rPr>
                        <a:t>1</a:t>
                      </a:r>
                      <a:endParaRPr lang="ru-RU" sz="2400" b="1" dirty="0">
                        <a:solidFill>
                          <a:srgbClr val="56508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ru-RU" sz="24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ru-RU" sz="24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3924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10 КЛАСС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565087"/>
                          </a:solidFill>
                        </a:rPr>
                        <a:t>1</a:t>
                      </a:r>
                      <a:endParaRPr lang="ru-RU" sz="2400" b="1" dirty="0">
                        <a:solidFill>
                          <a:srgbClr val="56508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ru-RU" sz="24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ru-RU" sz="24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3924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11 КЛАСС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565087"/>
                          </a:solidFill>
                        </a:rPr>
                        <a:t>2</a:t>
                      </a:r>
                      <a:endParaRPr lang="ru-RU" sz="2400" b="1" dirty="0">
                        <a:solidFill>
                          <a:srgbClr val="56508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00B050"/>
                          </a:solidFill>
                        </a:rPr>
                        <a:t>1- АННУЛЯЦИЯ</a:t>
                      </a:r>
                      <a:endParaRPr lang="ru-RU" sz="24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ru-RU" sz="24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230" y="62761"/>
            <a:ext cx="917646" cy="91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72"/>
          <p:cNvPicPr/>
          <p:nvPr/>
        </p:nvPicPr>
        <p:blipFill>
          <a:blip r:embed="rId4"/>
          <a:stretch/>
        </p:blipFill>
        <p:spPr>
          <a:xfrm>
            <a:off x="178817" y="113652"/>
            <a:ext cx="779718" cy="89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2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516">
            <a:extLst>
              <a:ext uri="{FF2B5EF4-FFF2-40B4-BE49-F238E27FC236}">
                <a16:creationId xmlns="" xmlns:a16="http://schemas.microsoft.com/office/drawing/2014/main" id="{116DF505-A85A-4599-A9BB-E2B53801B120}"/>
              </a:ext>
            </a:extLst>
          </p:cNvPr>
          <p:cNvSpPr txBox="1">
            <a:spLocks/>
          </p:cNvSpPr>
          <p:nvPr/>
        </p:nvSpPr>
        <p:spPr>
          <a:xfrm>
            <a:off x="654401" y="1382299"/>
            <a:ext cx="12053898" cy="1237596"/>
          </a:xfrm>
          <a:prstGeom prst="rect">
            <a:avLst/>
          </a:prstGeom>
        </p:spPr>
        <p:txBody>
          <a:bodyPr vert="horz" lIns="95936" tIns="47964" rIns="95936" bIns="47964" anchor="ctr">
            <a:noAutofit/>
          </a:bodyPr>
          <a:lstStyle>
            <a:defPPr>
              <a:defRPr/>
            </a:defPPr>
            <a:lvl1pPr lvl="0" algn="l">
              <a:lnSpc>
                <a:spcPct val="90000"/>
              </a:lnSpc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79150"/>
            <a:endParaRPr lang="ru-RU" sz="2800" kern="0" dirty="0">
              <a:solidFill>
                <a:srgbClr val="FFFFFF"/>
              </a:solidFill>
              <a:latin typeface="Panton Bold"/>
              <a:ea typeface="Panton Bold"/>
              <a:cs typeface="Panton Bold"/>
            </a:endParaRPr>
          </a:p>
        </p:txBody>
      </p:sp>
      <p:sp>
        <p:nvSpPr>
          <p:cNvPr id="8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219199" y="176007"/>
            <a:ext cx="10020301" cy="870016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ПРОВЕДЕНИЯ АПЕЛЛЯЦИИ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400" dirty="0">
              <a:solidFill>
                <a:prstClr val="black"/>
              </a:solidFill>
              <a:latin typeface="Panton SemiBold" panose="020B0604020202020204" charset="-52"/>
            </a:endParaRPr>
          </a:p>
        </p:txBody>
      </p:sp>
      <p:pic>
        <p:nvPicPr>
          <p:cNvPr id="15" name="Picture 172"/>
          <p:cNvPicPr/>
          <p:nvPr/>
        </p:nvPicPr>
        <p:blipFill>
          <a:blip r:embed="rId3"/>
          <a:stretch/>
        </p:blipFill>
        <p:spPr>
          <a:xfrm>
            <a:off x="264542" y="194337"/>
            <a:ext cx="779718" cy="8994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41" y="2085933"/>
            <a:ext cx="2181609" cy="1772557"/>
          </a:xfrm>
          <a:prstGeom prst="rect">
            <a:avLst/>
          </a:prstGeom>
          <a:ln w="31750">
            <a:solidFill>
              <a:srgbClr val="00B050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prstMaterial="matte"/>
        </p:spPr>
      </p:pic>
      <p:sp>
        <p:nvSpPr>
          <p:cNvPr id="3" name="Стрелка вправо 2"/>
          <p:cNvSpPr/>
          <p:nvPr/>
        </p:nvSpPr>
        <p:spPr>
          <a:xfrm rot="16200000">
            <a:off x="293572" y="3928976"/>
            <a:ext cx="914562" cy="586817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9547" y="4727034"/>
            <a:ext cx="2169803" cy="958137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B050"/>
                </a:solidFill>
              </a:rPr>
              <a:t>ТЕСТИРОВАНИЕ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ДАТА НАПРАВЛЕНИЯ РЕЗУЛЬТАТА </a:t>
            </a:r>
            <a:r>
              <a:rPr lang="ru-RU" sz="1800" b="1" dirty="0" smtClean="0">
                <a:solidFill>
                  <a:srgbClr val="FF0000"/>
                </a:solidFill>
              </a:rPr>
              <a:t>!</a:t>
            </a:r>
          </a:p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ВАЖНА ФИКСАЦИЯ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04" y="5789000"/>
            <a:ext cx="1378422" cy="1236041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197742" y="1244938"/>
            <a:ext cx="2200744" cy="779658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ПОДАЧА АПЕЛЛЯЦИИ, РЕГИСТРАЦИЯ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124195" y="3974985"/>
            <a:ext cx="1214383" cy="647700"/>
          </a:xfrm>
          <a:prstGeom prst="ellipse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7 р. </a:t>
            </a:r>
            <a:r>
              <a:rPr lang="ru-RU" dirty="0" err="1">
                <a:solidFill>
                  <a:prstClr val="white"/>
                </a:solidFill>
              </a:rPr>
              <a:t>д</a:t>
            </a:r>
            <a:r>
              <a:rPr lang="ru-RU" dirty="0" err="1" smtClean="0">
                <a:solidFill>
                  <a:prstClr val="white"/>
                </a:solidFill>
              </a:rPr>
              <a:t>н</a:t>
            </a:r>
            <a:r>
              <a:rPr lang="ru-RU" dirty="0" smtClean="0">
                <a:solidFill>
                  <a:prstClr val="white"/>
                </a:solidFill>
              </a:rPr>
              <a:t>.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2481643" y="1727700"/>
            <a:ext cx="2810771" cy="2341191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white"/>
                </a:solidFill>
              </a:rPr>
              <a:t>ПЕРЕДАЧА ИНФОРМАЦИИ ИЗ ТЕСТИРУЮЩЕЙ ОРГАНИЗАЦИИ В КОМИТЕТ, ПРИВЛЕЧЕНИЕ</a:t>
            </a:r>
            <a:endParaRPr lang="ru-RU" sz="1400" dirty="0">
              <a:solidFill>
                <a:prstClr val="white"/>
              </a:solidFill>
            </a:endParaRPr>
          </a:p>
          <a:p>
            <a:pPr algn="ctr"/>
            <a:r>
              <a:rPr lang="ru-RU" sz="1400" dirty="0">
                <a:solidFill>
                  <a:prstClr val="white"/>
                </a:solidFill>
              </a:rPr>
              <a:t>ЭКСПЕРТА</a:t>
            </a:r>
          </a:p>
        </p:txBody>
      </p:sp>
      <p:sp>
        <p:nvSpPr>
          <p:cNvPr id="1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5298" y="2222358"/>
            <a:ext cx="2031654" cy="1950362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sp>
        <p:nvSpPr>
          <p:cNvPr id="25" name="Прямоугольник 24"/>
          <p:cNvSpPr/>
          <p:nvPr/>
        </p:nvSpPr>
        <p:spPr>
          <a:xfrm>
            <a:off x="5371257" y="1171921"/>
            <a:ext cx="2031654" cy="914012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ИНФОРМИРОВАНИЕ ЗА 1 РАБОЧИЙ ДЕНЬ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</a:rPr>
              <a:t>Д</a:t>
            </a:r>
            <a:r>
              <a:rPr lang="ru-RU" sz="1600" b="1" dirty="0" smtClean="0">
                <a:solidFill>
                  <a:srgbClr val="0070C0"/>
                </a:solidFill>
              </a:rPr>
              <a:t>О ЗАСЕДАНИЯ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35" y="2284167"/>
            <a:ext cx="2259713" cy="1990237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0106268" y="1218803"/>
            <a:ext cx="2206060" cy="729088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ЗАСЕДАНИЕ, РЕШЕНИЕ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9" name="Стрелка вправо 38"/>
          <p:cNvSpPr/>
          <p:nvPr/>
        </p:nvSpPr>
        <p:spPr>
          <a:xfrm>
            <a:off x="7498539" y="1901100"/>
            <a:ext cx="2476141" cy="2110141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prstClr val="white"/>
              </a:solidFill>
            </a:endParaRPr>
          </a:p>
          <a:p>
            <a:pPr algn="ctr"/>
            <a:r>
              <a:rPr lang="ru-RU" dirty="0" smtClean="0">
                <a:solidFill>
                  <a:prstClr val="white"/>
                </a:solidFill>
              </a:rPr>
              <a:t>ЭКПЕРТНОЕ ЗАКЛЮЧЕНИЕ</a:t>
            </a: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8" name="Выгнутая вниз стрелка 37"/>
          <p:cNvSpPr/>
          <p:nvPr/>
        </p:nvSpPr>
        <p:spPr>
          <a:xfrm>
            <a:off x="2379351" y="3905858"/>
            <a:ext cx="8213055" cy="1883662"/>
          </a:xfrm>
          <a:prstGeom prst="curvedUp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4305005" y="4317229"/>
            <a:ext cx="3990974" cy="1084451"/>
          </a:xfrm>
          <a:prstGeom prst="ellipse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</a:rPr>
              <a:t>3 РАБОЧИХ ДНЯ</a:t>
            </a:r>
            <a:endParaRPr lang="ru-RU" sz="2400" dirty="0">
              <a:solidFill>
                <a:prstClr val="white"/>
              </a:solidFill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241" y="120769"/>
            <a:ext cx="925228" cy="925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Стрелка вправо 43"/>
          <p:cNvSpPr/>
          <p:nvPr/>
        </p:nvSpPr>
        <p:spPr>
          <a:xfrm rot="5400000">
            <a:off x="10563374" y="4180896"/>
            <a:ext cx="914562" cy="676275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11467955" y="4172720"/>
            <a:ext cx="1214383" cy="647700"/>
          </a:xfrm>
          <a:prstGeom prst="ellipse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3 р. </a:t>
            </a:r>
            <a:r>
              <a:rPr lang="ru-RU" dirty="0" err="1">
                <a:solidFill>
                  <a:prstClr val="white"/>
                </a:solidFill>
              </a:rPr>
              <a:t>д</a:t>
            </a:r>
            <a:r>
              <a:rPr lang="ru-RU" dirty="0" err="1" smtClean="0">
                <a:solidFill>
                  <a:prstClr val="white"/>
                </a:solidFill>
              </a:rPr>
              <a:t>н</a:t>
            </a:r>
            <a:r>
              <a:rPr lang="ru-RU" dirty="0" smtClean="0">
                <a:solidFill>
                  <a:prstClr val="white"/>
                </a:solidFill>
              </a:rPr>
              <a:t>.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481642" y="6200891"/>
            <a:ext cx="7493037" cy="729088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ПРИКАЗ КОПО ЛО </a:t>
            </a:r>
            <a:r>
              <a:rPr lang="ru-RU" sz="2000" b="1" dirty="0" smtClean="0">
                <a:solidFill>
                  <a:srgbClr val="0070C0"/>
                </a:solidFill>
              </a:rPr>
              <a:t> ОТ   </a:t>
            </a:r>
            <a:r>
              <a:rPr lang="ru-RU" sz="2400" b="1" dirty="0" smtClean="0">
                <a:solidFill>
                  <a:srgbClr val="0070C0"/>
                </a:solidFill>
              </a:rPr>
              <a:t>22.04.2025 № 15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" name="Picture 6" descr="Picture backgroun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633" y="5149095"/>
            <a:ext cx="2417026" cy="1747149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33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516">
            <a:extLst>
              <a:ext uri="{FF2B5EF4-FFF2-40B4-BE49-F238E27FC236}">
                <a16:creationId xmlns:a16="http://schemas.microsoft.com/office/drawing/2014/main" xmlns="" id="{116DF505-A85A-4599-A9BB-E2B53801B120}"/>
              </a:ext>
            </a:extLst>
          </p:cNvPr>
          <p:cNvSpPr txBox="1">
            <a:spLocks/>
          </p:cNvSpPr>
          <p:nvPr/>
        </p:nvSpPr>
        <p:spPr>
          <a:xfrm>
            <a:off x="654401" y="1382299"/>
            <a:ext cx="12053898" cy="1237596"/>
          </a:xfrm>
          <a:prstGeom prst="rect">
            <a:avLst/>
          </a:prstGeom>
        </p:spPr>
        <p:txBody>
          <a:bodyPr vert="horz" lIns="95936" tIns="47964" rIns="95936" bIns="47964" anchor="ctr">
            <a:noAutofit/>
          </a:bodyPr>
          <a:lstStyle>
            <a:defPPr>
              <a:defRPr/>
            </a:defPPr>
            <a:lvl1pPr lvl="0" algn="l">
              <a:lnSpc>
                <a:spcPct val="90000"/>
              </a:lnSpc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79150"/>
            <a:endParaRPr lang="ru-RU" sz="2800" kern="0" dirty="0">
              <a:solidFill>
                <a:srgbClr val="FFFFFF"/>
              </a:solidFill>
              <a:latin typeface="Panton Bold"/>
              <a:ea typeface="Panton Bold"/>
              <a:cs typeface="Panton Bold"/>
            </a:endParaRP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xmlns="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pic>
        <p:nvPicPr>
          <p:cNvPr id="5126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250" y="1076325"/>
            <a:ext cx="4000792" cy="5002212"/>
          </a:xfrm>
          <a:prstGeom prst="rect">
            <a:avLst/>
          </a:prstGeom>
          <a:noFill/>
          <a:ln w="508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B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570096" y="1076325"/>
            <a:ext cx="5566247" cy="5105400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>
            <a:glow rad="101600">
              <a:srgbClr val="00B0F0"/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48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48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Times New Roman" pitchFamily="18" charset="0"/>
              </a:rPr>
              <a:t>ЗА ВНИМАНИЕ </a:t>
            </a:r>
          </a:p>
          <a:p>
            <a:pPr algn="ctr"/>
            <a:r>
              <a:rPr lang="ru-RU" sz="48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Times New Roman" pitchFamily="18" charset="0"/>
              </a:rPr>
              <a:t>И УСПЕХОВ </a:t>
            </a:r>
          </a:p>
          <a:p>
            <a:pPr algn="ctr"/>
            <a:r>
              <a:rPr lang="ru-RU" sz="48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Times New Roman" pitchFamily="18" charset="0"/>
              </a:rPr>
              <a:t>В РАБОТЕ!</a:t>
            </a:r>
          </a:p>
        </p:txBody>
      </p:sp>
    </p:spTree>
    <p:extLst>
      <p:ext uri="{BB962C8B-B14F-4D97-AF65-F5344CB8AC3E}">
        <p14:creationId xmlns:p14="http://schemas.microsoft.com/office/powerpoint/2010/main" val="34305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065978" y="3189549"/>
            <a:ext cx="8575676" cy="1068686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Приказ Федеральной службы по надзору в сфере образования и науки от </a:t>
            </a:r>
            <a:r>
              <a:rPr lang="ru-RU" sz="1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05.03.2025 </a:t>
            </a:r>
            <a: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510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«Об определении минимального количества баллов, подтверждающего успешное прохождение иностранными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гражданами..»</a:t>
            </a:r>
            <a:endParaRPr lang="ru-RU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275208" y="226371"/>
            <a:ext cx="10135742" cy="907128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БАЗА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049268" y="1386237"/>
            <a:ext cx="8592386" cy="726326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Приказ Министерства просвещения Российской </a:t>
            </a:r>
            <a:r>
              <a:rPr lang="ru-RU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Федерации </a:t>
            </a:r>
            <a:r>
              <a:rPr lang="ru-RU" sz="19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от 04.03.2025 № 170 </a:t>
            </a:r>
            <a:r>
              <a:rPr lang="ru-RU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 утверждении Порядка </a:t>
            </a:r>
            <a:r>
              <a:rPr lang="ru-RU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проведения тестирования…»</a:t>
            </a:r>
            <a:endParaRPr lang="ru-RU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065978" y="2264521"/>
            <a:ext cx="8575676" cy="809009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просвещения Российской Федерации </a:t>
            </a: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04.03.2025 № 171                    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внесении изменений в Порядок приема на обучение по образовательным программам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….»</a:t>
            </a:r>
          </a:p>
        </p:txBody>
      </p:sp>
      <p:sp>
        <p:nvSpPr>
          <p:cNvPr id="15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019793" y="5423440"/>
            <a:ext cx="8592386" cy="731749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ПАМЯТКА МВД РОССИИ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07.07.2025 №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19-26456/2025 (РУКОВ МОУО)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245421"/>
            <a:ext cx="906496" cy="90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Стрелка вправо 23"/>
          <p:cNvSpPr/>
          <p:nvPr/>
        </p:nvSpPr>
        <p:spPr>
          <a:xfrm>
            <a:off x="175398" y="2797110"/>
            <a:ext cx="665993" cy="2174939"/>
          </a:xfrm>
          <a:prstGeom prst="rightArrow">
            <a:avLst/>
          </a:prstGeom>
          <a:ln>
            <a:solidFill>
              <a:srgbClr val="29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0246659" y="2669026"/>
            <a:ext cx="2406370" cy="2100198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Официальный сайт </a:t>
            </a: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ТЕСТИРУЮЩЕЙ ОРГАНИЗАЦИИ</a:t>
            </a:r>
          </a:p>
        </p:txBody>
      </p:sp>
      <p:sp>
        <p:nvSpPr>
          <p:cNvPr id="3" name="Правая фигурная скобка 2"/>
          <p:cNvSpPr/>
          <p:nvPr/>
        </p:nvSpPr>
        <p:spPr>
          <a:xfrm>
            <a:off x="9701852" y="1727453"/>
            <a:ext cx="460305" cy="4951253"/>
          </a:xfrm>
          <a:prstGeom prst="rightBrace">
            <a:avLst/>
          </a:prstGeom>
          <a:noFill/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172"/>
          <p:cNvPicPr/>
          <p:nvPr/>
        </p:nvPicPr>
        <p:blipFill>
          <a:blip r:embed="rId4"/>
          <a:stretch/>
        </p:blipFill>
        <p:spPr>
          <a:xfrm>
            <a:off x="251886" y="210515"/>
            <a:ext cx="779718" cy="899403"/>
          </a:xfrm>
          <a:prstGeom prst="rect">
            <a:avLst/>
          </a:prstGeom>
        </p:spPr>
      </p:pic>
      <p:sp>
        <p:nvSpPr>
          <p:cNvPr id="1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984324" y="6341543"/>
            <a:ext cx="8592386" cy="604371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ПАМЯТКА МИД РОССИИ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 особой категории иностранных граждан</a:t>
            </a:r>
          </a:p>
        </p:txBody>
      </p:sp>
      <p:sp>
        <p:nvSpPr>
          <p:cNvPr id="20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028148" y="4428042"/>
            <a:ext cx="8575676" cy="771149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МЕТОДИЧЕСКИЕ РЕКОМЕНДАЦИИ</a:t>
            </a:r>
          </a:p>
          <a:p>
            <a:pPr algn="ctr"/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Министерства просвещения Российской Федерации от 31.03.2025 №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03-608</a:t>
            </a:r>
            <a:endParaRPr lang="ru-RU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55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516">
            <a:extLst>
              <a:ext uri="{FF2B5EF4-FFF2-40B4-BE49-F238E27FC236}">
                <a16:creationId xmlns:a16="http://schemas.microsoft.com/office/drawing/2014/main" xmlns="" id="{116DF505-A85A-4599-A9BB-E2B53801B120}"/>
              </a:ext>
            </a:extLst>
          </p:cNvPr>
          <p:cNvSpPr txBox="1">
            <a:spLocks/>
          </p:cNvSpPr>
          <p:nvPr/>
        </p:nvSpPr>
        <p:spPr>
          <a:xfrm>
            <a:off x="641745" y="1478076"/>
            <a:ext cx="12053898" cy="1237596"/>
          </a:xfrm>
          <a:prstGeom prst="rect">
            <a:avLst/>
          </a:prstGeom>
        </p:spPr>
        <p:txBody>
          <a:bodyPr vert="horz" lIns="95936" tIns="47964" rIns="95936" bIns="47964" anchor="ctr">
            <a:noAutofit/>
          </a:bodyPr>
          <a:lstStyle>
            <a:defPPr>
              <a:defRPr/>
            </a:defPPr>
            <a:lvl1pPr lvl="0" algn="l">
              <a:lnSpc>
                <a:spcPct val="90000"/>
              </a:lnSpc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79150"/>
            <a:endParaRPr lang="ru-RU" sz="2800" kern="0" dirty="0">
              <a:solidFill>
                <a:srgbClr val="FFFFFF"/>
              </a:solidFill>
              <a:latin typeface="Panton Bold"/>
              <a:ea typeface="Panton Bold"/>
              <a:cs typeface="Panton Bold"/>
            </a:endParaRP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xmlns="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Font typeface="Arial"/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Font typeface="Arial"/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994087" y="6290383"/>
            <a:ext cx="8689482" cy="774731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ПОЛОЖЕНИЕ ОБ АПЕЛЛЯЦИОННОЙ КОМИССИИ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 КОПО от 22.04.2025 № 15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192305" y="226371"/>
            <a:ext cx="8506906" cy="565408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ДЛЯ РОДИТЕЛЕЙ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954305" y="3072163"/>
            <a:ext cx="8684809" cy="886963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ДЕМОНСТРАЦИОННЫЕ ВАРИАНТЫ + СПЕЦИФИКАЦИЯ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ДИАГНОСТИЧЕСКИХ МАТЕРИАЛОВ ПО КЛАССАМ</a:t>
            </a:r>
          </a:p>
        </p:txBody>
      </p:sp>
      <p:sp>
        <p:nvSpPr>
          <p:cNvPr id="24" name="Стрелка вправо 23"/>
          <p:cNvSpPr/>
          <p:nvPr/>
        </p:nvSpPr>
        <p:spPr>
          <a:xfrm>
            <a:off x="154653" y="2580080"/>
            <a:ext cx="665993" cy="2087901"/>
          </a:xfrm>
          <a:prstGeom prst="rightArrow">
            <a:avLst/>
          </a:prstGeom>
          <a:ln>
            <a:solidFill>
              <a:srgbClr val="29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0219223" y="3202417"/>
            <a:ext cx="2406370" cy="2100198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Официальный сайт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ТЕСТИРУЮЩЕЙ ОРГАНИЗАЦИИ</a:t>
            </a:r>
          </a:p>
        </p:txBody>
      </p:sp>
      <p:sp>
        <p:nvSpPr>
          <p:cNvPr id="3" name="Правая фигурная скобка 2"/>
          <p:cNvSpPr/>
          <p:nvPr/>
        </p:nvSpPr>
        <p:spPr>
          <a:xfrm>
            <a:off x="9852005" y="1674221"/>
            <a:ext cx="214424" cy="5156591"/>
          </a:xfrm>
          <a:prstGeom prst="rightBrace">
            <a:avLst>
              <a:gd name="adj1" fmla="val 8333"/>
              <a:gd name="adj2" fmla="val 50174"/>
            </a:avLst>
          </a:prstGeom>
          <a:noFill/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172"/>
          <p:cNvPicPr/>
          <p:nvPr/>
        </p:nvPicPr>
        <p:blipFill>
          <a:blip r:embed="rId3"/>
          <a:stretch/>
        </p:blipFill>
        <p:spPr>
          <a:xfrm>
            <a:off x="299299" y="156485"/>
            <a:ext cx="632309" cy="692134"/>
          </a:xfrm>
          <a:prstGeom prst="rect">
            <a:avLst/>
          </a:prstGeom>
        </p:spPr>
      </p:pic>
      <p:sp>
        <p:nvSpPr>
          <p:cNvPr id="1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981816" y="4078613"/>
            <a:ext cx="8717395" cy="589368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 ПОРЯДКЕ ПРОВЕДЕНИЯ И СОЗДАНИИ КОМИССИИ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равовой акт тестирующей организации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985582" y="4768626"/>
            <a:ext cx="8697987" cy="663556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 ПОРЯДКЕ ХРАНЕНИЯ МАТЕРИАЛОВ ТЕСТИРОВАНИЯ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правовой акт тестирующей организации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987397" y="5532827"/>
            <a:ext cx="8647292" cy="644785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СОСТАВ АПЕЛЛЯЦИОННОЙ КОМИССИИ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аспоряжение КОПО от 26.03.2025 № 738-р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975877" y="1016672"/>
            <a:ext cx="8717395" cy="613126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ПЕРЕЧЕНЬ ТЕСТИРУЮЩИХ ОРГАНИЗАЦИЙ</a:t>
            </a: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аспоряжение КОПО от 26.03.2025 № 739-р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968111" y="1694743"/>
            <a:ext cx="8717395" cy="613126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РАСПИСАНИЕ</a:t>
            </a: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распоряжение  КОПО от 31.03.2025 № 795-р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954305" y="2369468"/>
            <a:ext cx="8717395" cy="613126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ИНСТРУКЦИЯ ДЛЯ РОДИТЕЛЕЙ</a:t>
            </a: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Письмо  КОПО от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17.04.2025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 19-15661/2025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429" y="139004"/>
            <a:ext cx="2502968" cy="1426692"/>
          </a:xfrm>
          <a:prstGeom prst="rect">
            <a:avLst/>
          </a:prstGeom>
          <a:noFill/>
          <a:effectLst>
            <a:glow rad="50800">
              <a:srgbClr val="00B05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928" y="1738059"/>
            <a:ext cx="2267248" cy="1275327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04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832" y="5031884"/>
            <a:ext cx="2297055" cy="1590287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459" y="2174113"/>
            <a:ext cx="2945636" cy="2234216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8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371600" y="176007"/>
            <a:ext cx="9867900" cy="657948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ЗАКОННОСТИ ПРЕБЫВАНИЯ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400" dirty="0">
              <a:solidFill>
                <a:schemeClr val="tx1"/>
              </a:solidFill>
              <a:latin typeface="Panton SemiBold" panose="020B0604020202020204" charset="-52"/>
            </a:endParaRPr>
          </a:p>
        </p:txBody>
      </p:sp>
      <p:pic>
        <p:nvPicPr>
          <p:cNvPr id="15" name="Picture 172"/>
          <p:cNvPicPr/>
          <p:nvPr/>
        </p:nvPicPr>
        <p:blipFill>
          <a:blip r:embed="rId5"/>
          <a:stretch/>
        </p:blipFill>
        <p:spPr>
          <a:xfrm>
            <a:off x="342055" y="104367"/>
            <a:ext cx="624691" cy="7295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5575" y="4675226"/>
            <a:ext cx="3974283" cy="890056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ШАГ 1. </a:t>
            </a:r>
            <a:r>
              <a:rPr lang="ru-RU" sz="1400" b="1" dirty="0" smtClean="0">
                <a:solidFill>
                  <a:srgbClr val="00B050"/>
                </a:solidFill>
              </a:rPr>
              <a:t>ПОЛУЧЕНИЕ ЗАЯВЛЕНИЯ О ПРИЕМЕ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+ ДОКУМЕНТЫ, 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</a:rPr>
              <a:t>ВКЛЮЧАЯ УДОСТОВЕРЯЮЩИЕ ЛИЧНОСТИ</a:t>
            </a:r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4258" y="906480"/>
            <a:ext cx="4085875" cy="1181456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ШАГ 2. </a:t>
            </a:r>
            <a:r>
              <a:rPr lang="ru-RU" sz="1600" b="1" dirty="0" smtClean="0">
                <a:solidFill>
                  <a:srgbClr val="0070C0"/>
                </a:solidFill>
              </a:rPr>
              <a:t>ПРОВЕРКА КОМПЛЕКТНОСТИ </a:t>
            </a:r>
            <a:r>
              <a:rPr lang="ru-RU" sz="1600" b="1" dirty="0" smtClean="0">
                <a:solidFill>
                  <a:srgbClr val="00B050"/>
                </a:solidFill>
              </a:rPr>
              <a:t>– 5 Р.Д.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Шаг 3. </a:t>
            </a:r>
            <a:r>
              <a:rPr lang="ru-RU" sz="1600" b="1" dirty="0" smtClean="0">
                <a:solidFill>
                  <a:srgbClr val="0070C0"/>
                </a:solidFill>
              </a:rPr>
              <a:t>ПРОВЕРКА ДОСТОВЕРНОСТИ, ВКЛЮЧАЯ ПРОВЕРКУ ЗАКОННОСТИ ПРЕБЫВАНИЯ В РФ                                – </a:t>
            </a:r>
            <a:r>
              <a:rPr lang="ru-RU" sz="1600" b="1" dirty="0" smtClean="0">
                <a:solidFill>
                  <a:srgbClr val="00B050"/>
                </a:solidFill>
              </a:rPr>
              <a:t>25 Р.Д.</a:t>
            </a:r>
          </a:p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!!   </a:t>
            </a:r>
            <a:r>
              <a:rPr lang="ru-RU" sz="1800" b="1" dirty="0">
                <a:solidFill>
                  <a:srgbClr val="00B050"/>
                </a:solidFill>
              </a:rPr>
              <a:t>ДЕТИ + РОДИТЕЛИ</a:t>
            </a:r>
            <a:r>
              <a:rPr lang="ru-RU" sz="1800" b="1" dirty="0">
                <a:solidFill>
                  <a:srgbClr val="FF0000"/>
                </a:solidFill>
              </a:rPr>
              <a:t>   !! </a:t>
            </a:r>
          </a:p>
        </p:txBody>
      </p:sp>
      <p:sp>
        <p:nvSpPr>
          <p:cNvPr id="1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377063" y="3963025"/>
            <a:ext cx="1884327" cy="1281327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Шаг 4. </a:t>
            </a:r>
            <a:r>
              <a:rPr lang="ru-RU" sz="1400" b="1" dirty="0" smtClean="0">
                <a:solidFill>
                  <a:srgbClr val="0070C0"/>
                </a:solidFill>
              </a:rPr>
              <a:t>ОТСУТСТВУЕТ  </a:t>
            </a:r>
          </a:p>
          <a:p>
            <a:pPr algn="ctr"/>
            <a:r>
              <a:rPr lang="ru-RU" sz="1600" b="1" dirty="0" smtClean="0">
                <a:solidFill>
                  <a:srgbClr val="00B050"/>
                </a:solidFill>
              </a:rPr>
              <a:t>В РКЛ </a:t>
            </a:r>
            <a:r>
              <a:rPr lang="ru-RU" sz="2000" b="1" dirty="0" smtClean="0">
                <a:solidFill>
                  <a:srgbClr val="00B050"/>
                </a:solidFill>
              </a:rPr>
              <a:t>= </a:t>
            </a:r>
            <a:r>
              <a:rPr lang="ru-RU" sz="1600" b="1" dirty="0" smtClean="0">
                <a:solidFill>
                  <a:srgbClr val="00B050"/>
                </a:solidFill>
              </a:rPr>
              <a:t>ЗАКОННО ПРЕБЫВАЕТ В РФ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</a:rPr>
              <a:t>(СКРИНШОТ 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smtClean="0">
                <a:solidFill>
                  <a:srgbClr val="7030A0"/>
                </a:solidFill>
              </a:rPr>
              <a:t>С САЙТА МВД СОХРАНИТЬ)</a:t>
            </a:r>
            <a:endParaRPr lang="ru-RU" sz="1400" dirty="0">
              <a:solidFill>
                <a:srgbClr val="7030A0"/>
              </a:solidFill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353" y="120769"/>
            <a:ext cx="757115" cy="75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Стрелка вправо 43"/>
          <p:cNvSpPr/>
          <p:nvPr/>
        </p:nvSpPr>
        <p:spPr>
          <a:xfrm>
            <a:off x="6393007" y="4973350"/>
            <a:ext cx="1528360" cy="1620882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Шаг 5. </a:t>
            </a:r>
            <a:r>
              <a:rPr lang="ru-RU" sz="1200" dirty="0" smtClean="0"/>
              <a:t>НАПРАВЛЕНИЕ НА </a:t>
            </a:r>
            <a:r>
              <a:rPr lang="ru-RU" sz="1100" dirty="0" smtClean="0"/>
              <a:t>ТЕСТИРОВАНИЕ </a:t>
            </a:r>
            <a:endParaRPr lang="ru-RU" sz="1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740" y="5343461"/>
            <a:ext cx="2909977" cy="18558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928" y="2174113"/>
            <a:ext cx="2775997" cy="2214355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sp>
        <p:nvSpPr>
          <p:cNvPr id="23" name="Стрелка углом 22"/>
          <p:cNvSpPr/>
          <p:nvPr/>
        </p:nvSpPr>
        <p:spPr>
          <a:xfrm rot="5400000">
            <a:off x="4554134" y="2817790"/>
            <a:ext cx="868242" cy="1331290"/>
          </a:xfrm>
          <a:prstGeom prst="ben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7" name="Picture 2" descr="Picture backgroun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4940" y="5335291"/>
            <a:ext cx="1836450" cy="1590288"/>
          </a:xfrm>
          <a:prstGeom prst="rect">
            <a:avLst/>
          </a:prstGeom>
          <a:noFill/>
          <a:effectLst>
            <a:glow rad="76200">
              <a:srgbClr val="00B05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4125" y="4982456"/>
            <a:ext cx="1695287" cy="1611776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sp>
        <p:nvSpPr>
          <p:cNvPr id="41" name="Стрелка вправо 40"/>
          <p:cNvSpPr/>
          <p:nvPr/>
        </p:nvSpPr>
        <p:spPr>
          <a:xfrm>
            <a:off x="9327329" y="5954057"/>
            <a:ext cx="1316356" cy="1183341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ШАГ 6.</a:t>
            </a:r>
          </a:p>
          <a:p>
            <a:pPr algn="ctr"/>
            <a:r>
              <a:rPr lang="ru-RU" sz="1200" dirty="0" smtClean="0"/>
              <a:t>УВЕДОМЛЕНИЕ </a:t>
            </a:r>
            <a:r>
              <a:rPr lang="ru-RU" sz="1200" b="1" dirty="0" smtClean="0">
                <a:solidFill>
                  <a:srgbClr val="00B050"/>
                </a:solidFill>
              </a:rPr>
              <a:t>3 Р.Д.</a:t>
            </a:r>
            <a:endParaRPr lang="ru-RU" sz="1200" b="1" dirty="0">
              <a:solidFill>
                <a:srgbClr val="00B050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19721">
            <a:off x="8325151" y="6021997"/>
            <a:ext cx="872838" cy="366445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4701433" y="999023"/>
            <a:ext cx="2332802" cy="162865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Шаг 4. </a:t>
            </a:r>
            <a:r>
              <a:rPr lang="ru-RU" sz="2000" b="1" dirty="0" smtClean="0">
                <a:solidFill>
                  <a:srgbClr val="0070C0"/>
                </a:solidFill>
              </a:rPr>
              <a:t>НАЛИЧИЕ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В </a:t>
            </a:r>
            <a:r>
              <a:rPr lang="ru-RU" sz="2000" b="1" dirty="0" smtClean="0">
                <a:solidFill>
                  <a:srgbClr val="00B050"/>
                </a:solidFill>
              </a:rPr>
              <a:t>РКЛ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= НЕЗАКОННОЕ ПРЕБЫВАНИЕ В РФ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568612" y="954895"/>
            <a:ext cx="2313528" cy="200010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Шаг 5. </a:t>
            </a:r>
            <a:r>
              <a:rPr lang="ru-RU" sz="1600" b="1" dirty="0" smtClean="0">
                <a:solidFill>
                  <a:srgbClr val="0070C0"/>
                </a:solidFill>
              </a:rPr>
              <a:t>НАПРАВЛЕНИЕ ИНФОРМАЦИИ </a:t>
            </a:r>
          </a:p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О НАЛИЧИИ В </a:t>
            </a:r>
            <a:r>
              <a:rPr lang="ru-RU" sz="1600" b="1" dirty="0" smtClean="0">
                <a:solidFill>
                  <a:srgbClr val="00B050"/>
                </a:solidFill>
              </a:rPr>
              <a:t>РКЛ</a:t>
            </a:r>
          </a:p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В КОМИТЕТ ОБРАЗОВАНИЯ </a:t>
            </a:r>
          </a:p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ПО МЕСТУ НАХОЖДЕНИЯ ОРГАНИЗАЦИИ 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675346" y="3281290"/>
            <a:ext cx="2206794" cy="128269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РАЙОННЫЙ КОМИТЕТ ОБРАЗОВАНИЯ УВЕДОМЛЯЕТ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ТО</a:t>
            </a:r>
            <a:r>
              <a:rPr lang="ru-RU" sz="1600" b="1" dirty="0" smtClean="0">
                <a:solidFill>
                  <a:srgbClr val="0070C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МВД РФ В ЛО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48" name="Стрелка вправо 47"/>
          <p:cNvSpPr/>
          <p:nvPr/>
        </p:nvSpPr>
        <p:spPr>
          <a:xfrm>
            <a:off x="7097789" y="1601571"/>
            <a:ext cx="637505" cy="458364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>
            <a:off x="4270133" y="1582705"/>
            <a:ext cx="606668" cy="474457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10416517" y="946424"/>
            <a:ext cx="2276350" cy="200010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Шаг 6. </a:t>
            </a:r>
            <a:r>
              <a:rPr lang="ru-RU" sz="1600" b="1" dirty="0" smtClean="0">
                <a:solidFill>
                  <a:srgbClr val="0070C0"/>
                </a:solidFill>
              </a:rPr>
              <a:t>РЕКОМЕНДАЦИЯ РОДИТЕЛЯМ ОБРАТИТЬСЯ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В</a:t>
            </a:r>
            <a:r>
              <a:rPr lang="ru-RU" sz="1600" b="1" dirty="0" smtClean="0">
                <a:solidFill>
                  <a:srgbClr val="0070C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МВД РОССИИ 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 rot="16200000">
            <a:off x="1855958" y="4095060"/>
            <a:ext cx="573515" cy="586817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42055" y="2954999"/>
            <a:ext cx="1208839" cy="3576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ДАЛЕЕ - </a:t>
            </a:r>
            <a:r>
              <a:rPr lang="ru-RU" sz="1600" b="1" dirty="0" smtClean="0">
                <a:solidFill>
                  <a:srgbClr val="FF0000"/>
                </a:solidFill>
              </a:rPr>
              <a:t>РКЛ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31" name="Стрелка вправо 30"/>
          <p:cNvSpPr/>
          <p:nvPr/>
        </p:nvSpPr>
        <p:spPr>
          <a:xfrm rot="5400000">
            <a:off x="8500995" y="2931392"/>
            <a:ext cx="442505" cy="441650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/>
          <p:cNvSpPr/>
          <p:nvPr/>
        </p:nvSpPr>
        <p:spPr>
          <a:xfrm>
            <a:off x="9932663" y="1582705"/>
            <a:ext cx="645987" cy="441650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20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091723" y="175904"/>
            <a:ext cx="10159373" cy="936002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</a:t>
            </a:r>
          </a:p>
          <a:p>
            <a:pPr algn="ctr" defTabSz="95934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КОМИТЕТА ОБЩЕГО И ПРОФЕССИОНАЛЬНОГО ОБРАЗОВАНИЯ ЛЕНИНГРАДСКОЙ ОБЛАСТИ 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400" dirty="0">
              <a:solidFill>
                <a:schemeClr val="tx1"/>
              </a:solidFill>
              <a:latin typeface="Panton SemiBold" panose="020B0604020202020204" charset="-52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8207" y="169003"/>
            <a:ext cx="957044" cy="94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72"/>
          <p:cNvPicPr/>
          <p:nvPr/>
        </p:nvPicPr>
        <p:blipFill>
          <a:blip r:embed="rId4"/>
          <a:stretch/>
        </p:blipFill>
        <p:spPr>
          <a:xfrm>
            <a:off x="183761" y="190752"/>
            <a:ext cx="779718" cy="899403"/>
          </a:xfrm>
          <a:prstGeom prst="rect">
            <a:avLst/>
          </a:prstGeom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60" y="1702775"/>
            <a:ext cx="3834794" cy="1310410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glow rad="63500">
              <a:srgbClr val="00B0F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375274" y="3286499"/>
            <a:ext cx="3756566" cy="1422142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>
            <a:glow rad="101600">
              <a:srgbClr val="00B0F0"/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Ссылка  на раздел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«Тестирование иностранных граждан и лиц без гражданства на знание русского языка»</a:t>
            </a:r>
          </a:p>
        </p:txBody>
      </p:sp>
      <p:sp>
        <p:nvSpPr>
          <p:cNvPr id="24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688844" y="5902627"/>
            <a:ext cx="12308774" cy="995842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>
            <a:glow rad="101600">
              <a:srgbClr val="00B0F0"/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Нормативно-правовые акты федерального, регионального уровней 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 тестировании иностранных граждан и лиц без гражданства на знание русского языка  </a:t>
            </a:r>
          </a:p>
        </p:txBody>
      </p:sp>
      <p:pic>
        <p:nvPicPr>
          <p:cNvPr id="25" name="Picture 172"/>
          <p:cNvPicPr/>
          <p:nvPr/>
        </p:nvPicPr>
        <p:blipFill>
          <a:blip r:embed="rId4"/>
          <a:stretch/>
        </p:blipFill>
        <p:spPr>
          <a:xfrm>
            <a:off x="413485" y="1844414"/>
            <a:ext cx="921139" cy="11808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94" y="1575145"/>
            <a:ext cx="3657600" cy="3657600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5381625" y="2515395"/>
            <a:ext cx="2257425" cy="1885155"/>
          </a:xfrm>
          <a:prstGeom prst="rightArrow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2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бъект 2">
            <a:extLst>
              <a:ext uri="{FF2B5EF4-FFF2-40B4-BE49-F238E27FC236}">
                <a16:creationId xmlns:a16="http://schemas.microsoft.com/office/drawing/2014/main" xmlns="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838" y="194337"/>
            <a:ext cx="918157" cy="91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72"/>
          <p:cNvPicPr/>
          <p:nvPr/>
        </p:nvPicPr>
        <p:blipFill>
          <a:blip r:embed="rId4"/>
          <a:stretch/>
        </p:blipFill>
        <p:spPr>
          <a:xfrm>
            <a:off x="264542" y="270245"/>
            <a:ext cx="779718" cy="899403"/>
          </a:xfrm>
          <a:prstGeom prst="rect">
            <a:avLst/>
          </a:prstGeom>
        </p:spPr>
      </p:pic>
      <p:sp>
        <p:nvSpPr>
          <p:cNvPr id="7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6676728" y="2689946"/>
            <a:ext cx="5881267" cy="910504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ПРИЛОЖЕНИЕ 2</a:t>
            </a:r>
          </a:p>
          <a:p>
            <a:pPr algn="ctr" defTabSz="959340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КТО?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РУКОВОДИТЕЛИ ТЕСТИРУЮЩИХ ОРГАНИЗАЦИЙ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304380" y="2706773"/>
            <a:ext cx="5881266" cy="639168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ПРИЛОЖЕНИЕ 1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КТО? 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ОТВЕТСТВЕННЫЕ ЛИЦА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МОУО</a:t>
            </a: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240292" y="185896"/>
            <a:ext cx="10047881" cy="911850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ИНФОРМАЦИИ В РОСОБРНАДЗОР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343317" y="5642979"/>
            <a:ext cx="5842329" cy="1403194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 w="50800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КУДА ? 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disk.yandex.ru/edit/d/gsEynARXID8C4D_kAy-vIiPegnqahzm72s0qoIz-cKg6bzBKeE5STnJEQQ</a:t>
            </a: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ЦВЕТ 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304379" y="3490177"/>
            <a:ext cx="5881267" cy="734300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КОГДА? </a:t>
            </a: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 23 ЧИСЛА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КАЖДОГО МЕСЯЦА</a:t>
            </a: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304380" y="4382671"/>
            <a:ext cx="5881267" cy="1074641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ВНИМАНИЕ!!!</a:t>
            </a: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КОЛИЧЕСТВЕННЫЕ ПОКАЗАТЕЛИ ПРЕДОСТАВЛЯЮТСЯ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НАРАСТАЮЩИМ ИТОГОМ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6654894" y="3734277"/>
            <a:ext cx="5924932" cy="871490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КОГДА? </a:t>
            </a: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 РАБОЧИХ ДНЯ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ПОСЛЕ ДНЯ </a:t>
            </a:r>
          </a:p>
          <a:p>
            <a:pPr algn="ctr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ПРОВЕДЕНИЯ ТЕСТИРОВАНИЯ</a:t>
            </a: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6676727" y="4773921"/>
            <a:ext cx="5881267" cy="1222545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ВНИМАНИЕ!!!</a:t>
            </a: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РЕЗУЛЬТАТЫ ТЕСТИРОВАНИЯ ПРЕДОСТАВЛЯЮТСЯ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ИТОГАМ КОНКРЕТНОЙ ДАТЫ </a:t>
            </a:r>
          </a:p>
          <a:p>
            <a:pPr algn="ctr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ПРОВЕДЕНИЯ ТЕСТА 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6676727" y="6293521"/>
            <a:ext cx="5881268" cy="723713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 w="50800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КУДА ? </a:t>
            </a:r>
          </a:p>
          <a:p>
            <a:pPr algn="ctr" defTabSz="959340"/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PRAVOVOI_SECTOR@LENREG.RU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10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36" y="1263637"/>
            <a:ext cx="3707573" cy="1310410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glow rad="63500">
              <a:srgbClr val="00B0F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304380" y="1291679"/>
            <a:ext cx="3281781" cy="1270857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>
            <a:glow rad="101600">
              <a:srgbClr val="00B0F0"/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Муниципальные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органы управления образованием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9363074" y="1283413"/>
            <a:ext cx="3025449" cy="1270857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>
            <a:glow rad="101600">
              <a:srgbClr val="00B0F0"/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Тестирующие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Двойная стрелка влево/вправо 2"/>
          <p:cNvSpPr/>
          <p:nvPr/>
        </p:nvSpPr>
        <p:spPr>
          <a:xfrm>
            <a:off x="8394869" y="1728226"/>
            <a:ext cx="817865" cy="4286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войная стрелка влево/вправо 24"/>
          <p:cNvSpPr/>
          <p:nvPr/>
        </p:nvSpPr>
        <p:spPr>
          <a:xfrm>
            <a:off x="3640832" y="1712794"/>
            <a:ext cx="817865" cy="4286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55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бъект 2">
            <a:extLst>
              <a:ext uri="{FF2B5EF4-FFF2-40B4-BE49-F238E27FC236}">
                <a16:creationId xmlns:a16="http://schemas.microsoft.com/office/drawing/2014/main" xmlns="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Font typeface="Arial"/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Font typeface="Arial"/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838" y="194337"/>
            <a:ext cx="918157" cy="91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72"/>
          <p:cNvPicPr/>
          <p:nvPr/>
        </p:nvPicPr>
        <p:blipFill>
          <a:blip r:embed="rId4"/>
          <a:stretch/>
        </p:blipFill>
        <p:spPr>
          <a:xfrm>
            <a:off x="264542" y="270245"/>
            <a:ext cx="779718" cy="899403"/>
          </a:xfrm>
          <a:prstGeom prst="rect">
            <a:avLst/>
          </a:prstGeom>
        </p:spPr>
      </p:pic>
      <p:sp>
        <p:nvSpPr>
          <p:cNvPr id="7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655638" y="2943753"/>
            <a:ext cx="11652903" cy="4083101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457200" indent="-457200" defTabSz="959340">
              <a:buFont typeface="+mj-lt"/>
              <a:buAutoNum type="arabicPeriod"/>
            </a:pP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СВОВРЕМЕННОСТЬ (СНАЧАЛА ОТЧЕТ, ПОТОМ УВЕДОМЛЕНИЕ РОДИТЕЛЯМ)</a:t>
            </a:r>
          </a:p>
          <a:p>
            <a:pPr marL="457200" indent="-457200" defTabSz="959340">
              <a:buFont typeface="+mj-lt"/>
              <a:buAutoNum type="arabicPeriod"/>
            </a:pP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УКАЗАНИЕ </a:t>
            </a:r>
            <a:r>
              <a:rPr lang="ru-RU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ФИО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ОБЯЗАТЕЛЬНО</a:t>
            </a:r>
          </a:p>
          <a:p>
            <a:pPr marL="457200" indent="-457200" defTabSz="959340">
              <a:buFont typeface="+mj-lt"/>
              <a:buAutoNum type="arabicPeriod"/>
            </a:pP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КОРРЕКТНОЕ</a:t>
            </a:r>
            <a:r>
              <a:rPr lang="ru-RU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ОТРАЖЕНИЕ РЕЗУЛЬТАТА </a:t>
            </a:r>
          </a:p>
          <a:p>
            <a:pPr marL="457200" indent="-457200" defTabSz="959340">
              <a:buFont typeface="+mj-lt"/>
              <a:buAutoNum type="arabicPeriod"/>
            </a:pP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КОРРЕКТНЫЕ ЗНАЧЕНИЯ РЕЗУЛЬТАТА </a:t>
            </a:r>
            <a:r>
              <a:rPr lang="ru-RU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ПРОЦЕНТАХ</a:t>
            </a:r>
          </a:p>
          <a:p>
            <a:pPr marL="457200" indent="-457200" defTabSz="959340">
              <a:buFont typeface="+mj-lt"/>
              <a:buAutoNum type="arabicPeriod"/>
            </a:pP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КОРРЕКТНЫЙ УНИКАЛЬНЫЙ КОД – 10 ЗНАКОВ- 47_КОД ОО_КЛАСС_ПОРЯДКОВЫЙ НОМЕР (СКВОЗНАЯ НУМЕРАЦИЯ), </a:t>
            </a:r>
          </a:p>
          <a:p>
            <a:pPr defTabSz="959340"/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ПРИМЕР: 4704111001</a:t>
            </a:r>
          </a:p>
          <a:p>
            <a:pPr defTabSz="959340"/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ПРИ ПОВТОРНОЙ СДАЧЕ </a:t>
            </a:r>
            <a:r>
              <a:rPr lang="ru-RU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ЧЕРЕЗ 3 МЕСЯЦА 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УНИКАЛЬНЫЙ КОД СОХРАНЯЕТСЯ</a:t>
            </a:r>
          </a:p>
          <a:p>
            <a:pPr defTabSz="959340"/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ПРИ СДАЧЕ ПОСЛЕ ПОВТОРНОЙ ПОДАЧИ ЗАЯВЛЕНИЯ НА КЛАСС НИЖЕ </a:t>
            </a:r>
            <a:r>
              <a:rPr lang="ru-RU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НОВЫЙ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УНИКАЛЬНЫЙ КОД</a:t>
            </a:r>
          </a:p>
          <a:p>
            <a:pPr defTabSz="959340"/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СИНХРОНИЗАЦИЯ ДАННЫХ В ПРИЛОЖЕНИЯХ 1 И 2 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240292" y="185896"/>
            <a:ext cx="10047881" cy="973058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ИНФОРМАЦИИ В РОСОБРНАДЗОР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666875" y="1292579"/>
            <a:ext cx="9458325" cy="1422142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>
            <a:glow rad="101600">
              <a:srgbClr val="00B0F0"/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НА ЧТО ОБРАТИТЬ ВНИМАНИЕ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445189"/>
            <a:ext cx="933450" cy="112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20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бъект 2">
            <a:extLst>
              <a:ext uri="{FF2B5EF4-FFF2-40B4-BE49-F238E27FC236}">
                <a16:creationId xmlns:a16="http://schemas.microsoft.com/office/drawing/2014/main" xmlns="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Font typeface="Arial"/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Font typeface="Arial"/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537202" y="4466522"/>
            <a:ext cx="12016748" cy="2486025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defTabSz="959340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ЗАДАЧА 1.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ВСТУПИТЬ В ГРУППУ  ТГ «ИНФОРМАЦИОННЫЙ КАНАЛ МОДУЛЯ ЕР ЦДО»</a:t>
            </a:r>
          </a:p>
          <a:p>
            <a:pPr defTabSz="959340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ЗАДАЧА 2. 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ИЗУЧИТЬ ПРЕЗЕНТАЦИЮ В ТГ </a:t>
            </a:r>
          </a:p>
          <a:p>
            <a:pPr defTabSz="959340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ЗАДАЧА 3.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СОЗДАТЬ ЛИЧНЫЙ КАБИНЕТ  ОРГАНИЗАЦИИ</a:t>
            </a:r>
          </a:p>
          <a:p>
            <a:pPr defTabSz="959340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ЗАДАЧА 4.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ПОДРУЖИТЬСЯ С ТЕХНИЧЕСКОЙ ПОДДЕРЖКОЙ 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ERCDO@CITIS.RU</a:t>
            </a:r>
            <a:endParaRPr lang="ru-R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59340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ЗАДАЧА 5.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ВНЕСТИ РЕЗУЛЬТАТЫ ТЕСТИРОВАНИЯ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01.04.2025.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Срок: </a:t>
            </a:r>
            <a:r>
              <a:rPr lang="ru-RU" sz="24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 22.09.2025</a:t>
            </a:r>
            <a:endParaRPr lang="en-US" sz="2400" b="1" u="sng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59340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ЗАДАЧА 6</a:t>
            </a: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УВЕДОМИТЬ КОМИТЕТ ОБ УСПЕХАХ ВНЕСЕНИЯ СВЕДЕНИЙ/СВЕРКА</a:t>
            </a:r>
          </a:p>
        </p:txBody>
      </p:sp>
      <p:sp>
        <p:nvSpPr>
          <p:cNvPr id="15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627068" y="204954"/>
            <a:ext cx="8648700" cy="861245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НОВОЕ В УЧЕТЕ РЕЗУЛЬТАТОВ ТЕСТИРОВАНИЯ </a:t>
            </a:r>
          </a:p>
        </p:txBody>
      </p:sp>
      <p:sp>
        <p:nvSpPr>
          <p:cNvPr id="16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803273" y="1205494"/>
            <a:ext cx="9571277" cy="810695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98 Закона об образовании дополнена частью  9.1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624288" y="2510251"/>
            <a:ext cx="11929662" cy="1462209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ФИС ФРДО -  НОВЫЙ МОДУЛЬ «Единый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реестр</a:t>
            </a:r>
          </a:p>
          <a:p>
            <a:pPr algn="ctr" defTabSz="959340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цифровых документов об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образовании» 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(ЕРЦДО) 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://mycdo.obrnadzor.gov.ru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5961063" y="1968445"/>
            <a:ext cx="876300" cy="37407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 rot="16200000">
            <a:off x="6165741" y="4944725"/>
            <a:ext cx="238125" cy="33643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5961063" y="3958685"/>
            <a:ext cx="876300" cy="426766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Изображение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162" y="214124"/>
            <a:ext cx="2043738" cy="2043738"/>
          </a:xfrm>
          <a:prstGeom prst="rect">
            <a:avLst/>
          </a:prstGeom>
          <a:solidFill>
            <a:srgbClr val="00B050">
              <a:alpha val="52000"/>
            </a:srgbClr>
          </a:solidFill>
          <a:ln w="38100">
            <a:solidFill>
              <a:srgbClr val="00B050"/>
            </a:solidFill>
          </a:ln>
        </p:spPr>
      </p:pic>
      <p:pic>
        <p:nvPicPr>
          <p:cNvPr id="17" name="Picture 172"/>
          <p:cNvPicPr/>
          <p:nvPr/>
        </p:nvPicPr>
        <p:blipFill>
          <a:blip r:embed="rId4"/>
          <a:stretch/>
        </p:blipFill>
        <p:spPr>
          <a:xfrm>
            <a:off x="413414" y="166796"/>
            <a:ext cx="779718" cy="89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7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бъект 2">
            <a:extLst>
              <a:ext uri="{FF2B5EF4-FFF2-40B4-BE49-F238E27FC236}">
                <a16:creationId xmlns:a16="http://schemas.microsoft.com/office/drawing/2014/main" xmlns="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Font typeface="Arial"/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Font typeface="Arial"/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817743" y="217114"/>
            <a:ext cx="10146854" cy="924393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 ЦДО - РАЗДЕЛ «ДЛЯ ОРГАНИЗАЦИЙ»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6557795" y="1013481"/>
            <a:ext cx="876300" cy="48092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416" y="1562370"/>
            <a:ext cx="10671959" cy="5388418"/>
          </a:xfrm>
          <a:prstGeom prst="rect">
            <a:avLst/>
          </a:prstGeom>
          <a:ln w="47625">
            <a:solidFill>
              <a:srgbClr val="00B050"/>
            </a:solidFill>
          </a:ln>
        </p:spPr>
      </p:pic>
      <p:pic>
        <p:nvPicPr>
          <p:cNvPr id="12" name="Picture 172"/>
          <p:cNvPicPr/>
          <p:nvPr/>
        </p:nvPicPr>
        <p:blipFill>
          <a:blip r:embed="rId4"/>
          <a:stretch/>
        </p:blipFill>
        <p:spPr>
          <a:xfrm>
            <a:off x="537202" y="233374"/>
            <a:ext cx="779718" cy="899403"/>
          </a:xfrm>
          <a:prstGeom prst="rect">
            <a:avLst/>
          </a:prstGeom>
        </p:spPr>
      </p:pic>
      <p:pic>
        <p:nvPicPr>
          <p:cNvPr id="3074" name="Picture 2" descr="Изображение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690" y="1682951"/>
            <a:ext cx="2256635" cy="2256635"/>
          </a:xfrm>
          <a:prstGeom prst="rect">
            <a:avLst/>
          </a:prstGeom>
          <a:solidFill>
            <a:srgbClr val="0070C0"/>
          </a:solidFill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062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18060</TotalTime>
  <Words>805</Words>
  <Application>Microsoft Office PowerPoint</Application>
  <PresentationFormat>Произвольный</PresentationFormat>
  <Paragraphs>229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Arial</vt:lpstr>
      <vt:lpstr>Bahnschrift SemiLight</vt:lpstr>
      <vt:lpstr>Calibri</vt:lpstr>
      <vt:lpstr>Calibri Light</vt:lpstr>
      <vt:lpstr>Panton</vt:lpstr>
      <vt:lpstr>Panton Bold</vt:lpstr>
      <vt:lpstr>Panton SemiBold</vt:lpstr>
      <vt:lpstr>Times New Roman</vt:lpstr>
      <vt:lpstr>Специальное оформление</vt:lpstr>
      <vt:lpstr>1_Специальное оформление</vt:lpstr>
      <vt:lpstr>2_Специальное оформление</vt:lpstr>
      <vt:lpstr>  Организация учета результатов  тестирования иностранных  граждан и лиц без гражданства  на знание русского языка   03 сентября 2025 года  Орлова Галина Михайловна, главный специалист сектора правового обеспечения департамента надзора, контроля, оценки качества образования и правового обеспечения в сфере образования комитета общего и профессионального образования Ленинградской области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Куплинов Ярослав</dc:creator>
  <cp:lastModifiedBy>Орлова Галина Михайловна</cp:lastModifiedBy>
  <cp:revision>1307</cp:revision>
  <cp:lastPrinted>2025-05-06T08:01:04Z</cp:lastPrinted>
  <dcterms:created xsi:type="dcterms:W3CDTF">2020-06-19T06:58:49Z</dcterms:created>
  <dcterms:modified xsi:type="dcterms:W3CDTF">2025-09-03T06:40:59Z</dcterms:modified>
</cp:coreProperties>
</file>