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5" r:id="rId1"/>
    <p:sldMasterId id="2147483958" r:id="rId2"/>
    <p:sldMasterId id="2147483961" r:id="rId3"/>
  </p:sldMasterIdLst>
  <p:notesMasterIdLst>
    <p:notesMasterId r:id="rId20"/>
  </p:notesMasterIdLst>
  <p:handoutMasterIdLst>
    <p:handoutMasterId r:id="rId21"/>
  </p:handoutMasterIdLst>
  <p:sldIdLst>
    <p:sldId id="483" r:id="rId4"/>
    <p:sldId id="496" r:id="rId5"/>
    <p:sldId id="515" r:id="rId6"/>
    <p:sldId id="524" r:id="rId7"/>
    <p:sldId id="517" r:id="rId8"/>
    <p:sldId id="519" r:id="rId9"/>
    <p:sldId id="518" r:id="rId10"/>
    <p:sldId id="521" r:id="rId11"/>
    <p:sldId id="520" r:id="rId12"/>
    <p:sldId id="522" r:id="rId13"/>
    <p:sldId id="525" r:id="rId14"/>
    <p:sldId id="523" r:id="rId15"/>
    <p:sldId id="485" r:id="rId16"/>
    <p:sldId id="503" r:id="rId17"/>
    <p:sldId id="511" r:id="rId18"/>
    <p:sldId id="505" r:id="rId19"/>
  </p:sldIdLst>
  <p:sldSz cx="12798425" cy="7199313"/>
  <p:notesSz cx="6810375" cy="9942513"/>
  <p:defaultTextStyle>
    <a:defPPr>
      <a:defRPr lang="ru-RU"/>
    </a:defPPr>
    <a:lvl1pPr marL="0" algn="l" defTabSz="91351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56757" algn="l" defTabSz="91351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913511" algn="l" defTabSz="91351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70266" algn="l" defTabSz="91351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827022" algn="l" defTabSz="91351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283776" algn="l" defTabSz="91351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740529" algn="l" defTabSz="91351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197285" algn="l" defTabSz="91351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654043" algn="l" defTabSz="91351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4031" userDrawn="1">
          <p15:clr>
            <a:srgbClr val="A4A3A4"/>
          </p15:clr>
        </p15:guide>
        <p15:guide id="2" orient="horz" pos="2290" userDrawn="1">
          <p15:clr>
            <a:srgbClr val="A4A3A4"/>
          </p15:clr>
        </p15:guide>
        <p15:guide id="3" pos="413" userDrawn="1">
          <p15:clr>
            <a:srgbClr val="A4A3A4"/>
          </p15:clr>
        </p15:guide>
        <p15:guide id="4" orient="horz" pos="292" userDrawn="1">
          <p15:clr>
            <a:srgbClr val="A4A3A4"/>
          </p15:clr>
        </p15:guide>
        <p15:guide id="5" orient="horz" pos="29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 userDrawn="1">
          <p15:clr>
            <a:srgbClr val="A4A3A4"/>
          </p15:clr>
        </p15:guide>
        <p15:guide id="2" pos="2157" userDrawn="1">
          <p15:clr>
            <a:srgbClr val="A4A3A4"/>
          </p15:clr>
        </p15:guide>
        <p15:guide id="3" orient="horz" pos="3132" userDrawn="1">
          <p15:clr>
            <a:srgbClr val="A4A3A4"/>
          </p15:clr>
        </p15:guide>
        <p15:guide id="4" pos="214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Емельянов Алексей Сергеевич" initials="ЕАС" lastIdx="1" clrIdx="0"/>
  <p:cmAuthor id="1" name="Марина Александровна Остапова" initials="МАО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C85D"/>
    <a:srgbClr val="565087"/>
    <a:srgbClr val="FF7C80"/>
    <a:srgbClr val="423D67"/>
    <a:srgbClr val="EAEAF6"/>
    <a:srgbClr val="8A8AD0"/>
    <a:srgbClr val="A2A2DA"/>
    <a:srgbClr val="CDCDEB"/>
    <a:srgbClr val="FFCD2D"/>
    <a:srgbClr val="54B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5"/>
    <p:restoredTop sz="97300" autoAdjust="0"/>
  </p:normalViewPr>
  <p:slideViewPr>
    <p:cSldViewPr snapToGrid="0" snapToObjects="1">
      <p:cViewPr varScale="1">
        <p:scale>
          <a:sx n="78" d="100"/>
          <a:sy n="78" d="100"/>
        </p:scale>
        <p:origin x="-741" y="-51"/>
      </p:cViewPr>
      <p:guideLst>
        <p:guide orient="horz" pos="2290"/>
        <p:guide orient="horz" pos="292"/>
        <p:guide orient="horz" pos="293"/>
        <p:guide pos="4031"/>
        <p:guide pos="41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1" d="100"/>
          <a:sy n="51" d="100"/>
        </p:scale>
        <p:origin x="-3012" y="-96"/>
      </p:cViewPr>
      <p:guideLst>
        <p:guide orient="horz" pos="3127"/>
        <p:guide orient="horz" pos="3132"/>
        <p:guide pos="2157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51905" cy="497603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880" y="2"/>
            <a:ext cx="2951905" cy="497603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B5A37E87-1E10-41A4-B84C-A0C19924E031}" type="datetimeFigureOut">
              <a:rPr lang="ru-RU" smtClean="0"/>
              <a:pPr/>
              <a:t>11.11.2025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43323"/>
            <a:ext cx="2951905" cy="497603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880" y="9443323"/>
            <a:ext cx="2951905" cy="497603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F92595B3-D0A6-4567-9663-134C22571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776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51162" cy="498852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7638" y="0"/>
            <a:ext cx="2951162" cy="498852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53F0F3D3-884F-8E45-98AB-E8ADE6E0FD28}" type="datetimeFigureOut">
              <a:rPr lang="ru-RU" smtClean="0"/>
              <a:pPr/>
              <a:t>11.11.2025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5" rIns="91430" bIns="4571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84837"/>
            <a:ext cx="5448300" cy="3914865"/>
          </a:xfrm>
          <a:prstGeom prst="rect">
            <a:avLst/>
          </a:prstGeom>
        </p:spPr>
        <p:txBody>
          <a:bodyPr vert="horz" lIns="91430" tIns="45715" rIns="91430" bIns="45715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43664"/>
            <a:ext cx="2951162" cy="498851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7638" y="9443664"/>
            <a:ext cx="2951162" cy="498851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98EBCF3A-9B41-AC48-BBC4-8EC043A9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923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5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6757" algn="l" defTabSz="9135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511" algn="l" defTabSz="9135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266" algn="l" defTabSz="9135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022" algn="l" defTabSz="9135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3776" algn="l" defTabSz="9135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0529" algn="l" defTabSz="9135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7285" algn="l" defTabSz="9135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4043" algn="l" defTabSz="9135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343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21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851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70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260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2605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15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260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260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435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317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616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57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245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16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906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90D6EB-00FE-4F24-879D-7A858E623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9803" y="1177667"/>
            <a:ext cx="9598819" cy="2506427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BC9084F-C984-440B-AA82-FD16AAE2E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9803" y="3781862"/>
            <a:ext cx="9598819" cy="1737612"/>
          </a:xfrm>
        </p:spPr>
        <p:txBody>
          <a:bodyPr/>
          <a:lstStyle>
            <a:lvl1pPr marL="0" indent="0" algn="ctr">
              <a:buNone/>
              <a:defRPr sz="3400"/>
            </a:lvl1pPr>
            <a:lvl2pPr marL="639494" indent="0" algn="ctr">
              <a:buNone/>
              <a:defRPr sz="2800"/>
            </a:lvl2pPr>
            <a:lvl3pPr marL="1278989" indent="0" algn="ctr">
              <a:buNone/>
              <a:defRPr sz="2500"/>
            </a:lvl3pPr>
            <a:lvl4pPr marL="1918482" indent="0" algn="ctr">
              <a:buNone/>
              <a:defRPr sz="2200"/>
            </a:lvl4pPr>
            <a:lvl5pPr marL="2557979" indent="0" algn="ctr">
              <a:buNone/>
              <a:defRPr sz="2200"/>
            </a:lvl5pPr>
            <a:lvl6pPr marL="3197474" indent="0" algn="ctr">
              <a:buNone/>
              <a:defRPr sz="2200"/>
            </a:lvl6pPr>
            <a:lvl7pPr marL="3836968" indent="0" algn="ctr">
              <a:buNone/>
              <a:defRPr sz="2200"/>
            </a:lvl7pPr>
            <a:lvl8pPr marL="4476465" indent="0" algn="ctr">
              <a:buNone/>
              <a:defRPr sz="2200"/>
            </a:lvl8pPr>
            <a:lvl9pPr marL="5115959" indent="0" algn="ctr">
              <a:buNone/>
              <a:defRPr sz="2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BE43235-3EEB-4D25-A43D-20009DF96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14C09E6-96D0-41A9-B4F4-5998C212A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ED2C4D0-D267-4CD2-BFB6-86CAACF1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650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18"/>
            <a:ext cx="12798425" cy="7195478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68" y="6672705"/>
            <a:ext cx="2879646" cy="38440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362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90D6EB-00FE-4F24-879D-7A858E623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9803" y="1177667"/>
            <a:ext cx="9598819" cy="2506427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BC9084F-C984-440B-AA82-FD16AAE2E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9803" y="3781862"/>
            <a:ext cx="9598819" cy="1737612"/>
          </a:xfrm>
        </p:spPr>
        <p:txBody>
          <a:bodyPr/>
          <a:lstStyle>
            <a:lvl1pPr marL="0" indent="0" algn="ctr">
              <a:buNone/>
              <a:defRPr sz="3400"/>
            </a:lvl1pPr>
            <a:lvl2pPr marL="639655" indent="0" algn="ctr">
              <a:buNone/>
              <a:defRPr sz="2800"/>
            </a:lvl2pPr>
            <a:lvl3pPr marL="1279311" indent="0" algn="ctr">
              <a:buNone/>
              <a:defRPr sz="2500"/>
            </a:lvl3pPr>
            <a:lvl4pPr marL="1918965" indent="0" algn="ctr">
              <a:buNone/>
              <a:defRPr sz="2200"/>
            </a:lvl4pPr>
            <a:lvl5pPr marL="2558623" indent="0" algn="ctr">
              <a:buNone/>
              <a:defRPr sz="2200"/>
            </a:lvl5pPr>
            <a:lvl6pPr marL="3198279" indent="0" algn="ctr">
              <a:buNone/>
              <a:defRPr sz="2200"/>
            </a:lvl6pPr>
            <a:lvl7pPr marL="3837934" indent="0" algn="ctr">
              <a:buNone/>
              <a:defRPr sz="2200"/>
            </a:lvl7pPr>
            <a:lvl8pPr marL="4477591" indent="0" algn="ctr">
              <a:buNone/>
              <a:defRPr sz="2200"/>
            </a:lvl8pPr>
            <a:lvl9pPr marL="5117246" indent="0" algn="ctr">
              <a:buNone/>
              <a:defRPr sz="2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BE43235-3EEB-4D25-A43D-20009DF96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14C09E6-96D0-41A9-B4F4-5998C212A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ED2C4D0-D267-4CD2-BFB6-86CAACF1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364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18"/>
            <a:ext cx="12798425" cy="7195478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68" y="6672702"/>
            <a:ext cx="2879646" cy="38440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034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90D6EB-00FE-4F24-879D-7A858E623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9803" y="1177666"/>
            <a:ext cx="9598819" cy="2506427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BC9084F-C984-440B-AA82-FD16AAE2E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9803" y="3781862"/>
            <a:ext cx="9598819" cy="1737612"/>
          </a:xfrm>
        </p:spPr>
        <p:txBody>
          <a:bodyPr/>
          <a:lstStyle>
            <a:lvl1pPr marL="0" indent="0" algn="ctr">
              <a:buNone/>
              <a:defRPr sz="3400"/>
            </a:lvl1pPr>
            <a:lvl2pPr marL="639897" indent="0" algn="ctr">
              <a:buNone/>
              <a:defRPr sz="2800"/>
            </a:lvl2pPr>
            <a:lvl3pPr marL="1279794" indent="0" algn="ctr">
              <a:buNone/>
              <a:defRPr sz="2500"/>
            </a:lvl3pPr>
            <a:lvl4pPr marL="1919691" indent="0" algn="ctr">
              <a:buNone/>
              <a:defRPr sz="2200"/>
            </a:lvl4pPr>
            <a:lvl5pPr marL="2559588" indent="0" algn="ctr">
              <a:buNone/>
              <a:defRPr sz="2200"/>
            </a:lvl5pPr>
            <a:lvl6pPr marL="3199486" indent="0" algn="ctr">
              <a:buNone/>
              <a:defRPr sz="2200"/>
            </a:lvl6pPr>
            <a:lvl7pPr marL="3839383" indent="0" algn="ctr">
              <a:buNone/>
              <a:defRPr sz="2200"/>
            </a:lvl7pPr>
            <a:lvl8pPr marL="4479280" indent="0" algn="ctr">
              <a:buNone/>
              <a:defRPr sz="2200"/>
            </a:lvl8pPr>
            <a:lvl9pPr marL="5119177" indent="0" algn="ctr">
              <a:buNone/>
              <a:defRPr sz="2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BE43235-3EEB-4D25-A43D-20009DF96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14C09E6-96D0-41A9-B4F4-5998C212A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ED2C4D0-D267-4CD2-BFB6-86CAACF1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91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18"/>
            <a:ext cx="12798425" cy="7195478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68" y="6672698"/>
            <a:ext cx="2879646" cy="38440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921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74BA25-B076-479D-955D-923007969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892" y="384409"/>
            <a:ext cx="11038642" cy="1390978"/>
          </a:xfrm>
          <a:prstGeom prst="rect">
            <a:avLst/>
          </a:prstGeom>
        </p:spPr>
        <p:txBody>
          <a:bodyPr vert="horz" lIns="127898" tIns="63951" rIns="127898" bIns="63951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44659A4-3C90-48EB-A9AB-DA2C33D9D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892" y="1917596"/>
            <a:ext cx="11038642" cy="4566230"/>
          </a:xfrm>
          <a:prstGeom prst="rect">
            <a:avLst/>
          </a:prstGeom>
        </p:spPr>
        <p:txBody>
          <a:bodyPr vert="horz" lIns="127898" tIns="63951" rIns="127898" bIns="63951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FA2C511-FA38-44BC-B61E-30B8D2328D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9892" y="6672705"/>
            <a:ext cx="2879646" cy="384407"/>
          </a:xfrm>
          <a:prstGeom prst="rect">
            <a:avLst/>
          </a:prstGeom>
        </p:spPr>
        <p:txBody>
          <a:bodyPr vert="horz" lIns="127898" tIns="63951" rIns="127898" bIns="6395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219"/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59219"/>
              <a:t>11.11.2025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701CE3B-3E5F-4BBF-96AB-DD558527F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39479" y="6672705"/>
            <a:ext cx="4319468" cy="384407"/>
          </a:xfrm>
          <a:prstGeom prst="rect">
            <a:avLst/>
          </a:prstGeom>
        </p:spPr>
        <p:txBody>
          <a:bodyPr vert="horz" lIns="127898" tIns="63951" rIns="127898" bIns="6395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21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8563038-C815-4EF0-A049-B48A715363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8887" y="6672705"/>
            <a:ext cx="2879646" cy="384407"/>
          </a:xfrm>
          <a:prstGeom prst="rect">
            <a:avLst/>
          </a:prstGeom>
        </p:spPr>
        <p:txBody>
          <a:bodyPr vert="horz" lIns="127898" tIns="63951" rIns="127898" bIns="6395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219"/>
            <a:fld id="{F05E849C-5F29-4ED4-856D-0A541E2140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5921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96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</p:sldLayoutIdLst>
  <p:txStyles>
    <p:titleStyle>
      <a:lvl1pPr algn="l" defTabSz="1278989" rtl="0" eaLnBrk="1" latinLnBrk="0" hangingPunct="1">
        <a:lnSpc>
          <a:spcPct val="90000"/>
        </a:lnSpc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9748" indent="-319748" algn="l" defTabSz="1278989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59244" indent="-319748" algn="l" defTabSz="1278989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598736" indent="-319748" algn="l" defTabSz="1278989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38233" indent="-319748" algn="l" defTabSz="1278989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877726" indent="-319748" algn="l" defTabSz="1278989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517223" indent="-319748" algn="l" defTabSz="1278989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4156714" indent="-319748" algn="l" defTabSz="1278989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796211" indent="-319748" algn="l" defTabSz="1278989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435710" indent="-319748" algn="l" defTabSz="1278989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7898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9494" algn="l" defTabSz="127898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989" algn="l" defTabSz="127898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8482" algn="l" defTabSz="127898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7979" algn="l" defTabSz="127898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97474" algn="l" defTabSz="127898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36968" algn="l" defTabSz="127898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76465" algn="l" defTabSz="127898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15959" algn="l" defTabSz="127898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74BA25-B076-479D-955D-923007969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892" y="384409"/>
            <a:ext cx="11038642" cy="1390978"/>
          </a:xfrm>
          <a:prstGeom prst="rect">
            <a:avLst/>
          </a:prstGeom>
        </p:spPr>
        <p:txBody>
          <a:bodyPr vert="horz" lIns="127930" tIns="63965" rIns="127930" bIns="6396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44659A4-3C90-48EB-A9AB-DA2C33D9D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892" y="1917596"/>
            <a:ext cx="11038642" cy="4566230"/>
          </a:xfrm>
          <a:prstGeom prst="rect">
            <a:avLst/>
          </a:prstGeom>
        </p:spPr>
        <p:txBody>
          <a:bodyPr vert="horz" lIns="127930" tIns="63965" rIns="127930" bIns="6396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FA2C511-FA38-44BC-B61E-30B8D2328D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9892" y="6672702"/>
            <a:ext cx="2879646" cy="384407"/>
          </a:xfrm>
          <a:prstGeom prst="rect">
            <a:avLst/>
          </a:prstGeom>
        </p:spPr>
        <p:txBody>
          <a:bodyPr vert="horz" lIns="127930" tIns="63965" rIns="127930" bIns="63965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461"/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59461"/>
              <a:t>11.11.2025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701CE3B-3E5F-4BBF-96AB-DD558527F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39479" y="6672702"/>
            <a:ext cx="4319468" cy="384407"/>
          </a:xfrm>
          <a:prstGeom prst="rect">
            <a:avLst/>
          </a:prstGeom>
        </p:spPr>
        <p:txBody>
          <a:bodyPr vert="horz" lIns="127930" tIns="63965" rIns="127930" bIns="63965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46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8563038-C815-4EF0-A049-B48A715363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8887" y="6672702"/>
            <a:ext cx="2879646" cy="384407"/>
          </a:xfrm>
          <a:prstGeom prst="rect">
            <a:avLst/>
          </a:prstGeom>
        </p:spPr>
        <p:txBody>
          <a:bodyPr vert="horz" lIns="127930" tIns="63965" rIns="127930" bIns="63965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461"/>
            <a:fld id="{F05E849C-5F29-4ED4-856D-0A541E2140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5946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9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</p:sldLayoutIdLst>
  <p:txStyles>
    <p:titleStyle>
      <a:lvl1pPr algn="l" defTabSz="1279311" rtl="0" eaLnBrk="1" latinLnBrk="0" hangingPunct="1">
        <a:lnSpc>
          <a:spcPct val="90000"/>
        </a:lnSpc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9828" indent="-319828" algn="l" defTabSz="1279311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59485" indent="-319828" algn="l" defTabSz="1279311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599138" indent="-319828" algn="l" defTabSz="1279311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38796" indent="-319828" algn="l" defTabSz="1279311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878451" indent="-319828" algn="l" defTabSz="1279311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518107" indent="-319828" algn="l" defTabSz="1279311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4157761" indent="-319828" algn="l" defTabSz="1279311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797417" indent="-319828" algn="l" defTabSz="1279311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437077" indent="-319828" algn="l" defTabSz="1279311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793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9655" algn="l" defTabSz="12793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311" algn="l" defTabSz="12793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8965" algn="l" defTabSz="12793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8623" algn="l" defTabSz="12793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98279" algn="l" defTabSz="12793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37934" algn="l" defTabSz="12793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77591" algn="l" defTabSz="12793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17246" algn="l" defTabSz="12793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74BA25-B076-479D-955D-923007969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892" y="384409"/>
            <a:ext cx="11038642" cy="1390978"/>
          </a:xfrm>
          <a:prstGeom prst="rect">
            <a:avLst/>
          </a:prstGeom>
        </p:spPr>
        <p:txBody>
          <a:bodyPr vert="horz" lIns="127979" tIns="63990" rIns="127979" bIns="6399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44659A4-3C90-48EB-A9AB-DA2C33D9D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892" y="1917596"/>
            <a:ext cx="11038642" cy="4566230"/>
          </a:xfrm>
          <a:prstGeom prst="rect">
            <a:avLst/>
          </a:prstGeom>
        </p:spPr>
        <p:txBody>
          <a:bodyPr vert="horz" lIns="127979" tIns="63990" rIns="127979" bIns="6399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FA2C511-FA38-44BC-B61E-30B8D2328D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9892" y="6672698"/>
            <a:ext cx="2879646" cy="384407"/>
          </a:xfrm>
          <a:prstGeom prst="rect">
            <a:avLst/>
          </a:prstGeom>
        </p:spPr>
        <p:txBody>
          <a:bodyPr vert="horz" lIns="127979" tIns="63990" rIns="127979" bIns="6399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822"/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59822"/>
              <a:t>11.11.2025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701CE3B-3E5F-4BBF-96AB-DD558527F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39479" y="6672698"/>
            <a:ext cx="4319468" cy="384407"/>
          </a:xfrm>
          <a:prstGeom prst="rect">
            <a:avLst/>
          </a:prstGeom>
        </p:spPr>
        <p:txBody>
          <a:bodyPr vert="horz" lIns="127979" tIns="63990" rIns="127979" bIns="6399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822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8563038-C815-4EF0-A049-B48A715363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8887" y="6672698"/>
            <a:ext cx="2879646" cy="384407"/>
          </a:xfrm>
          <a:prstGeom prst="rect">
            <a:avLst/>
          </a:prstGeom>
        </p:spPr>
        <p:txBody>
          <a:bodyPr vert="horz" lIns="127979" tIns="63990" rIns="127979" bIns="6399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822"/>
            <a:fld id="{F05E849C-5F29-4ED4-856D-0A541E2140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59822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49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</p:sldLayoutIdLst>
  <p:txStyles>
    <p:titleStyle>
      <a:lvl1pPr algn="l" defTabSz="1279794" rtl="0" eaLnBrk="1" latinLnBrk="0" hangingPunct="1">
        <a:lnSpc>
          <a:spcPct val="90000"/>
        </a:lnSpc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9949" indent="-319949" algn="l" defTabSz="1279794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59846" indent="-319949" algn="l" defTabSz="1279794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599743" indent="-319949" algn="l" defTabSz="1279794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39640" indent="-319949" algn="l" defTabSz="1279794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879537" indent="-319949" algn="l" defTabSz="1279794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519434" indent="-319949" algn="l" defTabSz="1279794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4159331" indent="-319949" algn="l" defTabSz="1279794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228" indent="-319949" algn="l" defTabSz="1279794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439126" indent="-319949" algn="l" defTabSz="1279794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7979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9897" algn="l" defTabSz="127979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794" algn="l" defTabSz="127979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9691" algn="l" defTabSz="127979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9588" algn="l" defTabSz="127979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99486" algn="l" defTabSz="127979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39383" algn="l" defTabSz="127979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79280" algn="l" defTabSz="127979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19177" algn="l" defTabSz="127979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hyperlink" Target="https://disk.yandex.ru/edit/d/gsEynARXID8C4D_kAy-vIiPegnqahzm72s0qoIz-cKg6bzBKeE5STnJEQQ" TargetMode="Externa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Group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 idx="4294967295"/>
          </p:nvPr>
        </p:nvSpPr>
        <p:spPr>
          <a:xfrm>
            <a:off x="419100" y="1339850"/>
            <a:ext cx="12077707" cy="5670550"/>
          </a:xfrm>
          <a:prstGeom prst="rect">
            <a:avLst/>
          </a:prstGeom>
        </p:spPr>
        <p:txBody>
          <a:bodyPr anchor="t">
            <a:noAutofit/>
          </a:bodyPr>
          <a:lstStyle>
            <a:defPPr/>
            <a:lvl1pPr lvl="0"/>
          </a:lstStyle>
          <a:p>
            <a:pPr algn="ctr"/>
            <a:r>
              <a:rPr lang="ru-RU" sz="1500" b="1" dirty="0">
                <a:solidFill>
                  <a:schemeClr val="bg1"/>
                </a:solidFill>
                <a:latin typeface="Panton SemiBold" panose="020B0604020202020204" charset="-52"/>
              </a:rPr>
              <a:t/>
            </a:r>
            <a:br>
              <a:rPr lang="ru-RU" sz="1500" b="1" dirty="0">
                <a:solidFill>
                  <a:schemeClr val="bg1"/>
                </a:solidFill>
                <a:latin typeface="Panton SemiBold" panose="020B0604020202020204" charset="-52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Новое в законодательстве </a:t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организации тестирования иностранных </a:t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и лиц без гражданства </a:t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знание русского языка</a:t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ноября 2025 года</a:t>
            </a:r>
            <a:r>
              <a:rPr lang="ru-RU" sz="1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900" b="1" dirty="0">
                <a:solidFill>
                  <a:schemeClr val="bg1"/>
                </a:solidFill>
                <a:latin typeface="Panton SemiBold" panose="020B0604020202020204" charset="-52"/>
              </a:rPr>
              <a:t/>
            </a:r>
            <a:br>
              <a:rPr lang="ru-RU" sz="3900" b="1" dirty="0">
                <a:solidFill>
                  <a:schemeClr val="bg1"/>
                </a:solidFill>
                <a:latin typeface="Panton SemiBold" panose="020B0604020202020204" charset="-52"/>
              </a:rPr>
            </a:br>
            <a:r>
              <a:rPr lang="ru-RU" sz="3900" b="1" dirty="0" smtClean="0">
                <a:solidFill>
                  <a:schemeClr val="bg1"/>
                </a:solidFill>
                <a:latin typeface="Panton SemiBold" panose="020B0604020202020204" charset="-52"/>
              </a:rPr>
              <a:t/>
            </a:r>
            <a:br>
              <a:rPr lang="ru-RU" sz="3900" b="1" dirty="0" smtClean="0">
                <a:solidFill>
                  <a:schemeClr val="bg1"/>
                </a:solidFill>
                <a:latin typeface="Panton SemiBold" panose="020B0604020202020204" charset="-52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Орлова Галина Михайловна,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специалист сектора правового обеспечения департамента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надзора, контроля, оценки качества образования и правового обеспечения в сфере образования комитета общего и профессионального образования Ленинградской области</a:t>
            </a:r>
            <a:r>
              <a:rPr lang="ru-RU" sz="2000" b="1" dirty="0">
                <a:solidFill>
                  <a:schemeClr val="bg1"/>
                </a:solidFill>
                <a:latin typeface="Panton SemiBold" panose="020B0604020202020204" charset="-52"/>
              </a:rPr>
              <a:t/>
            </a:r>
            <a:br>
              <a:rPr lang="ru-RU" sz="2000" b="1" dirty="0">
                <a:solidFill>
                  <a:schemeClr val="bg1"/>
                </a:solidFill>
                <a:latin typeface="Panton SemiBold" panose="020B0604020202020204" charset="-52"/>
              </a:rPr>
            </a:br>
            <a:r>
              <a:rPr lang="ru-RU" sz="1500" b="1" dirty="0">
                <a:solidFill>
                  <a:schemeClr val="bg1"/>
                </a:solidFill>
                <a:latin typeface="Panton SemiBold" panose="020B0604020202020204" charset="-52"/>
              </a:rPr>
              <a:t/>
            </a:r>
            <a:br>
              <a:rPr lang="ru-RU" sz="1500" b="1" dirty="0">
                <a:solidFill>
                  <a:schemeClr val="bg1"/>
                </a:solidFill>
                <a:latin typeface="Panton SemiBold" panose="020B0604020202020204" charset="-52"/>
              </a:rPr>
            </a:br>
            <a:r>
              <a:rPr lang="ru-RU" sz="1800" b="1" dirty="0">
                <a:solidFill>
                  <a:schemeClr val="bg1"/>
                </a:solidFill>
                <a:latin typeface="Panton SemiBold" panose="020B0604020202020204" charset="-52"/>
              </a:rPr>
              <a:t/>
            </a:r>
            <a:br>
              <a:rPr lang="ru-RU" sz="1800" b="1" dirty="0">
                <a:solidFill>
                  <a:schemeClr val="bg1"/>
                </a:solidFill>
                <a:latin typeface="Panton SemiBold" panose="020B0604020202020204" charset="-52"/>
              </a:rPr>
            </a:br>
            <a:r>
              <a:rPr lang="ru-RU" sz="3900" b="1" dirty="0">
                <a:solidFill>
                  <a:schemeClr val="bg1"/>
                </a:solidFill>
                <a:latin typeface="Panton SemiBold" panose="020B0604020202020204" charset="-52"/>
              </a:rPr>
              <a:t/>
            </a:r>
            <a:br>
              <a:rPr lang="ru-RU" sz="3900" b="1" dirty="0">
                <a:solidFill>
                  <a:schemeClr val="bg1"/>
                </a:solidFill>
                <a:latin typeface="Panton SemiBold" panose="020B0604020202020204" charset="-52"/>
              </a:rPr>
            </a:br>
            <a:endParaRPr lang="ru-RU" sz="1400" b="1" dirty="0">
              <a:solidFill>
                <a:schemeClr val="bg1"/>
              </a:solidFill>
              <a:latin typeface="Panton SemiBold" panose="020B0604020202020204" charset="-52"/>
            </a:endParaRPr>
          </a:p>
        </p:txBody>
      </p:sp>
      <p:sp>
        <p:nvSpPr>
          <p:cNvPr id="170" name="Shape 170"/>
          <p:cNvSpPr txBox="1"/>
          <p:nvPr/>
        </p:nvSpPr>
        <p:spPr>
          <a:xfrm>
            <a:off x="1863843" y="394463"/>
            <a:ext cx="10340857" cy="1084496"/>
          </a:xfrm>
          <a:prstGeom prst="rect">
            <a:avLst/>
          </a:prstGeom>
        </p:spPr>
        <p:txBody>
          <a:bodyPr vert="horz" lIns="95912" tIns="47950" rIns="95912" bIns="47950">
            <a:noAutofit/>
          </a:bodyPr>
          <a:lstStyle>
            <a:defPPr/>
            <a:lvl1pPr marL="0" lvl="0" indent="0" algn="ctr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59098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DDE3F7"/>
                </a:solidFill>
                <a:latin typeface="Panton SemiBold" panose="020B0604020202020204" charset="-52"/>
                <a:ea typeface="Panton"/>
                <a:cs typeface="Panton"/>
              </a:rPr>
              <a:t>          </a:t>
            </a:r>
            <a:r>
              <a:rPr lang="ru-RU" sz="2000" dirty="0" smtClean="0">
                <a:solidFill>
                  <a:srgbClr val="DDE3F7"/>
                </a:solidFill>
                <a:latin typeface="Times New Roman" pitchFamily="18" charset="0"/>
                <a:ea typeface="Panton"/>
                <a:cs typeface="Times New Roman" pitchFamily="18" charset="0"/>
              </a:rPr>
              <a:t>Комитет </a:t>
            </a:r>
            <a:r>
              <a:rPr lang="ru-RU" sz="2000" dirty="0">
                <a:solidFill>
                  <a:srgbClr val="DDE3F7"/>
                </a:solidFill>
                <a:latin typeface="Times New Roman" pitchFamily="18" charset="0"/>
                <a:ea typeface="Panton"/>
                <a:cs typeface="Times New Roman" pitchFamily="18" charset="0"/>
              </a:rPr>
              <a:t>общего и профессионального образования Ленинградской области</a:t>
            </a:r>
            <a:endParaRPr sz="2000" dirty="0">
              <a:solidFill>
                <a:srgbClr val="DDE3F7"/>
              </a:solidFill>
              <a:latin typeface="Times New Roman" pitchFamily="18" charset="0"/>
              <a:ea typeface="Panton"/>
              <a:cs typeface="Times New Roman" pitchFamily="18" charset="0"/>
            </a:endParaRPr>
          </a:p>
        </p:txBody>
      </p:sp>
      <p:pic>
        <p:nvPicPr>
          <p:cNvPr id="172" name="Picture 172"/>
          <p:cNvPicPr/>
          <p:nvPr/>
        </p:nvPicPr>
        <p:blipFill>
          <a:blip r:embed="rId3"/>
          <a:stretch/>
        </p:blipFill>
        <p:spPr>
          <a:xfrm>
            <a:off x="500808" y="289551"/>
            <a:ext cx="1149468" cy="129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36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Объект 2">
            <a:extLst>
              <a:ext uri="{FF2B5EF4-FFF2-40B4-BE49-F238E27FC236}">
                <a16:creationId xmlns="" xmlns:a16="http://schemas.microsoft.com/office/drawing/2014/main" id="{CC31838D-82C8-4BA4-A73F-12F6AE71BCEB}"/>
              </a:ext>
            </a:extLst>
          </p:cNvPr>
          <p:cNvSpPr txBox="1">
            <a:spLocks/>
          </p:cNvSpPr>
          <p:nvPr/>
        </p:nvSpPr>
        <p:spPr>
          <a:xfrm>
            <a:off x="686988" y="1674221"/>
            <a:ext cx="11532065" cy="3638855"/>
          </a:xfrm>
          <a:prstGeom prst="rect">
            <a:avLst/>
          </a:prstGeom>
        </p:spPr>
        <p:txBody>
          <a:bodyPr vert="horz" lIns="95936" tIns="47964" rIns="95936" bIns="47964">
            <a:normAutofit/>
          </a:bodyPr>
          <a:lstStyle>
            <a:defPPr/>
            <a:lvl1pPr marL="171446" lvl="0" indent="-171446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lvl="1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lvl="2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lvl="3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lvl="4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lvl="5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lvl="6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lvl="7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lvl="8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59340">
              <a:buFont typeface="Arial"/>
              <a:buNone/>
            </a:pPr>
            <a:endParaRPr lang="ru-RU" sz="3900" kern="100" dirty="0">
              <a:solidFill>
                <a:srgbClr val="DDE3F7"/>
              </a:solidFill>
              <a:latin typeface="Panton Bold" panose="00000800000000000000" pitchFamily="2" charset="-52"/>
              <a:ea typeface="Panton"/>
              <a:cs typeface="Times New Roman" panose="02020603050405020304" pitchFamily="18" charset="0"/>
            </a:endParaRPr>
          </a:p>
          <a:p>
            <a:pPr marL="0" indent="0" defTabSz="1279150">
              <a:buFont typeface="Arial"/>
              <a:buNone/>
            </a:pPr>
            <a:endParaRPr lang="ru-RU" sz="3900" kern="0" dirty="0">
              <a:solidFill>
                <a:prstClr val="black"/>
              </a:solidFill>
            </a:endParaRPr>
          </a:p>
        </p:txBody>
      </p:sp>
      <p:pic>
        <p:nvPicPr>
          <p:cNvPr id="13" name="Picture 172"/>
          <p:cNvPicPr/>
          <p:nvPr/>
        </p:nvPicPr>
        <p:blipFill>
          <a:blip r:embed="rId3"/>
          <a:stretch/>
        </p:blipFill>
        <p:spPr>
          <a:xfrm>
            <a:off x="264542" y="270245"/>
            <a:ext cx="779718" cy="899403"/>
          </a:xfrm>
          <a:prstGeom prst="rect">
            <a:avLst/>
          </a:prstGeom>
        </p:spPr>
      </p:pic>
      <p:sp>
        <p:nvSpPr>
          <p:cNvPr id="15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1240292" y="203497"/>
            <a:ext cx="10047881" cy="854172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АККРЕДИТАЦИОННЫЙ ДОКУМЕНТ ДИПЛОМАТИЧЕСКОГО РАБОТНИКА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3499750" y="1209362"/>
            <a:ext cx="5798926" cy="804852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defTabSz="95934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ВЫГЛЯДИТ </a:t>
            </a:r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0" y="109779"/>
            <a:ext cx="906496" cy="906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0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849" y="1362665"/>
            <a:ext cx="941453" cy="52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199" y="2805344"/>
            <a:ext cx="5685258" cy="3600450"/>
          </a:xfrm>
          <a:prstGeom prst="rect">
            <a:avLst/>
          </a:prstGeom>
        </p:spPr>
      </p:pic>
      <p:sp>
        <p:nvSpPr>
          <p:cNvPr id="5" name="Выгнутая вправо стрелка 4"/>
          <p:cNvSpPr/>
          <p:nvPr/>
        </p:nvSpPr>
        <p:spPr>
          <a:xfrm>
            <a:off x="5534783" y="2110412"/>
            <a:ext cx="792712" cy="1469813"/>
          </a:xfrm>
          <a:prstGeom prst="curvedLeftArrow">
            <a:avLst/>
          </a:prstGeom>
          <a:solidFill>
            <a:srgbClr val="28C8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8791" y="2801604"/>
            <a:ext cx="5508517" cy="3604190"/>
          </a:xfrm>
          <a:prstGeom prst="rect">
            <a:avLst/>
          </a:prstGeom>
        </p:spPr>
      </p:pic>
      <p:sp>
        <p:nvSpPr>
          <p:cNvPr id="6" name="Выгнутая влево стрелка 5"/>
          <p:cNvSpPr/>
          <p:nvPr/>
        </p:nvSpPr>
        <p:spPr>
          <a:xfrm>
            <a:off x="6551013" y="2110411"/>
            <a:ext cx="793077" cy="1469813"/>
          </a:xfrm>
          <a:prstGeom prst="curvedRightArrow">
            <a:avLst/>
          </a:prstGeom>
          <a:solidFill>
            <a:srgbClr val="28C8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0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Объект 2">
            <a:extLst>
              <a:ext uri="{FF2B5EF4-FFF2-40B4-BE49-F238E27FC236}">
                <a16:creationId xmlns="" xmlns:a16="http://schemas.microsoft.com/office/drawing/2014/main" id="{CC31838D-82C8-4BA4-A73F-12F6AE71BCEB}"/>
              </a:ext>
            </a:extLst>
          </p:cNvPr>
          <p:cNvSpPr txBox="1">
            <a:spLocks/>
          </p:cNvSpPr>
          <p:nvPr/>
        </p:nvSpPr>
        <p:spPr>
          <a:xfrm>
            <a:off x="686988" y="1674221"/>
            <a:ext cx="11532065" cy="3638855"/>
          </a:xfrm>
          <a:prstGeom prst="rect">
            <a:avLst/>
          </a:prstGeom>
        </p:spPr>
        <p:txBody>
          <a:bodyPr vert="horz" lIns="95936" tIns="47964" rIns="95936" bIns="47964">
            <a:normAutofit/>
          </a:bodyPr>
          <a:lstStyle>
            <a:defPPr/>
            <a:lvl1pPr marL="171446" lvl="0" indent="-171446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lvl="1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lvl="2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lvl="3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lvl="4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lvl="5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lvl="6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lvl="7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lvl="8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59340">
              <a:buFont typeface="Arial"/>
              <a:buNone/>
            </a:pPr>
            <a:endParaRPr lang="ru-RU" sz="3900" kern="100" dirty="0">
              <a:solidFill>
                <a:srgbClr val="DDE3F7"/>
              </a:solidFill>
              <a:latin typeface="Panton Bold" panose="00000800000000000000" pitchFamily="2" charset="-52"/>
              <a:ea typeface="Panton"/>
              <a:cs typeface="Times New Roman" panose="02020603050405020304" pitchFamily="18" charset="0"/>
            </a:endParaRPr>
          </a:p>
          <a:p>
            <a:pPr marL="0" indent="0" defTabSz="1279150">
              <a:buFont typeface="Arial"/>
              <a:buNone/>
            </a:pPr>
            <a:endParaRPr lang="ru-RU" sz="3900" kern="0" dirty="0">
              <a:solidFill>
                <a:prstClr val="black"/>
              </a:solidFill>
            </a:endParaRPr>
          </a:p>
        </p:txBody>
      </p:sp>
      <p:pic>
        <p:nvPicPr>
          <p:cNvPr id="13" name="Picture 172"/>
          <p:cNvPicPr/>
          <p:nvPr/>
        </p:nvPicPr>
        <p:blipFill>
          <a:blip r:embed="rId3"/>
          <a:stretch/>
        </p:blipFill>
        <p:spPr>
          <a:xfrm>
            <a:off x="264542" y="270245"/>
            <a:ext cx="779718" cy="899403"/>
          </a:xfrm>
          <a:prstGeom prst="rect">
            <a:avLst/>
          </a:prstGeom>
        </p:spPr>
      </p:pic>
      <p:sp>
        <p:nvSpPr>
          <p:cNvPr id="15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1240292" y="203497"/>
            <a:ext cx="10047881" cy="854172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ПОРЯДОК ПРОВЕДЕНИЯ ТЕСТИРОВАНИЯ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325" y="203497"/>
            <a:ext cx="773766" cy="793910"/>
          </a:xfrm>
          <a:prstGeom prst="rect">
            <a:avLst/>
          </a:prstGeom>
          <a:solidFill>
            <a:schemeClr val="bg1"/>
          </a:solidFill>
          <a:ln w="15875">
            <a:solidFill>
              <a:srgbClr val="0070C0"/>
            </a:solidFill>
          </a:ln>
          <a:extLst/>
        </p:spPr>
      </p:pic>
      <p:sp>
        <p:nvSpPr>
          <p:cNvPr id="9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3553557" y="1179340"/>
            <a:ext cx="5798926" cy="1136424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defTabSz="95934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НА ТЕСТИРОВАНИЕ ВЫДАЕТСЯ НА ОСНОВАНИИ ЗАЯВЛЕНИЯ</a:t>
            </a:r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212073" y="2570317"/>
            <a:ext cx="4550886" cy="1846661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just" defTabSz="95934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Имеющих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Государственной программы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оказанию содействия добровольному переселению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Российскую Федерацию соотечественников, проживающих за рубежом, утвержденной Указом Президента Российской Федерации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от 22.06.2006 </a:t>
            </a: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637</a:t>
            </a:r>
          </a:p>
          <a:p>
            <a:pPr algn="just" defTabSz="959340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  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8190919" y="2570317"/>
            <a:ext cx="4441609" cy="1811183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just" defTabSz="959340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59340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Разделяющих традиционные российские духовно-нравственные ценности, в отношении которых в соответствии </a:t>
            </a:r>
          </a:p>
          <a:p>
            <a:pPr algn="ctr" defTabSz="959340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 Указом Президента Российской Федерации от 19.08.2024 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702</a:t>
            </a:r>
            <a:endParaRPr lang="ru-RU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5934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4972652" y="3554252"/>
            <a:ext cx="3038475" cy="845403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defTabSz="95934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</a:p>
          <a:p>
            <a:pPr algn="ctr" defTabSz="959340"/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дипломатических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</a:t>
            </a:r>
          </a:p>
          <a:p>
            <a:pPr algn="just" defTabSz="959340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   </a:t>
            </a:r>
          </a:p>
          <a:p>
            <a:pPr algn="just" defTabSz="959340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 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Выгнутая вправо стрелка 10"/>
          <p:cNvSpPr/>
          <p:nvPr/>
        </p:nvSpPr>
        <p:spPr>
          <a:xfrm>
            <a:off x="4986906" y="2413937"/>
            <a:ext cx="792712" cy="1118563"/>
          </a:xfrm>
          <a:prstGeom prst="curvedLeftArrow">
            <a:avLst/>
          </a:prstGeom>
          <a:solidFill>
            <a:srgbClr val="28C8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Выгнутая влево стрелка 13"/>
          <p:cNvSpPr/>
          <p:nvPr/>
        </p:nvSpPr>
        <p:spPr>
          <a:xfrm>
            <a:off x="7054052" y="2382559"/>
            <a:ext cx="793077" cy="1099514"/>
          </a:xfrm>
          <a:prstGeom prst="curvedRightArrow">
            <a:avLst/>
          </a:prstGeom>
          <a:solidFill>
            <a:srgbClr val="28C8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6193093" y="2736249"/>
            <a:ext cx="401271" cy="526074"/>
          </a:xfrm>
          <a:prstGeom prst="downArrow">
            <a:avLst/>
          </a:prstGeom>
          <a:solidFill>
            <a:srgbClr val="28C8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4894786" y="4876824"/>
            <a:ext cx="3038475" cy="1918423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defTabSz="95934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ЗАЯВЛЕНИЕ в МОБУ </a:t>
            </a:r>
          </a:p>
          <a:p>
            <a:pPr algn="ctr" defTabSz="95934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«СОШ «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Муринский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 образования № 1», датированное позднее 20.10.2025</a:t>
            </a:r>
          </a:p>
          <a:p>
            <a:pPr algn="ctr" defTabSz="959340"/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(распоряжение комитета </a:t>
            </a:r>
          </a:p>
          <a:p>
            <a:pPr algn="ctr" defTabSz="959340"/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16.10.2025 № 2645-р)  </a:t>
            </a:r>
          </a:p>
          <a:p>
            <a:pPr algn="just" defTabSz="959340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   </a:t>
            </a:r>
          </a:p>
          <a:p>
            <a:pPr algn="just" defTabSz="959340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 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273513" y="4876824"/>
            <a:ext cx="4255764" cy="1628751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defTabSz="95934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ЗАЯВЛЕНИЕ </a:t>
            </a:r>
          </a:p>
          <a:p>
            <a:pPr algn="ctr" defTabSz="95934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образовательную организацию Ленинградской области, датированное позднее 20.10.2025</a:t>
            </a:r>
          </a:p>
          <a:p>
            <a:pPr algn="ctr" defTabSz="959340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59340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   </a:t>
            </a:r>
          </a:p>
          <a:p>
            <a:pPr algn="just" defTabSz="959340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 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8249698" y="4920260"/>
            <a:ext cx="4444270" cy="1541877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defTabSz="95934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ЗАЯВЛЕНИЕ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образовательную организацию Ленинградской области, датированное </a:t>
            </a:r>
          </a:p>
          <a:p>
            <a:pPr algn="ctr" defTabSz="95934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позднее 20.10.2025</a:t>
            </a:r>
          </a:p>
          <a:p>
            <a:pPr algn="just" defTabSz="959340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   </a:t>
            </a:r>
          </a:p>
          <a:p>
            <a:pPr algn="just" defTabSz="959340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 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2088698" y="4459851"/>
            <a:ext cx="401271" cy="526074"/>
          </a:xfrm>
          <a:prstGeom prst="downArrow">
            <a:avLst/>
          </a:prstGeom>
          <a:solidFill>
            <a:srgbClr val="28C8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6198577" y="4459851"/>
            <a:ext cx="401271" cy="526074"/>
          </a:xfrm>
          <a:prstGeom prst="downArrow">
            <a:avLst/>
          </a:prstGeom>
          <a:solidFill>
            <a:srgbClr val="28C8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10271197" y="4519272"/>
            <a:ext cx="401271" cy="526074"/>
          </a:xfrm>
          <a:prstGeom prst="downArrow">
            <a:avLst/>
          </a:prstGeom>
          <a:solidFill>
            <a:srgbClr val="28C8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78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1091723" y="175904"/>
            <a:ext cx="10159373" cy="936002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ЛИЧНОЕ ДЕЛО ИНОСТРАННОГО ГРАЖДАНИНА 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9340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endParaRPr lang="ru-RU" sz="2400" dirty="0">
              <a:solidFill>
                <a:schemeClr val="tx1"/>
              </a:solidFill>
              <a:latin typeface="Panton SemiBold" panose="020B0604020202020204" charset="-52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8207" y="169003"/>
            <a:ext cx="957044" cy="94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72"/>
          <p:cNvPicPr/>
          <p:nvPr/>
        </p:nvPicPr>
        <p:blipFill>
          <a:blip r:embed="rId4"/>
          <a:stretch/>
        </p:blipFill>
        <p:spPr>
          <a:xfrm>
            <a:off x="183761" y="190752"/>
            <a:ext cx="779718" cy="899403"/>
          </a:xfrm>
          <a:prstGeom prst="rect">
            <a:avLst/>
          </a:prstGeom>
        </p:spPr>
      </p:pic>
      <p:sp>
        <p:nvSpPr>
          <p:cNvPr id="24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244826" y="1237129"/>
            <a:ext cx="12308774" cy="5836024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>
            <a:glow rad="101600">
              <a:srgbClr val="00B0F0"/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копии документов,  подтверждающих родство заявителя (или законность представления прав ребенка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копии документов, удостоверяющих личность ребенка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копии документов, подтверждающих законность нахождения ребенка: для граждан, прибывших на территорию РФ из визовых стран – копия визы </a:t>
            </a:r>
            <a:r>
              <a:rPr lang="ru-RU" sz="19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(отслеживать срок действия визы);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граждан, прибывших в РФ в безвизовом порядке – копия миграционной карты (штамп ТО МВД России на оборотной стороне миграционной карты) </a:t>
            </a:r>
            <a:r>
              <a:rPr lang="ru-RU" sz="19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(отслеживать срок временного пребывания, не превышающий 90 суток в течение 1 календарного года); ВНЖ, РВП и др.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копии документов, подтверждающих прохождение государственной дактилоскопической регистрации ребенка, </a:t>
            </a:r>
            <a:r>
              <a:rPr lang="ru-RU" sz="19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которую проходят дети, достигшие возраста </a:t>
            </a:r>
            <a:r>
              <a:rPr lang="ru-RU" sz="1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1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лет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копия медицинского заключения об отсутствии у ребенка, являющегося иностранным гражданином или лицом без гражданства, инфекционных заболеваний. Медицинское освидетельствование дети иностранных граждан обязаны проходить </a:t>
            </a:r>
            <a:r>
              <a:rPr lang="ru-RU" sz="1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ежегодно, начиная с 6 лет.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мед. организаций утвержден постановлением Правительства Ленинградской области от 26.01.2015 № 5, постановлением Правительства Санкт-Петербурга      от 08.02.2022 № 77.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копии документов, подтверждающих изучение русского языка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ребенком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по 11 класс) (при наличии);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копии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документов, подтверждающих осуществление родителем (законным представителем) трудовой деятельности (при наличии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Копии ИНН, СНИЛС родителей + ребенка</a:t>
            </a:r>
          </a:p>
          <a:p>
            <a:pPr algn="just"/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377666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1091723" y="175904"/>
            <a:ext cx="10159373" cy="936002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ИНФОРМИРОВАНИЕ РОДИТЕЛЕЙ О ПРОЦЕДУРЕ АПЕЛЛЯЦИИ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9340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endParaRPr lang="ru-RU" sz="2400" dirty="0">
              <a:solidFill>
                <a:schemeClr val="tx1"/>
              </a:solidFill>
              <a:latin typeface="Panton SemiBold" panose="020B0604020202020204" charset="-52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8207" y="169003"/>
            <a:ext cx="957044" cy="94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72"/>
          <p:cNvPicPr/>
          <p:nvPr/>
        </p:nvPicPr>
        <p:blipFill>
          <a:blip r:embed="rId4"/>
          <a:stretch/>
        </p:blipFill>
        <p:spPr>
          <a:xfrm>
            <a:off x="183761" y="190752"/>
            <a:ext cx="779718" cy="899403"/>
          </a:xfrm>
          <a:prstGeom prst="rect">
            <a:avLst/>
          </a:prstGeom>
        </p:spPr>
      </p:pic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46" y="1437308"/>
            <a:ext cx="3834794" cy="1310410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glow rad="63500">
              <a:srgbClr val="00B0F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188244" y="3358527"/>
            <a:ext cx="12308774" cy="3678767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>
            <a:glow rad="101600">
              <a:srgbClr val="00B0F0"/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КОМИТЕТ РЕКОМЕНДУЕТ ИНФОРМИРОВАТЬ ИНОСТРАННЫХ ГРАЖДАН 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официальных сайтах общеобразовательных организаций Ленинградской области, 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социальных сетях: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процедуре проведения апелляции, включая размещение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образца апелляционного заявления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перечня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 для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апелляционную комиссию                                в доступной для иностранных граждан форме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возможности обратиться за помощью по телефону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«горячей линии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размещенному 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странице официального сайта в информационно-телекоммуникационной сети «Интернет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как комитета образования, так и образовательной организации </a:t>
            </a:r>
          </a:p>
          <a:p>
            <a:pPr algn="ctr"/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012" y="1297157"/>
            <a:ext cx="1847493" cy="1847493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>
            <a:off x="4867836" y="1292639"/>
            <a:ext cx="4527176" cy="1885155"/>
          </a:xfrm>
          <a:prstGeom prst="rightArrow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НПА ФЕДЕРАЛЬНОГО, РЕГИОНАЛЬНОГО УРОВНЕЙ О ТЕСТИРОВАНИИ ИНОСТРАННЫХ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42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Объект 2">
            <a:extLst>
              <a:ext uri="{FF2B5EF4-FFF2-40B4-BE49-F238E27FC236}">
                <a16:creationId xmlns="" xmlns:a16="http://schemas.microsoft.com/office/drawing/2014/main" id="{CC31838D-82C8-4BA4-A73F-12F6AE71BCEB}"/>
              </a:ext>
            </a:extLst>
          </p:cNvPr>
          <p:cNvSpPr txBox="1">
            <a:spLocks/>
          </p:cNvSpPr>
          <p:nvPr/>
        </p:nvSpPr>
        <p:spPr>
          <a:xfrm>
            <a:off x="686988" y="1674221"/>
            <a:ext cx="11532065" cy="3638855"/>
          </a:xfrm>
          <a:prstGeom prst="rect">
            <a:avLst/>
          </a:prstGeom>
        </p:spPr>
        <p:txBody>
          <a:bodyPr vert="horz" lIns="95936" tIns="47964" rIns="95936" bIns="47964">
            <a:normAutofit/>
          </a:bodyPr>
          <a:lstStyle>
            <a:defPPr/>
            <a:lvl1pPr marL="171446" lvl="0" indent="-171446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lvl="1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lvl="2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lvl="3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lvl="4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lvl="5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lvl="6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lvl="7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lvl="8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59340">
              <a:buNone/>
            </a:pPr>
            <a:endParaRPr lang="ru-RU" sz="3900" kern="100" dirty="0">
              <a:solidFill>
                <a:srgbClr val="DDE3F7"/>
              </a:solidFill>
              <a:latin typeface="Panton Bold" panose="00000800000000000000" pitchFamily="2" charset="-52"/>
              <a:ea typeface="Panton"/>
              <a:cs typeface="Times New Roman" panose="02020603050405020304" pitchFamily="18" charset="0"/>
            </a:endParaRPr>
          </a:p>
          <a:p>
            <a:pPr marL="0" indent="0" defTabSz="1279150">
              <a:buNone/>
            </a:pPr>
            <a:endParaRPr lang="ru-RU" sz="3900" kern="0" dirty="0">
              <a:solidFill>
                <a:prstClr val="black"/>
              </a:solidFill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9838" y="194337"/>
            <a:ext cx="918157" cy="91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72"/>
          <p:cNvPicPr/>
          <p:nvPr/>
        </p:nvPicPr>
        <p:blipFill>
          <a:blip r:embed="rId4"/>
          <a:stretch/>
        </p:blipFill>
        <p:spPr>
          <a:xfrm>
            <a:off x="264542" y="270245"/>
            <a:ext cx="779718" cy="899403"/>
          </a:xfrm>
          <a:prstGeom prst="rect">
            <a:avLst/>
          </a:prstGeom>
        </p:spPr>
      </p:pic>
      <p:sp>
        <p:nvSpPr>
          <p:cNvPr id="7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6654894" y="2772663"/>
            <a:ext cx="5881267" cy="910504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ПРИЛОЖЕНИЕ 2</a:t>
            </a:r>
          </a:p>
          <a:p>
            <a:pPr algn="ctr" defTabSz="959340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КТО?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РУКОВОДИТЕЛИ ТЕСТИРУЮЩИХ ОРГАНИЗАЦИЙ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304380" y="2706773"/>
            <a:ext cx="5881266" cy="639168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ПРИЛОЖЕНИЕ 1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КТО? 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ОТВЕТСТВЕННЫЕ ЛИЦА МОУО</a:t>
            </a:r>
          </a:p>
          <a:p>
            <a:pPr algn="ctr"/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1240292" y="185896"/>
            <a:ext cx="10047881" cy="911850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ИНФОРМАЦИИ В РОСОБРНАДЗОР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343317" y="5642979"/>
            <a:ext cx="5842329" cy="1403194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 w="50800"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КУДА ? 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https://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disk.yandex.ru/edit/d/gsEynARXID8C4D_kAy-vIiPegnqahzm72s0qoIz-cKg6bzBKeE5STnJEQQ</a:t>
            </a:r>
            <a:endParaRPr lang="ru-RU" sz="2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9340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ЦВЕТ 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304379" y="3490177"/>
            <a:ext cx="5881267" cy="734300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КОГДА? </a:t>
            </a:r>
            <a:endParaRPr lang="ru-RU" sz="2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ДО 23 ЧИСЛА 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КАЖДОГО МЕСЯЦА</a:t>
            </a:r>
            <a:endParaRPr lang="ru-RU" sz="2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304380" y="4382671"/>
            <a:ext cx="5881267" cy="1074641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ВНИМАНИЕ!!!</a:t>
            </a:r>
            <a:endParaRPr lang="ru-RU" sz="2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КОЛИЧЕСТВЕННЫЕ ПОКАЗАТЕЛИ ПРЕДОСТАВЛЯЮТСЯ 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НАРАСТАЮЩИМ ИТОГОМ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6633063" y="3910119"/>
            <a:ext cx="5924932" cy="871490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КОГДА? </a:t>
            </a:r>
            <a:endParaRPr lang="ru-RU" sz="2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 РАБОЧИХ ДНЯ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ПОСЛЕ ДНЯ </a:t>
            </a:r>
          </a:p>
          <a:p>
            <a:pPr algn="ctr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ПРОВЕДЕНИЯ ТЕСТИРОВАНИЯ 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(до 24.11.2025)</a:t>
            </a: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6654894" y="4997398"/>
            <a:ext cx="5881268" cy="723713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 w="50800"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КУДА ? </a:t>
            </a:r>
          </a:p>
          <a:p>
            <a:pPr algn="ctr" defTabSz="959340"/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ФИС ФРДО 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МОДУЛЬ ЕРЦДО </a:t>
            </a:r>
            <a:endParaRPr lang="ru-RU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10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036" y="1263637"/>
            <a:ext cx="3707573" cy="1310410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glow rad="63500">
              <a:srgbClr val="00B0F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304380" y="1291679"/>
            <a:ext cx="3281781" cy="1270857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>
            <a:glow rad="101600">
              <a:srgbClr val="00B0F0"/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Муниципальные 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органы управления образованием</a:t>
            </a: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9363074" y="1283413"/>
            <a:ext cx="3025449" cy="1270857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>
            <a:glow rad="101600">
              <a:srgbClr val="00B0F0"/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Тестирующие 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организации</a:t>
            </a: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Двойная стрелка влево/вправо 2"/>
          <p:cNvSpPr/>
          <p:nvPr/>
        </p:nvSpPr>
        <p:spPr>
          <a:xfrm>
            <a:off x="8394869" y="1728226"/>
            <a:ext cx="817865" cy="42862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Двойная стрелка влево/вправо 24"/>
          <p:cNvSpPr/>
          <p:nvPr/>
        </p:nvSpPr>
        <p:spPr>
          <a:xfrm>
            <a:off x="3640832" y="1712794"/>
            <a:ext cx="817865" cy="42862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6633063" y="6160567"/>
            <a:ext cx="5881268" cy="723713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 w="50800"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СВЕРКА!!! -  25.11.2025</a:t>
            </a:r>
            <a:endParaRPr lang="ru-RU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9119276" y="5883127"/>
            <a:ext cx="952501" cy="4156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55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Объект 2">
            <a:extLst>
              <a:ext uri="{FF2B5EF4-FFF2-40B4-BE49-F238E27FC236}">
                <a16:creationId xmlns="" xmlns:a16="http://schemas.microsoft.com/office/drawing/2014/main" id="{CC31838D-82C8-4BA4-A73F-12F6AE71BCEB}"/>
              </a:ext>
            </a:extLst>
          </p:cNvPr>
          <p:cNvSpPr txBox="1">
            <a:spLocks/>
          </p:cNvSpPr>
          <p:nvPr/>
        </p:nvSpPr>
        <p:spPr>
          <a:xfrm>
            <a:off x="686988" y="1674221"/>
            <a:ext cx="11532065" cy="3638855"/>
          </a:xfrm>
          <a:prstGeom prst="rect">
            <a:avLst/>
          </a:prstGeom>
        </p:spPr>
        <p:txBody>
          <a:bodyPr vert="horz" lIns="95936" tIns="47964" rIns="95936" bIns="47964">
            <a:normAutofit/>
          </a:bodyPr>
          <a:lstStyle>
            <a:defPPr/>
            <a:lvl1pPr marL="171446" lvl="0" indent="-171446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lvl="1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lvl="2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lvl="3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lvl="4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lvl="5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lvl="6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lvl="7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lvl="8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59340">
              <a:buFont typeface="Arial"/>
              <a:buNone/>
            </a:pPr>
            <a:endParaRPr lang="ru-RU" sz="3900" kern="100" dirty="0">
              <a:solidFill>
                <a:srgbClr val="DDE3F7"/>
              </a:solidFill>
              <a:latin typeface="Panton Bold" panose="00000800000000000000" pitchFamily="2" charset="-52"/>
              <a:ea typeface="Panton"/>
              <a:cs typeface="Times New Roman" panose="02020603050405020304" pitchFamily="18" charset="0"/>
            </a:endParaRPr>
          </a:p>
          <a:p>
            <a:pPr marL="0" indent="0" defTabSz="1279150">
              <a:buFont typeface="Arial"/>
              <a:buNone/>
            </a:pPr>
            <a:endParaRPr lang="ru-RU" sz="3900" kern="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537202" y="4876995"/>
            <a:ext cx="12016748" cy="1896178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defTabSz="959340"/>
            <a:endParaRPr lang="ru-RU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9340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ВНЕСЕНИЕ  РЕЗУЛЬТАТОВ ТЕСТИРОВАНИЯ </a:t>
            </a:r>
          </a:p>
          <a:p>
            <a:pPr algn="ctr" defTabSz="959340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ТЕЧЕНИЕ </a:t>
            </a: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РАБОЧИХ ДНЕЙ</a:t>
            </a:r>
          </a:p>
        </p:txBody>
      </p:sp>
      <p:sp>
        <p:nvSpPr>
          <p:cNvPr id="15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1627068" y="204954"/>
            <a:ext cx="8648700" cy="861245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НОВОЕ В УЧЕТЕ РЕЗУЛЬТАТОВ ТЕСТИРОВАНИЯ </a:t>
            </a:r>
          </a:p>
        </p:txBody>
      </p:sp>
      <p:sp>
        <p:nvSpPr>
          <p:cNvPr id="16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686989" y="1205494"/>
            <a:ext cx="9687562" cy="810695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98 Закона об образовании дополнена частью  9.1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686988" y="2601020"/>
            <a:ext cx="11929662" cy="1462209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ФИС ФРДО -  НОВЫЙ МОДУЛЬ «Единый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реестр</a:t>
            </a:r>
          </a:p>
          <a:p>
            <a:pPr algn="ctr" defTabSz="959340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цифровых документов об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образовании» 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(ЕРЦДО) 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://mycdo.obrnadzor.gov.ru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ru-RU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5956133" y="2070823"/>
            <a:ext cx="876300" cy="374078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5946488" y="4268973"/>
            <a:ext cx="876300" cy="493673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Изображение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162" y="214124"/>
            <a:ext cx="2043738" cy="2043738"/>
          </a:xfrm>
          <a:prstGeom prst="rect">
            <a:avLst/>
          </a:prstGeom>
          <a:solidFill>
            <a:srgbClr val="00B050">
              <a:alpha val="52000"/>
            </a:srgbClr>
          </a:solidFill>
          <a:ln w="38100">
            <a:solidFill>
              <a:srgbClr val="00B050"/>
            </a:solidFill>
          </a:ln>
        </p:spPr>
      </p:pic>
      <p:pic>
        <p:nvPicPr>
          <p:cNvPr id="17" name="Picture 172"/>
          <p:cNvPicPr/>
          <p:nvPr/>
        </p:nvPicPr>
        <p:blipFill>
          <a:blip r:embed="rId4"/>
          <a:stretch/>
        </p:blipFill>
        <p:spPr>
          <a:xfrm>
            <a:off x="413414" y="166796"/>
            <a:ext cx="779718" cy="89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7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516">
            <a:extLst>
              <a:ext uri="{FF2B5EF4-FFF2-40B4-BE49-F238E27FC236}">
                <a16:creationId xmlns="" xmlns:a16="http://schemas.microsoft.com/office/drawing/2014/main" id="{116DF505-A85A-4599-A9BB-E2B53801B120}"/>
              </a:ext>
            </a:extLst>
          </p:cNvPr>
          <p:cNvSpPr txBox="1">
            <a:spLocks/>
          </p:cNvSpPr>
          <p:nvPr/>
        </p:nvSpPr>
        <p:spPr>
          <a:xfrm>
            <a:off x="654401" y="1382299"/>
            <a:ext cx="12053898" cy="1237596"/>
          </a:xfrm>
          <a:prstGeom prst="rect">
            <a:avLst/>
          </a:prstGeom>
        </p:spPr>
        <p:txBody>
          <a:bodyPr vert="horz" lIns="95936" tIns="47964" rIns="95936" bIns="47964" anchor="ctr">
            <a:noAutofit/>
          </a:bodyPr>
          <a:lstStyle>
            <a:defPPr>
              <a:defRPr/>
            </a:defPPr>
            <a:lvl1pPr lvl="0" algn="l">
              <a:lnSpc>
                <a:spcPct val="90000"/>
              </a:lnSpc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79150"/>
            <a:endParaRPr lang="ru-RU" sz="2800" kern="0" dirty="0">
              <a:solidFill>
                <a:srgbClr val="FFFFFF"/>
              </a:solidFill>
              <a:latin typeface="Panton Bold"/>
              <a:ea typeface="Panton Bold"/>
              <a:cs typeface="Panton Bold"/>
            </a:endParaRPr>
          </a:p>
        </p:txBody>
      </p:sp>
      <p:sp>
        <p:nvSpPr>
          <p:cNvPr id="33" name="Объект 2">
            <a:extLst>
              <a:ext uri="{FF2B5EF4-FFF2-40B4-BE49-F238E27FC236}">
                <a16:creationId xmlns="" xmlns:a16="http://schemas.microsoft.com/office/drawing/2014/main" id="{CC31838D-82C8-4BA4-A73F-12F6AE71BCEB}"/>
              </a:ext>
            </a:extLst>
          </p:cNvPr>
          <p:cNvSpPr txBox="1">
            <a:spLocks/>
          </p:cNvSpPr>
          <p:nvPr/>
        </p:nvSpPr>
        <p:spPr>
          <a:xfrm>
            <a:off x="686988" y="1674221"/>
            <a:ext cx="11532065" cy="3638855"/>
          </a:xfrm>
          <a:prstGeom prst="rect">
            <a:avLst/>
          </a:prstGeom>
        </p:spPr>
        <p:txBody>
          <a:bodyPr vert="horz" lIns="95936" tIns="47964" rIns="95936" bIns="47964">
            <a:normAutofit/>
          </a:bodyPr>
          <a:lstStyle>
            <a:defPPr/>
            <a:lvl1pPr marL="171446" lvl="0" indent="-171446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lvl="1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lvl="2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lvl="3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lvl="4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lvl="5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lvl="6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lvl="7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lvl="8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59340">
              <a:buNone/>
            </a:pPr>
            <a:endParaRPr lang="ru-RU" sz="3900" kern="100" dirty="0">
              <a:solidFill>
                <a:srgbClr val="DDE3F7"/>
              </a:solidFill>
              <a:latin typeface="Panton Bold" panose="00000800000000000000" pitchFamily="2" charset="-52"/>
              <a:ea typeface="Panton"/>
              <a:cs typeface="Times New Roman" panose="02020603050405020304" pitchFamily="18" charset="0"/>
            </a:endParaRPr>
          </a:p>
          <a:p>
            <a:pPr marL="0" indent="0" defTabSz="1279150">
              <a:buNone/>
            </a:pPr>
            <a:endParaRPr lang="ru-RU" sz="3900" kern="0" dirty="0">
              <a:solidFill>
                <a:prstClr val="black"/>
              </a:solidFill>
            </a:endParaRPr>
          </a:p>
        </p:txBody>
      </p:sp>
      <p:pic>
        <p:nvPicPr>
          <p:cNvPr id="5126" name="Picture 6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250" y="1076325"/>
            <a:ext cx="4000792" cy="5002212"/>
          </a:xfrm>
          <a:prstGeom prst="rect">
            <a:avLst/>
          </a:prstGeom>
          <a:noFill/>
          <a:ln w="508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B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1570096" y="1076325"/>
            <a:ext cx="5566247" cy="5105400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>
            <a:glow rad="101600">
              <a:srgbClr val="00B0F0"/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4800" dirty="0" smtClean="0">
                <a:solidFill>
                  <a:schemeClr val="tx1"/>
                </a:solidFill>
                <a:latin typeface="Bahnschrift SemiLight" panose="020B0502040204020203" pitchFamily="34" charset="0"/>
                <a:cs typeface="Times New Roman" pitchFamily="18" charset="0"/>
              </a:rPr>
              <a:t>БЛАГОДАРЮ </a:t>
            </a:r>
            <a:endParaRPr lang="ru-RU" sz="4800" dirty="0" smtClean="0">
              <a:solidFill>
                <a:schemeClr val="tx1"/>
              </a:solidFill>
              <a:latin typeface="Bahnschrift SemiLight" panose="020B0502040204020203" pitchFamily="34" charset="0"/>
              <a:cs typeface="Times New Roman" pitchFamily="18" charset="0"/>
            </a:endParaRPr>
          </a:p>
          <a:p>
            <a:pPr algn="ctr"/>
            <a:r>
              <a:rPr lang="ru-RU" sz="4800" dirty="0" smtClean="0">
                <a:solidFill>
                  <a:schemeClr val="tx1"/>
                </a:solidFill>
                <a:latin typeface="Bahnschrift SemiLight" panose="020B0502040204020203" pitchFamily="34" charset="0"/>
                <a:cs typeface="Times New Roman" pitchFamily="18" charset="0"/>
              </a:rPr>
              <a:t>ЗА ВНИМАНИЕ </a:t>
            </a:r>
          </a:p>
          <a:p>
            <a:pPr algn="ctr"/>
            <a:r>
              <a:rPr lang="ru-RU" sz="4800" dirty="0" smtClean="0">
                <a:solidFill>
                  <a:schemeClr val="tx1"/>
                </a:solidFill>
                <a:latin typeface="Bahnschrift SemiLight" panose="020B0502040204020203" pitchFamily="34" charset="0"/>
                <a:cs typeface="Times New Roman" pitchFamily="18" charset="0"/>
              </a:rPr>
              <a:t>И УСПЕХОВ </a:t>
            </a:r>
          </a:p>
          <a:p>
            <a:pPr algn="ctr"/>
            <a:r>
              <a:rPr lang="ru-RU" sz="4800" dirty="0" smtClean="0">
                <a:solidFill>
                  <a:schemeClr val="tx1"/>
                </a:solidFill>
                <a:latin typeface="Bahnschrift SemiLight" panose="020B0502040204020203" pitchFamily="34" charset="0"/>
                <a:cs typeface="Times New Roman" pitchFamily="18" charset="0"/>
              </a:rPr>
              <a:t>В РАБОТЕ!</a:t>
            </a:r>
          </a:p>
        </p:txBody>
      </p:sp>
    </p:spTree>
    <p:extLst>
      <p:ext uri="{BB962C8B-B14F-4D97-AF65-F5344CB8AC3E}">
        <p14:creationId xmlns:p14="http://schemas.microsoft.com/office/powerpoint/2010/main" val="343053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1275208" y="226371"/>
            <a:ext cx="10246224" cy="907128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НОРМАТИВНО-ПРАВОВАЯ БАЗА ОРГАНИЗАЦИИ ТЕСТИРОВАНИЯ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6733272" y="2977817"/>
            <a:ext cx="4919404" cy="1536841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19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19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Минпросвещения</a:t>
            </a:r>
            <a:r>
              <a:rPr lang="ru-RU" sz="19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России </a:t>
            </a:r>
          </a:p>
          <a:p>
            <a:pPr algn="ctr"/>
            <a:r>
              <a:rPr lang="ru-RU" sz="19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 04.03.2025 № 170 </a:t>
            </a:r>
          </a:p>
          <a:p>
            <a:pPr algn="ctr"/>
            <a:r>
              <a:rPr lang="ru-RU" sz="19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9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 утверждении </a:t>
            </a:r>
            <a:r>
              <a:rPr lang="ru-RU" sz="19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Порядка </a:t>
            </a:r>
            <a:r>
              <a:rPr lang="ru-RU" sz="19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проведения тестирования</a:t>
            </a:r>
            <a:r>
              <a:rPr lang="ru-RU" sz="19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…»</a:t>
            </a:r>
            <a:endParaRPr lang="ru-RU" sz="19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1213414" y="3029308"/>
            <a:ext cx="4921498" cy="1496500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просвещения Российской Федерации </a:t>
            </a:r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02.09.2025 № 458                          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утверждении </a:t>
            </a:r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орядка приема 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обучение по образовательным программам ……»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0" y="245421"/>
            <a:ext cx="906496" cy="906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72"/>
          <p:cNvPicPr/>
          <p:nvPr/>
        </p:nvPicPr>
        <p:blipFill>
          <a:blip r:embed="rId4"/>
          <a:stretch/>
        </p:blipFill>
        <p:spPr>
          <a:xfrm>
            <a:off x="251886" y="210515"/>
            <a:ext cx="779718" cy="899403"/>
          </a:xfrm>
          <a:prstGeom prst="rect">
            <a:avLst/>
          </a:prstGeom>
        </p:spPr>
      </p:pic>
      <p:sp>
        <p:nvSpPr>
          <p:cNvPr id="14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1276994" y="1412799"/>
            <a:ext cx="10244438" cy="800851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Минпросвещения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России 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от 08.10.2025 № 727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(начало действия документа  - 20.10.2025)</a:t>
            </a:r>
          </a:p>
        </p:txBody>
      </p:sp>
      <p:sp>
        <p:nvSpPr>
          <p:cNvPr id="17" name="Выгнутая вправо стрелка 16"/>
          <p:cNvSpPr/>
          <p:nvPr/>
        </p:nvSpPr>
        <p:spPr>
          <a:xfrm>
            <a:off x="5504938" y="2187195"/>
            <a:ext cx="820820" cy="995717"/>
          </a:xfrm>
          <a:prstGeom prst="curvedLeftArrow">
            <a:avLst/>
          </a:prstGeom>
          <a:solidFill>
            <a:srgbClr val="28C8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Выгнутая влево стрелка 18"/>
          <p:cNvSpPr/>
          <p:nvPr/>
        </p:nvSpPr>
        <p:spPr>
          <a:xfrm>
            <a:off x="6489155" y="2229496"/>
            <a:ext cx="765933" cy="979870"/>
          </a:xfrm>
          <a:prstGeom prst="curvedRightArrow">
            <a:avLst/>
          </a:prstGeom>
          <a:solidFill>
            <a:srgbClr val="28C8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5461000" y="4525808"/>
            <a:ext cx="1876425" cy="647254"/>
          </a:xfrm>
          <a:prstGeom prst="downArrow">
            <a:avLst/>
          </a:prstGeom>
          <a:solidFill>
            <a:srgbClr val="28C8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1113378" y="5173062"/>
            <a:ext cx="10998470" cy="1840754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endParaRPr lang="ru-RU" sz="19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ЗАДАЧА 1:</a:t>
            </a:r>
            <a:r>
              <a:rPr lang="ru-RU" sz="1800" dirty="0" smtClean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АКТУАЛИЗИРОВАТЬ ПРАВИЛА ПРИЕМА </a:t>
            </a:r>
          </a:p>
          <a:p>
            <a:pPr algn="ctr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обучение по образовательным программам начального общего, основного общего и среднего общего образования в организации, осуществляющие образовательную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деятельность </a:t>
            </a:r>
          </a:p>
          <a:p>
            <a:pPr algn="ctr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ЧАСТИ ПРИЕМА ИНОСТРАННЫХ ГРАЖДАН И ЛИЦ БЕЗ ГРАЖДАНСТВА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 </a:t>
            </a:r>
            <a:r>
              <a:rPr lang="ru-RU" sz="1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РАЗДЕЛ: ПРИЕМ ИНОСТРАННЫХ ГРАЖДАН</a:t>
            </a:r>
          </a:p>
          <a:p>
            <a:pPr algn="ctr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ЗАДАЧА 2:</a:t>
            </a:r>
            <a:r>
              <a:rPr lang="ru-RU" sz="1800" dirty="0" smtClean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ОРГАНИЗОВАТЬ КОНТРОЛЬ ПО ПРИЕМУ ДОКУМЕНТОВ ИНОСТРАННЫХ ГРАЖДАН 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9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!!</a:t>
            </a:r>
            <a:endParaRPr lang="ru-RU" sz="19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55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72"/>
          <p:cNvPicPr/>
          <p:nvPr/>
        </p:nvPicPr>
        <p:blipFill>
          <a:blip r:embed="rId3"/>
          <a:stretch/>
        </p:blipFill>
        <p:spPr>
          <a:xfrm>
            <a:off x="264542" y="270245"/>
            <a:ext cx="779718" cy="899403"/>
          </a:xfrm>
          <a:prstGeom prst="rect">
            <a:avLst/>
          </a:prstGeom>
        </p:spPr>
      </p:pic>
      <p:sp>
        <p:nvSpPr>
          <p:cNvPr id="15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1240292" y="203497"/>
            <a:ext cx="10047881" cy="854172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 23(1) ПОРЯДКА ПРИЕМА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2266" y="192351"/>
            <a:ext cx="952500" cy="977297"/>
          </a:xfrm>
          <a:prstGeom prst="rect">
            <a:avLst/>
          </a:prstGeom>
          <a:solidFill>
            <a:schemeClr val="bg1"/>
          </a:solidFill>
          <a:ln w="15875">
            <a:solidFill>
              <a:srgbClr val="0070C0"/>
            </a:solidFill>
          </a:ln>
          <a:extLst/>
        </p:spPr>
      </p:pic>
      <p:sp>
        <p:nvSpPr>
          <p:cNvPr id="9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162009" y="6267450"/>
            <a:ext cx="12422757" cy="732177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just" defTabSz="959340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Порядок приема не устанавливает сроков повторного представления заявления и комплекта документов, следовательно, у иностранного гражданина 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есть право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подать заявление 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тот же день.</a:t>
            </a: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dirty="0" smtClean="0"/>
          </a:p>
          <a:p>
            <a:pPr algn="ctr" defTabSz="959340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1763351" y="1210069"/>
            <a:ext cx="9142983" cy="814591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defTabSz="959340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ПРОВЕРКА КОМПЛЕКТНОСТИ документов, предусмотренных пунктами 26(1) и  п. 26 (2)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П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орядка приема</a:t>
            </a:r>
          </a:p>
          <a:p>
            <a:pPr algn="just" defTabSz="959340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4592415" y="2512277"/>
            <a:ext cx="3326681" cy="863837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defTabSz="959340"/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5 рабочих дней </a:t>
            </a:r>
          </a:p>
          <a:p>
            <a:pPr algn="ctr" defTabSz="959340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со дня их предоставления</a:t>
            </a:r>
          </a:p>
          <a:p>
            <a:pPr algn="just" defTabSz="959340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1356798" y="3493648"/>
            <a:ext cx="3326681" cy="917463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defTabSz="959340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Предоставлен </a:t>
            </a:r>
            <a:r>
              <a:rPr lang="ru-RU" sz="2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itchFamily="18" charset="0"/>
              </a:rPr>
              <a:t>полный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комплект документов</a:t>
            </a:r>
          </a:p>
          <a:p>
            <a:pPr algn="just" defTabSz="959340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7953015" y="3520042"/>
            <a:ext cx="3326681" cy="920218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defTabSz="959340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Предоставлен </a:t>
            </a:r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неполный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комплект документов</a:t>
            </a:r>
          </a:p>
          <a:p>
            <a:pPr algn="just" defTabSz="959340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5786373" y="1997401"/>
            <a:ext cx="955718" cy="552450"/>
          </a:xfrm>
          <a:prstGeom prst="downArrow">
            <a:avLst/>
          </a:prstGeom>
          <a:solidFill>
            <a:srgbClr val="28C8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Выгнутая вправо стрелка 13"/>
          <p:cNvSpPr/>
          <p:nvPr/>
        </p:nvSpPr>
        <p:spPr>
          <a:xfrm>
            <a:off x="5010874" y="3402024"/>
            <a:ext cx="648868" cy="957325"/>
          </a:xfrm>
          <a:prstGeom prst="curvedLeftArrow">
            <a:avLst/>
          </a:prstGeom>
          <a:solidFill>
            <a:srgbClr val="28C8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Выгнутая влево стрелка 15"/>
          <p:cNvSpPr/>
          <p:nvPr/>
        </p:nvSpPr>
        <p:spPr>
          <a:xfrm>
            <a:off x="6742091" y="3414428"/>
            <a:ext cx="694975" cy="898606"/>
          </a:xfrm>
          <a:prstGeom prst="curvedRightArrow">
            <a:avLst/>
          </a:prstGeom>
          <a:solidFill>
            <a:srgbClr val="28C8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2322259" y="4379000"/>
            <a:ext cx="955718" cy="552450"/>
          </a:xfrm>
          <a:prstGeom prst="downArrow">
            <a:avLst/>
          </a:prstGeom>
          <a:solidFill>
            <a:srgbClr val="28C8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9233533" y="4380159"/>
            <a:ext cx="955718" cy="552450"/>
          </a:xfrm>
          <a:prstGeom prst="downArrow">
            <a:avLst/>
          </a:prstGeom>
          <a:solidFill>
            <a:srgbClr val="28C8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8048051" y="5043201"/>
            <a:ext cx="3326681" cy="920218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defTabSz="959340"/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Возврат заявления </a:t>
            </a:r>
          </a:p>
          <a:p>
            <a:pPr algn="ctr" defTabSz="959340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без рассмотрения</a:t>
            </a:r>
          </a:p>
          <a:p>
            <a:pPr algn="just" defTabSz="959340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1335012" y="5084830"/>
            <a:ext cx="3326681" cy="920218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ПРОВЕРКА ЗАКОННОСТИ</a:t>
            </a:r>
          </a:p>
          <a:p>
            <a:pPr algn="ctr" defTabSz="959340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пребывания на территории РФ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- 25 раб. дней </a:t>
            </a:r>
          </a:p>
        </p:txBody>
      </p:sp>
    </p:spTree>
    <p:extLst>
      <p:ext uri="{BB962C8B-B14F-4D97-AF65-F5344CB8AC3E}">
        <p14:creationId xmlns:p14="http://schemas.microsoft.com/office/powerpoint/2010/main" val="386671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Объект 2">
            <a:extLst>
              <a:ext uri="{FF2B5EF4-FFF2-40B4-BE49-F238E27FC236}">
                <a16:creationId xmlns="" xmlns:a16="http://schemas.microsoft.com/office/drawing/2014/main" id="{CC31838D-82C8-4BA4-A73F-12F6AE71BCEB}"/>
              </a:ext>
            </a:extLst>
          </p:cNvPr>
          <p:cNvSpPr txBox="1">
            <a:spLocks/>
          </p:cNvSpPr>
          <p:nvPr/>
        </p:nvSpPr>
        <p:spPr>
          <a:xfrm>
            <a:off x="686988" y="1674221"/>
            <a:ext cx="11532065" cy="3638855"/>
          </a:xfrm>
          <a:prstGeom prst="rect">
            <a:avLst/>
          </a:prstGeom>
        </p:spPr>
        <p:txBody>
          <a:bodyPr vert="horz" lIns="95936" tIns="47964" rIns="95936" bIns="47964">
            <a:normAutofit/>
          </a:bodyPr>
          <a:lstStyle>
            <a:defPPr/>
            <a:lvl1pPr marL="171446" lvl="0" indent="-171446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lvl="1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lvl="2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lvl="3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lvl="4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lvl="5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lvl="6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lvl="7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lvl="8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59340">
              <a:buFont typeface="Arial"/>
              <a:buNone/>
            </a:pPr>
            <a:endParaRPr lang="ru-RU" sz="3900" kern="100" dirty="0">
              <a:solidFill>
                <a:srgbClr val="DDE3F7"/>
              </a:solidFill>
              <a:latin typeface="Panton Bold" panose="00000800000000000000" pitchFamily="2" charset="-52"/>
              <a:ea typeface="Panton"/>
              <a:cs typeface="Times New Roman" panose="02020603050405020304" pitchFamily="18" charset="0"/>
            </a:endParaRPr>
          </a:p>
          <a:p>
            <a:pPr marL="0" indent="0" defTabSz="1279150">
              <a:buFont typeface="Arial"/>
              <a:buNone/>
            </a:pPr>
            <a:endParaRPr lang="ru-RU" sz="3900" kern="0" dirty="0">
              <a:solidFill>
                <a:prstClr val="black"/>
              </a:solidFill>
            </a:endParaRPr>
          </a:p>
        </p:txBody>
      </p:sp>
      <p:pic>
        <p:nvPicPr>
          <p:cNvPr id="13" name="Picture 172"/>
          <p:cNvPicPr/>
          <p:nvPr/>
        </p:nvPicPr>
        <p:blipFill>
          <a:blip r:embed="rId3"/>
          <a:stretch/>
        </p:blipFill>
        <p:spPr>
          <a:xfrm>
            <a:off x="264542" y="270245"/>
            <a:ext cx="779718" cy="899403"/>
          </a:xfrm>
          <a:prstGeom prst="rect">
            <a:avLst/>
          </a:prstGeom>
        </p:spPr>
      </p:pic>
      <p:sp>
        <p:nvSpPr>
          <p:cNvPr id="15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1240292" y="203497"/>
            <a:ext cx="10047881" cy="854172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 23(1) ПОРЯДКА ПРИЕМА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2266" y="192351"/>
            <a:ext cx="952500" cy="977297"/>
          </a:xfrm>
          <a:prstGeom prst="rect">
            <a:avLst/>
          </a:prstGeom>
          <a:solidFill>
            <a:schemeClr val="bg1"/>
          </a:solidFill>
          <a:ln w="15875">
            <a:solidFill>
              <a:srgbClr val="0070C0"/>
            </a:solidFill>
          </a:ln>
          <a:extLst/>
        </p:spPr>
      </p:pic>
      <p:sp>
        <p:nvSpPr>
          <p:cNvPr id="9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187834" y="2454842"/>
            <a:ext cx="12506190" cy="4545278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 ОСУЩЕСТВЛЕНИИ ПЕРЕВОДА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иностранных граждан и лиц без гражданства из одной общеобразовательной организации в другую 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соответствии с порядком, утвержденным приказом </a:t>
            </a:r>
            <a:r>
              <a:rPr lang="ru-RU" sz="2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Минпросвещения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России от 06.04.2023 № 240, </a:t>
            </a:r>
            <a:endParaRPr lang="ru-RU" sz="2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959340"/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Важно!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 переводе иностранные граждане 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предоставляют:</a:t>
            </a:r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личное дело обучающегося; справку о периоде обучения по самостоятельно установленному образцу, содержащую информацию об успеваемости обучающегося в текущем учебном году (перечень и объем изученных учебных предметов, курсов, дисциплин (модулей), отметки по результатам текущего контроля успеваемости    и промежуточной аттестации), заверенную печатью исходной организации и подписью ее руководителя (уполномоченного им лица).</a:t>
            </a:r>
          </a:p>
          <a:p>
            <a:pPr algn="just" defTabSz="959340"/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НАЛИЧИИ АТТЕСТАТА ОБ ОСНОВНОМ ОБЩЕМ ОБРАЗОВАНИИ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выданного общеобразовательной организацией Российской Федерации,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образец которого утвержден 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риказом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от 05.10.2020 №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545,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поступлении в 10-ый класс.</a:t>
            </a:r>
            <a:endParaRPr lang="ru-RU" dirty="0" smtClean="0">
              <a:solidFill>
                <a:schemeClr val="tx1"/>
              </a:solidFill>
            </a:endParaRPr>
          </a:p>
          <a:p>
            <a:pPr algn="ctr" defTabSz="959340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2404895" y="1232630"/>
            <a:ext cx="8096250" cy="785068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defTabSz="959340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НЕ ПРОВОДИТСЯ</a:t>
            </a:r>
          </a:p>
          <a:p>
            <a:pPr algn="ctr" defTabSz="959340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6031660" y="2053237"/>
            <a:ext cx="735106" cy="433496"/>
          </a:xfrm>
          <a:prstGeom prst="downArrow">
            <a:avLst/>
          </a:prstGeom>
          <a:solidFill>
            <a:srgbClr val="28C8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81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Объект 2">
            <a:extLst>
              <a:ext uri="{FF2B5EF4-FFF2-40B4-BE49-F238E27FC236}">
                <a16:creationId xmlns="" xmlns:a16="http://schemas.microsoft.com/office/drawing/2014/main" id="{CC31838D-82C8-4BA4-A73F-12F6AE71BCEB}"/>
              </a:ext>
            </a:extLst>
          </p:cNvPr>
          <p:cNvSpPr txBox="1">
            <a:spLocks/>
          </p:cNvSpPr>
          <p:nvPr/>
        </p:nvSpPr>
        <p:spPr>
          <a:xfrm>
            <a:off x="686988" y="1674221"/>
            <a:ext cx="11532065" cy="3638855"/>
          </a:xfrm>
          <a:prstGeom prst="rect">
            <a:avLst/>
          </a:prstGeom>
        </p:spPr>
        <p:txBody>
          <a:bodyPr vert="horz" lIns="95936" tIns="47964" rIns="95936" bIns="47964">
            <a:normAutofit/>
          </a:bodyPr>
          <a:lstStyle>
            <a:defPPr/>
            <a:lvl1pPr marL="171446" lvl="0" indent="-171446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lvl="1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lvl="2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lvl="3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lvl="4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lvl="5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lvl="6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lvl="7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lvl="8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59340">
              <a:buFont typeface="Arial"/>
              <a:buNone/>
            </a:pPr>
            <a:endParaRPr lang="ru-RU" sz="3900" kern="100" dirty="0">
              <a:solidFill>
                <a:srgbClr val="DDE3F7"/>
              </a:solidFill>
              <a:latin typeface="Panton Bold" panose="00000800000000000000" pitchFamily="2" charset="-52"/>
              <a:ea typeface="Panton"/>
              <a:cs typeface="Times New Roman" panose="02020603050405020304" pitchFamily="18" charset="0"/>
            </a:endParaRPr>
          </a:p>
          <a:p>
            <a:pPr marL="0" indent="0" defTabSz="1279150">
              <a:buFont typeface="Arial"/>
              <a:buNone/>
            </a:pPr>
            <a:endParaRPr lang="ru-RU" sz="3900" kern="0" dirty="0">
              <a:solidFill>
                <a:prstClr val="black"/>
              </a:solidFill>
            </a:endParaRPr>
          </a:p>
        </p:txBody>
      </p:sp>
      <p:pic>
        <p:nvPicPr>
          <p:cNvPr id="13" name="Picture 172"/>
          <p:cNvPicPr/>
          <p:nvPr/>
        </p:nvPicPr>
        <p:blipFill>
          <a:blip r:embed="rId3"/>
          <a:stretch/>
        </p:blipFill>
        <p:spPr>
          <a:xfrm>
            <a:off x="264542" y="270245"/>
            <a:ext cx="779718" cy="899403"/>
          </a:xfrm>
          <a:prstGeom prst="rect">
            <a:avLst/>
          </a:prstGeom>
        </p:spPr>
      </p:pic>
      <p:sp>
        <p:nvSpPr>
          <p:cNvPr id="15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1240292" y="203497"/>
            <a:ext cx="10047881" cy="854172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РАЗЪЯСНЕНИЕ ИЗМЕНЕНИЙ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2266" y="192351"/>
            <a:ext cx="952500" cy="977297"/>
          </a:xfrm>
          <a:prstGeom prst="rect">
            <a:avLst/>
          </a:prstGeom>
          <a:solidFill>
            <a:schemeClr val="bg1"/>
          </a:solidFill>
          <a:ln w="15875">
            <a:solidFill>
              <a:srgbClr val="0070C0"/>
            </a:solidFill>
          </a:ln>
          <a:extLst/>
        </p:spPr>
      </p:pic>
      <p:sp>
        <p:nvSpPr>
          <p:cNvPr id="9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241641" y="1379198"/>
            <a:ext cx="12422757" cy="5564527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marL="342900" indent="-342900" algn="just" defTabSz="959340">
              <a:buFont typeface="Wingdings" panose="05000000000000000000" pitchFamily="2" charset="2"/>
              <a:buChar char="Ø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общеобразовательных организациях, в которых по образовательным программам основного общего и среднего общего образования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углубленное изучение 3 отдельных учебных предметов, предметных областей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соответствующей образовательной программы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(профильное обучение)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учетом образовательных потребностей и интересов обучающихся,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приеме на обучение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иностранных граждан и лиц без гражданства 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тестирования может проводиться индивидуальный отбор, установленный локальным актом общеобразовательной организации</a:t>
            </a:r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59340"/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избежание массовых отказов в зачислении иностранных граждан и лиц без гражданства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причине отсутствия свободных мест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общеобразовательным организациям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информировать об 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 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до!!!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проверки представленных иностранными гражданами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лицами без гражданства заявлений с комплектами необходимых для зачисления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                         </a:t>
            </a:r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(Ленинградская область - 14!). </a:t>
            </a:r>
          </a:p>
          <a:p>
            <a:pPr algn="just" defTabSz="959340"/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2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</a:t>
            </a:r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органам управления образованием рекомендуется направлять иностранных граждан в общеобразовательные организации, в которых есть свободные места.  </a:t>
            </a:r>
          </a:p>
        </p:txBody>
      </p:sp>
    </p:spTree>
    <p:extLst>
      <p:ext uri="{BB962C8B-B14F-4D97-AF65-F5344CB8AC3E}">
        <p14:creationId xmlns:p14="http://schemas.microsoft.com/office/powerpoint/2010/main" val="133243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Объект 2">
            <a:extLst>
              <a:ext uri="{FF2B5EF4-FFF2-40B4-BE49-F238E27FC236}">
                <a16:creationId xmlns="" xmlns:a16="http://schemas.microsoft.com/office/drawing/2014/main" id="{CC31838D-82C8-4BA4-A73F-12F6AE71BCEB}"/>
              </a:ext>
            </a:extLst>
          </p:cNvPr>
          <p:cNvSpPr txBox="1">
            <a:spLocks/>
          </p:cNvSpPr>
          <p:nvPr/>
        </p:nvSpPr>
        <p:spPr>
          <a:xfrm>
            <a:off x="686988" y="1674221"/>
            <a:ext cx="11532065" cy="3638855"/>
          </a:xfrm>
          <a:prstGeom prst="rect">
            <a:avLst/>
          </a:prstGeom>
        </p:spPr>
        <p:txBody>
          <a:bodyPr vert="horz" lIns="95936" tIns="47964" rIns="95936" bIns="47964">
            <a:normAutofit/>
          </a:bodyPr>
          <a:lstStyle>
            <a:defPPr/>
            <a:lvl1pPr marL="171446" lvl="0" indent="-171446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lvl="1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lvl="2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lvl="3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lvl="4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lvl="5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lvl="6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lvl="7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lvl="8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59340">
              <a:buFont typeface="Arial"/>
              <a:buNone/>
            </a:pPr>
            <a:endParaRPr lang="ru-RU" sz="3900" kern="100" dirty="0">
              <a:solidFill>
                <a:srgbClr val="DDE3F7"/>
              </a:solidFill>
              <a:latin typeface="Panton Bold" panose="00000800000000000000" pitchFamily="2" charset="-52"/>
              <a:ea typeface="Panton"/>
              <a:cs typeface="Times New Roman" panose="02020603050405020304" pitchFamily="18" charset="0"/>
            </a:endParaRPr>
          </a:p>
          <a:p>
            <a:pPr marL="0" indent="0" defTabSz="1279150">
              <a:buFont typeface="Arial"/>
              <a:buNone/>
            </a:pPr>
            <a:endParaRPr lang="ru-RU" sz="3900" kern="0" dirty="0">
              <a:solidFill>
                <a:prstClr val="black"/>
              </a:solidFill>
            </a:endParaRPr>
          </a:p>
        </p:txBody>
      </p:sp>
      <p:pic>
        <p:nvPicPr>
          <p:cNvPr id="13" name="Picture 172"/>
          <p:cNvPicPr/>
          <p:nvPr/>
        </p:nvPicPr>
        <p:blipFill>
          <a:blip r:embed="rId3"/>
          <a:stretch/>
        </p:blipFill>
        <p:spPr>
          <a:xfrm>
            <a:off x="264542" y="270245"/>
            <a:ext cx="779718" cy="899403"/>
          </a:xfrm>
          <a:prstGeom prst="rect">
            <a:avLst/>
          </a:prstGeom>
        </p:spPr>
      </p:pic>
      <p:sp>
        <p:nvSpPr>
          <p:cNvPr id="15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1240292" y="203497"/>
            <a:ext cx="10047881" cy="854172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ПОРЯДОК ПРОВЕДЕНИЯ ТЕСТИРОВАНИЯ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325" y="203497"/>
            <a:ext cx="773766" cy="793910"/>
          </a:xfrm>
          <a:prstGeom prst="rect">
            <a:avLst/>
          </a:prstGeom>
          <a:solidFill>
            <a:schemeClr val="bg1"/>
          </a:solidFill>
          <a:ln w="15875">
            <a:solidFill>
              <a:srgbClr val="0070C0"/>
            </a:solidFill>
          </a:ln>
          <a:extLst/>
        </p:spPr>
      </p:pic>
      <p:sp>
        <p:nvSpPr>
          <p:cNvPr id="9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3553557" y="1179340"/>
            <a:ext cx="5798926" cy="846125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defTabSz="95934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ПРОВОДИТСЯ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В УСТНОЙ ФОРМЕ ДЛЯ:</a:t>
            </a:r>
          </a:p>
          <a:p>
            <a:pPr algn="ctr" defTabSz="959340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206736" y="2315764"/>
            <a:ext cx="4550886" cy="4027886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just" defTabSz="95934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Имеющих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Государственной программы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оказанию содействия добровольному переселению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Российскую Федерацию соотечественников, проживающих за рубежом, утвержденной Указом Президента Российской Федерации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от 22.06.2006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637</a:t>
            </a:r>
          </a:p>
          <a:p>
            <a:pPr algn="just" defTabSz="959340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   </a:t>
            </a: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Подтверждающий документ -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! </a:t>
            </a: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свидетельство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участников Государственной программы                          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Важно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!</a:t>
            </a: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Документ выдается на одного члена семьи, в нем прописываются конкретно члены семьи </a:t>
            </a:r>
          </a:p>
          <a:p>
            <a:pPr algn="just" defTabSz="959340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  Форма документа утверждена </a:t>
            </a: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</a:t>
            </a: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РФ от 28.12.2006 </a:t>
            </a: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817. </a:t>
            </a:r>
          </a:p>
          <a:p>
            <a:pPr algn="just" defTabSz="959340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!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Период действия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–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3 года</a:t>
            </a:r>
          </a:p>
          <a:p>
            <a:pPr algn="just" defTabSz="959340"/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8156180" y="2154826"/>
            <a:ext cx="4441609" cy="4894358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just" defTabSz="959340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59340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59340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59340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Разделяющих традиционные российские духовно-нравственные ценности, в отношении которых в соответствии с </a:t>
            </a:r>
            <a:r>
              <a:rPr lang="ru-RU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Указом Президента Российской Федерации от 19.08.2024 № 702  </a:t>
            </a:r>
            <a:r>
              <a:rPr lang="ru-RU" sz="15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принято решение о выдаче разрешения на временное проживание                                         в РФ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членов их семей</a:t>
            </a:r>
          </a:p>
          <a:p>
            <a:pPr algn="just"/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Подтверждающие документы:  </a:t>
            </a: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Отметка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документе, удостоверяющем личность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иностранного гражданина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лица без гражданства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признаваемом Российской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Федерацией в этом качестве, 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разрешении 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временное проживание в Российской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Документ о разрешении на временное пребывание в РФ, выдаваемого лицу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гражданства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не имеющему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документа, удостоверяющего его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личность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документов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утверждены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приказом 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МВД России от 08.06.2020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407</a:t>
            </a:r>
          </a:p>
          <a:p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направить запрос</a:t>
            </a:r>
            <a:endParaRPr lang="ru-RU" sz="1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действия  -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года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59340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4879975" y="3402747"/>
            <a:ext cx="3038475" cy="3702903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defTabSz="95934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</a:p>
          <a:p>
            <a:pPr algn="ctr" defTabSz="95934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дипломатических работников</a:t>
            </a:r>
          </a:p>
          <a:p>
            <a:pPr algn="just" defTabSz="959340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   </a:t>
            </a: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Подтверждающий документ-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!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к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опия 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аккредитационного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документа дипломатического работника</a:t>
            </a:r>
          </a:p>
          <a:p>
            <a:pPr algn="just" defTabSz="959340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Важно!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направляются на тестирование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только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в </a:t>
            </a: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МОБУ «СОШ </a:t>
            </a:r>
            <a:r>
              <a:rPr lang="ru-RU" sz="1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Муринский</a:t>
            </a: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центр образования № 1».</a:t>
            </a:r>
          </a:p>
          <a:p>
            <a:pPr algn="just" defTabSz="959340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!</a:t>
            </a:r>
            <a:r>
              <a:rPr lang="ru-RU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Информация о прохождении тестирования </a:t>
            </a: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передается в день прохождения  тестирования</a:t>
            </a:r>
          </a:p>
          <a:p>
            <a:pPr algn="just" defTabSz="959340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!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Зачисление в тот же день</a:t>
            </a:r>
          </a:p>
          <a:p>
            <a:pPr algn="just" defTabSz="959340"/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just" defTabSz="959340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 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Выгнутая вправо стрелка 10"/>
          <p:cNvSpPr/>
          <p:nvPr/>
        </p:nvSpPr>
        <p:spPr>
          <a:xfrm>
            <a:off x="5127912" y="2154825"/>
            <a:ext cx="792712" cy="1118563"/>
          </a:xfrm>
          <a:prstGeom prst="curvedLeftArrow">
            <a:avLst/>
          </a:prstGeom>
          <a:solidFill>
            <a:srgbClr val="28C8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Выгнутая влево стрелка 13"/>
          <p:cNvSpPr/>
          <p:nvPr/>
        </p:nvSpPr>
        <p:spPr>
          <a:xfrm>
            <a:off x="6866833" y="2154825"/>
            <a:ext cx="793077" cy="1099514"/>
          </a:xfrm>
          <a:prstGeom prst="curvedRightArrow">
            <a:avLst/>
          </a:prstGeom>
          <a:solidFill>
            <a:srgbClr val="28C8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6193093" y="2736249"/>
            <a:ext cx="401271" cy="526074"/>
          </a:xfrm>
          <a:prstGeom prst="downArrow">
            <a:avLst/>
          </a:prstGeom>
          <a:solidFill>
            <a:srgbClr val="28C8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03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Объект 2">
            <a:extLst>
              <a:ext uri="{FF2B5EF4-FFF2-40B4-BE49-F238E27FC236}">
                <a16:creationId xmlns="" xmlns:a16="http://schemas.microsoft.com/office/drawing/2014/main" id="{CC31838D-82C8-4BA4-A73F-12F6AE71BCEB}"/>
              </a:ext>
            </a:extLst>
          </p:cNvPr>
          <p:cNvSpPr txBox="1">
            <a:spLocks/>
          </p:cNvSpPr>
          <p:nvPr/>
        </p:nvSpPr>
        <p:spPr>
          <a:xfrm>
            <a:off x="686988" y="1674221"/>
            <a:ext cx="11532065" cy="3638855"/>
          </a:xfrm>
          <a:prstGeom prst="rect">
            <a:avLst/>
          </a:prstGeom>
        </p:spPr>
        <p:txBody>
          <a:bodyPr vert="horz" lIns="95936" tIns="47964" rIns="95936" bIns="47964">
            <a:normAutofit/>
          </a:bodyPr>
          <a:lstStyle>
            <a:defPPr/>
            <a:lvl1pPr marL="171446" lvl="0" indent="-171446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lvl="1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lvl="2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lvl="3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lvl="4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lvl="5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lvl="6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lvl="7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lvl="8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59340">
              <a:buFont typeface="Arial"/>
              <a:buNone/>
            </a:pPr>
            <a:endParaRPr lang="ru-RU" sz="3900" kern="100" dirty="0">
              <a:solidFill>
                <a:srgbClr val="DDE3F7"/>
              </a:solidFill>
              <a:latin typeface="Panton Bold" panose="00000800000000000000" pitchFamily="2" charset="-52"/>
              <a:ea typeface="Panton"/>
              <a:cs typeface="Times New Roman" panose="02020603050405020304" pitchFamily="18" charset="0"/>
            </a:endParaRPr>
          </a:p>
          <a:p>
            <a:pPr marL="0" indent="0" defTabSz="1279150">
              <a:buFont typeface="Arial"/>
              <a:buNone/>
            </a:pPr>
            <a:endParaRPr lang="ru-RU" sz="3900" kern="0" dirty="0">
              <a:solidFill>
                <a:prstClr val="black"/>
              </a:solidFill>
            </a:endParaRPr>
          </a:p>
        </p:txBody>
      </p:sp>
      <p:pic>
        <p:nvPicPr>
          <p:cNvPr id="13" name="Picture 172"/>
          <p:cNvPicPr/>
          <p:nvPr/>
        </p:nvPicPr>
        <p:blipFill>
          <a:blip r:embed="rId3"/>
          <a:stretch/>
        </p:blipFill>
        <p:spPr>
          <a:xfrm>
            <a:off x="264542" y="270245"/>
            <a:ext cx="779718" cy="899403"/>
          </a:xfrm>
          <a:prstGeom prst="rect">
            <a:avLst/>
          </a:prstGeom>
        </p:spPr>
      </p:pic>
      <p:sp>
        <p:nvSpPr>
          <p:cNvPr id="15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1240292" y="203497"/>
            <a:ext cx="10047881" cy="854172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УЧАСТНИКА ГП ПО ПЕРЕСЕЛЕНИЮ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3499750" y="1209362"/>
            <a:ext cx="5798926" cy="804852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defTabSz="95934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ВЫГЛЯДИТ</a:t>
            </a:r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0" y="109779"/>
            <a:ext cx="906496" cy="906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Выгнутая влево стрелка 5"/>
          <p:cNvSpPr/>
          <p:nvPr/>
        </p:nvSpPr>
        <p:spPr>
          <a:xfrm>
            <a:off x="6551013" y="2110411"/>
            <a:ext cx="793077" cy="1469813"/>
          </a:xfrm>
          <a:prstGeom prst="curvedRightArrow">
            <a:avLst/>
          </a:prstGeom>
          <a:solidFill>
            <a:srgbClr val="28C8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3" y="3683342"/>
            <a:ext cx="5995800" cy="325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ыгнутая вправо стрелка 4"/>
          <p:cNvSpPr/>
          <p:nvPr/>
        </p:nvSpPr>
        <p:spPr>
          <a:xfrm>
            <a:off x="5534783" y="2110412"/>
            <a:ext cx="792712" cy="1469813"/>
          </a:xfrm>
          <a:prstGeom prst="curvedLeftArrow">
            <a:avLst/>
          </a:prstGeom>
          <a:solidFill>
            <a:srgbClr val="28C8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9" name="Picture 10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849" y="1297458"/>
            <a:ext cx="1110426" cy="62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1411" y="3667363"/>
            <a:ext cx="5081217" cy="327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5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Объект 2">
            <a:extLst>
              <a:ext uri="{FF2B5EF4-FFF2-40B4-BE49-F238E27FC236}">
                <a16:creationId xmlns="" xmlns:a16="http://schemas.microsoft.com/office/drawing/2014/main" id="{CC31838D-82C8-4BA4-A73F-12F6AE71BCEB}"/>
              </a:ext>
            </a:extLst>
          </p:cNvPr>
          <p:cNvSpPr txBox="1">
            <a:spLocks/>
          </p:cNvSpPr>
          <p:nvPr/>
        </p:nvSpPr>
        <p:spPr>
          <a:xfrm>
            <a:off x="686988" y="1674221"/>
            <a:ext cx="11532065" cy="3638855"/>
          </a:xfrm>
          <a:prstGeom prst="rect">
            <a:avLst/>
          </a:prstGeom>
        </p:spPr>
        <p:txBody>
          <a:bodyPr vert="horz" lIns="95936" tIns="47964" rIns="95936" bIns="47964">
            <a:normAutofit/>
          </a:bodyPr>
          <a:lstStyle>
            <a:defPPr/>
            <a:lvl1pPr marL="171446" lvl="0" indent="-171446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lvl="1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lvl="2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lvl="3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lvl="4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lvl="5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lvl="6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lvl="7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lvl="8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59340">
              <a:buFont typeface="Arial"/>
              <a:buNone/>
            </a:pPr>
            <a:endParaRPr lang="ru-RU" sz="3900" kern="100" dirty="0">
              <a:solidFill>
                <a:srgbClr val="DDE3F7"/>
              </a:solidFill>
              <a:latin typeface="Panton Bold" panose="00000800000000000000" pitchFamily="2" charset="-52"/>
              <a:ea typeface="Panton"/>
              <a:cs typeface="Times New Roman" panose="02020603050405020304" pitchFamily="18" charset="0"/>
            </a:endParaRPr>
          </a:p>
          <a:p>
            <a:pPr marL="0" indent="0" defTabSz="1279150">
              <a:buFont typeface="Arial"/>
              <a:buNone/>
            </a:pPr>
            <a:endParaRPr lang="ru-RU" sz="3900" kern="0" dirty="0">
              <a:solidFill>
                <a:prstClr val="black"/>
              </a:solidFill>
            </a:endParaRPr>
          </a:p>
        </p:txBody>
      </p:sp>
      <p:pic>
        <p:nvPicPr>
          <p:cNvPr id="13" name="Picture 172"/>
          <p:cNvPicPr/>
          <p:nvPr/>
        </p:nvPicPr>
        <p:blipFill>
          <a:blip r:embed="rId3"/>
          <a:stretch/>
        </p:blipFill>
        <p:spPr>
          <a:xfrm>
            <a:off x="264542" y="270245"/>
            <a:ext cx="779718" cy="899403"/>
          </a:xfrm>
          <a:prstGeom prst="rect">
            <a:avLst/>
          </a:prstGeom>
        </p:spPr>
      </p:pic>
      <p:sp>
        <p:nvSpPr>
          <p:cNvPr id="15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1240292" y="203497"/>
            <a:ext cx="10047881" cy="854172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РАЗРЕШЕНИЕ НА ВРЕМЕННОЕ ПРОЖИВАНИЕ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0" y="109779"/>
            <a:ext cx="906496" cy="906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1240292" y="1169648"/>
            <a:ext cx="10047880" cy="1288997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ИНОСТРАННЫХ ГОСУДАРСТВ И ТЕРРИТОРИЙ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РЕАЛИЗУЮЩИХ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ПОЛИТИКУ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НАВЯЗЫВАЮЩУЮ ДЕСТРУКТИВНЫЕ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НЕОЛИБЕРАЛЬНЫЕ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ИДЕОЛОГИЧЕСКИЕ УСТАНОВКИ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ПРОТИВОРЕЧАЩИЕ ТРАДИЦИОННЫМ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РОССИЙСКИМ ДУХОВНО-НРАВСТВЕННЫМ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ЦЕННОСТЯМ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(Указ Президента РФ от 19.08.2024 N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702)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466738"/>
              </p:ext>
            </p:extLst>
          </p:nvPr>
        </p:nvGraphicFramePr>
        <p:xfrm>
          <a:off x="1240291" y="2570624"/>
          <a:ext cx="10047881" cy="44012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9294"/>
                <a:gridCol w="2096963"/>
                <a:gridCol w="2300812"/>
                <a:gridCol w="2300812"/>
              </a:tblGrid>
              <a:tr h="4401273"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Австралия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Австрия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Албания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Андорра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Багамские острова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Бельгия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Болгария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Великобритания (включая коронные владения Британской короны и Британские заморские территории)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Германия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Греция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Дания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Ирландия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Исландия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Испания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Италия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Канада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Кипр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Латвия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Литва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Лихтенштейн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Люксембург</a:t>
                      </a: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Мальта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Микронезия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Монако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Нидерланды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Новая Зеландия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Норвегия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Польша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Португалия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 Корея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Румыния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Сан-Марино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Северная Македония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Сингапур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Словения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Соединенные Штаты Америки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Тайвань (Китай)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Украина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Финляндия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Франция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Хорватия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Черногория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Чехия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Швейцария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Швеция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Эстония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Япония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664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Объект 2">
            <a:extLst>
              <a:ext uri="{FF2B5EF4-FFF2-40B4-BE49-F238E27FC236}">
                <a16:creationId xmlns="" xmlns:a16="http://schemas.microsoft.com/office/drawing/2014/main" id="{CC31838D-82C8-4BA4-A73F-12F6AE71BCEB}"/>
              </a:ext>
            </a:extLst>
          </p:cNvPr>
          <p:cNvSpPr txBox="1">
            <a:spLocks/>
          </p:cNvSpPr>
          <p:nvPr/>
        </p:nvSpPr>
        <p:spPr>
          <a:xfrm>
            <a:off x="686988" y="1674221"/>
            <a:ext cx="11532065" cy="3638855"/>
          </a:xfrm>
          <a:prstGeom prst="rect">
            <a:avLst/>
          </a:prstGeom>
        </p:spPr>
        <p:txBody>
          <a:bodyPr vert="horz" lIns="95936" tIns="47964" rIns="95936" bIns="47964">
            <a:normAutofit/>
          </a:bodyPr>
          <a:lstStyle>
            <a:defPPr/>
            <a:lvl1pPr marL="171446" lvl="0" indent="-171446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lvl="1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lvl="2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lvl="3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lvl="4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lvl="5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lvl="6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lvl="7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lvl="8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59340">
              <a:buFont typeface="Arial"/>
              <a:buNone/>
            </a:pPr>
            <a:endParaRPr lang="ru-RU" sz="3900" kern="100" dirty="0">
              <a:solidFill>
                <a:srgbClr val="DDE3F7"/>
              </a:solidFill>
              <a:latin typeface="Panton Bold" panose="00000800000000000000" pitchFamily="2" charset="-52"/>
              <a:ea typeface="Panton"/>
              <a:cs typeface="Times New Roman" panose="02020603050405020304" pitchFamily="18" charset="0"/>
            </a:endParaRPr>
          </a:p>
          <a:p>
            <a:pPr marL="0" indent="0" defTabSz="1279150">
              <a:buFont typeface="Arial"/>
              <a:buNone/>
            </a:pPr>
            <a:endParaRPr lang="ru-RU" sz="3900" kern="0" dirty="0">
              <a:solidFill>
                <a:prstClr val="black"/>
              </a:solidFill>
            </a:endParaRPr>
          </a:p>
        </p:txBody>
      </p:sp>
      <p:pic>
        <p:nvPicPr>
          <p:cNvPr id="13" name="Picture 172"/>
          <p:cNvPicPr/>
          <p:nvPr/>
        </p:nvPicPr>
        <p:blipFill>
          <a:blip r:embed="rId3"/>
          <a:stretch/>
        </p:blipFill>
        <p:spPr>
          <a:xfrm>
            <a:off x="264542" y="270245"/>
            <a:ext cx="779718" cy="899403"/>
          </a:xfrm>
          <a:prstGeom prst="rect">
            <a:avLst/>
          </a:prstGeom>
        </p:spPr>
      </p:pic>
      <p:sp>
        <p:nvSpPr>
          <p:cNvPr id="15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1240292" y="203497"/>
            <a:ext cx="10047881" cy="854172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РАЗРЕШЕНИЕ НА ВРЕМЕННОЕ ПРОЖИВАНИЕ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0" y="109779"/>
            <a:ext cx="906496" cy="906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Выгнутая влево стрелка 5"/>
          <p:cNvSpPr/>
          <p:nvPr/>
        </p:nvSpPr>
        <p:spPr>
          <a:xfrm>
            <a:off x="6551013" y="2110411"/>
            <a:ext cx="793077" cy="1469813"/>
          </a:xfrm>
          <a:prstGeom prst="curvedRightArrow">
            <a:avLst/>
          </a:prstGeom>
          <a:solidFill>
            <a:srgbClr val="28C8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Выгнутая вправо стрелка 4"/>
          <p:cNvSpPr/>
          <p:nvPr/>
        </p:nvSpPr>
        <p:spPr>
          <a:xfrm>
            <a:off x="5517038" y="2105704"/>
            <a:ext cx="792712" cy="1469813"/>
          </a:xfrm>
          <a:prstGeom prst="curvedLeftArrow">
            <a:avLst/>
          </a:prstGeom>
          <a:solidFill>
            <a:srgbClr val="28C8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6" y="3212835"/>
            <a:ext cx="4670524" cy="376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318" y="3146160"/>
            <a:ext cx="5222098" cy="369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3295965" y="1210218"/>
            <a:ext cx="8923088" cy="785068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defTabSz="959340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ЗАПРОС В ОТДЕЛ ПО ВОПРОСАМ МИГРАЦИИ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ОБЯЗАТЕЛЕН</a:t>
            </a:r>
          </a:p>
          <a:p>
            <a:pPr algn="ctr" defTabSz="959340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077379">
            <a:off x="337487" y="1666382"/>
            <a:ext cx="2774949" cy="2029158"/>
          </a:xfrm>
          <a:prstGeom prst="rect">
            <a:avLst/>
          </a:prstGeom>
        </p:spPr>
      </p:pic>
      <p:pic>
        <p:nvPicPr>
          <p:cNvPr id="2056" name="Picture 8" descr="Picture backgrou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1243">
            <a:off x="503985" y="2372455"/>
            <a:ext cx="936311" cy="93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71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18828</TotalTime>
  <Words>1418</Words>
  <Application>Microsoft Office PowerPoint</Application>
  <PresentationFormat>Произвольный</PresentationFormat>
  <Paragraphs>364</Paragraphs>
  <Slides>16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Специальное оформление</vt:lpstr>
      <vt:lpstr>1_Специальное оформление</vt:lpstr>
      <vt:lpstr>2_Специальное оформление</vt:lpstr>
      <vt:lpstr>  Новое в законодательстве  по организации тестирования иностранных  граждан и лиц без гражданства  на знание русского языка   11 ноября 2025 года   Орлова Галина Михайловна, главный специалист сектора правового обеспечения департамента надзора, контроля, оценки качества образования и правового обеспечения в сфере образования комитета общего и профессионального образования Ленинградской области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Куплинов Ярослав</dc:creator>
  <cp:lastModifiedBy>Оксана Владимировна Кокоулина</cp:lastModifiedBy>
  <cp:revision>1355</cp:revision>
  <cp:lastPrinted>2025-05-06T08:01:04Z</cp:lastPrinted>
  <dcterms:created xsi:type="dcterms:W3CDTF">2020-06-19T06:58:49Z</dcterms:created>
  <dcterms:modified xsi:type="dcterms:W3CDTF">2025-11-11T08:56:45Z</dcterms:modified>
</cp:coreProperties>
</file>