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7" r:id="rId1"/>
  </p:sldMasterIdLst>
  <p:sldIdLst>
    <p:sldId id="291" r:id="rId2"/>
    <p:sldId id="278" r:id="rId3"/>
    <p:sldId id="293" r:id="rId4"/>
    <p:sldId id="292" r:id="rId5"/>
    <p:sldId id="294" r:id="rId6"/>
    <p:sldId id="295" r:id="rId7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48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73FA6-48DB-1CE6-CFBF-19D7B65D2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657611-F92D-F7E0-65C2-573AB583A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DBB400-71C9-870A-895F-1221E438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BFCE16-8D7C-1F7D-D46A-E1E89F8F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E28CD9-911D-83D0-35A2-BACDCE0A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1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7F296-E13A-3BDD-020E-78D3B0E9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7B7527-8E84-192B-612E-685ADAC11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D953F4-1668-5C35-273E-3644FE21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E5BFAB-0B2F-FD8C-7827-33FF3DD4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01909C-CDB4-0C31-579A-236BF497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5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A55A4B2-466C-B3DC-FBDB-7DF9D42DF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DD6409-719B-74A0-23D0-2BAF3F97F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A7DE12-A22E-4A0E-7A7D-DD8B03FE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0DD3BE-154C-B3AE-F787-DFD95AFB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302834-825E-8B51-3CE6-BB2D4C45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5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8D1651-54A1-3C4E-3933-A39BB9FC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4A4BCD-044E-9AAC-A34E-D8AB188A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6B7342-2E38-BA5A-AF29-388B0B87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0831F5-304C-B327-44CC-2DF6D8AF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5C6593-8D4D-775C-8B2C-56A355A3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3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2BE06-CE70-830B-68AE-95F82A71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7D62A8-C0CD-94BC-28A6-76FD02B38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246512-B2FA-ED40-77CF-CC6DB0F8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6646A9-60C1-799E-6637-71676DC1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3C375F-8D12-F43C-71F0-8BA2F97C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2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837ECC-DFAA-CCB7-1D76-710C3DC4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5FEE00-A968-6AF7-2B14-A5424460A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8802DD-433C-BEEF-00EF-84FFB4C51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9CA6AA7-5B0C-660B-0C46-BFC9C2EC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AC036A-287F-8972-7F8C-81602D24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DB3011-7664-7747-B875-C1EC9F61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F698C-F7D0-BFF0-E57E-1E86B40F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782824-D5EF-2FE4-D052-2979499A4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8E1605-BD4B-CEE0-8BC2-1F7479E02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EFA47F-A866-CB74-7CD9-E39477A2A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C3CF0DF-067E-3A11-1693-B92F4F2DE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0663EE3-D9BE-6E83-D589-660D192D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1C58E76-8E1B-6F8F-C422-7407448A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A408A3C-C47A-10D1-C947-3801F070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9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8CE669-F7CD-1019-157B-EBC96D4F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D98BC08-02D5-0A7D-32EE-99E842BA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201368E-0603-F500-CAC5-CEF56C73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515E631-9F26-0E66-1EFA-C818E024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9A70CD2-4EB4-5BEA-9D81-FCDC2796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227A80A-C674-5FE0-8198-0C547AD5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1A641F-18A6-F153-958E-B0C5DA06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8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541A3-96DA-709B-E679-02BE3679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C62BFA-FF3E-FB79-E022-6A10016B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DB2F4D-66B5-6FEB-D329-8CD15FEF4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85609B-7823-D490-2721-E403EDCC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8937AA-6DB9-BFB7-F98D-5327447C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C3241E-1491-5D48-21F3-F6110D1D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503BA2-0975-4DA7-3331-96AFDA6F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DA9D15E-AA6A-852F-099E-33CA1DDD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DC50B4-B9B0-ED19-B17F-0E64C3224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D6EE9C-6E5D-13B5-D0C2-DD524F52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92DF36-3009-731F-9C6A-7B388941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1CAE4B-38AB-9F51-AF8E-8A30BDDE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1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D23AE-F378-3CCB-9B2D-C6127A8D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C65316-0CA9-DF1A-A2E0-01056C1A4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93F8F5-B5DE-63A6-6C5F-929CB7EA4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96A30-8458-4E9A-8504-14BA9A3A039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143581-34EC-996A-22E9-6D6A980CD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6D06EC-4F7F-6325-FA68-A554BCE2F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0369-AD8F-44C6-9592-23A8E0BE0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57" y="3072885"/>
            <a:ext cx="4566300" cy="3688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4" y="483326"/>
            <a:ext cx="10648406" cy="53859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руководителя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соблюдению обязательных требований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снижением бюрократической нагрузки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</a:p>
          <a:p>
            <a:pPr marL="0" indent="0">
              <a:buNone/>
            </a:pPr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Коммунарская СОШ№ 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631" y="145951"/>
            <a:ext cx="2365453" cy="1938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2060" y="4053251"/>
            <a:ext cx="4317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Остапова М.А.,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отдела надзора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в сфере образования департамента надзора, контроля, оценки качества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обеспечения в сфере образования комитета общего и профессионального образования Ленинградской области;</a:t>
            </a:r>
          </a:p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Шагай Л.А.,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«Коммунарская СОШ№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3» Гатчинского муниципального округа Ленинградской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9249" y="61769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5" y="304243"/>
            <a:ext cx="10437307" cy="1178392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руководителя общеобразовательной организации 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соблюдению обязательных требований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образовании, связанных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снижением бюрократической нагрузки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193" y="157418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5405" y="1822785"/>
            <a:ext cx="4284616" cy="7380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материалов, представленных в Справочнике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67308" y="1847061"/>
            <a:ext cx="6029147" cy="14275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1650" dirty="0" smtClean="0">
                <a:solidFill>
                  <a:srgbClr val="000000"/>
                </a:solidFill>
                <a:latin typeface="Times New Roman"/>
                <a:ea typeface="Calibri"/>
              </a:rPr>
              <a:t>Рост бюрократической  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Calibri"/>
              </a:rPr>
              <a:t>нагрузки на </a:t>
            </a:r>
            <a:r>
              <a:rPr lang="ru-RU" sz="1650" dirty="0" smtClean="0">
                <a:solidFill>
                  <a:srgbClr val="000000"/>
                </a:solidFill>
                <a:latin typeface="Times New Roman"/>
                <a:ea typeface="Calibri"/>
              </a:rPr>
              <a:t>педагогов, упрочение 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Calibri"/>
              </a:rPr>
              <a:t>регуляторных </a:t>
            </a:r>
            <a:r>
              <a:rPr lang="ru-RU" sz="1650" dirty="0" smtClean="0">
                <a:solidFill>
                  <a:srgbClr val="000000"/>
                </a:solidFill>
                <a:latin typeface="Times New Roman"/>
                <a:ea typeface="Calibri"/>
              </a:rPr>
              <a:t>требований</a:t>
            </a:r>
            <a:r>
              <a:rPr lang="ru-RU" sz="1650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1650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1650" dirty="0" smtClean="0">
                <a:solidFill>
                  <a:srgbClr val="000000"/>
                </a:solidFill>
                <a:latin typeface="Times New Roman"/>
                <a:ea typeface="Calibri"/>
              </a:rPr>
              <a:t>снижение качества 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Calibri"/>
              </a:rPr>
              <a:t>образовательной деятельности </a:t>
            </a:r>
            <a:r>
              <a:rPr lang="ru-RU" sz="1650" dirty="0" smtClean="0">
                <a:solidFill>
                  <a:srgbClr val="000000"/>
                </a:solidFill>
                <a:latin typeface="Times New Roman"/>
                <a:ea typeface="Calibri"/>
              </a:rPr>
              <a:t>и увеличение рисков профессионального выгорания педагогов </a:t>
            </a:r>
            <a:endParaRPr lang="ru-RU" sz="165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165348" y="2356746"/>
            <a:ext cx="670409" cy="298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5405" y="2844953"/>
            <a:ext cx="4330336" cy="12675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способов решения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задач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снижения бюрократической нагрузки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образовательной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Ленинградской области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522236" y="3739487"/>
            <a:ext cx="305358" cy="866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5274" y="4686759"/>
            <a:ext cx="4299484" cy="16524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елевая аудитория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педагогические работники общеобразовательных организаций, органы местного самоуправления,  осуществляющие управление в сфере образования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ma_ostapova\AppData\Local\Packages\Microsoft.Windows.Photos_8wekyb3d8bbwe\TempState\ShareServiceTempFolder\сборник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736" y="4790363"/>
            <a:ext cx="1875923" cy="188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4836626" y="2139901"/>
            <a:ext cx="838289" cy="278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9939021" y="2274571"/>
            <a:ext cx="838289" cy="278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0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5" y="304243"/>
            <a:ext cx="10437307" cy="1178392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руководителя общеобразовательной организации 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соблюдению обязательных требований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образовании, связанных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снижением бюрократической нагрузки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(далее – Справочник)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193" y="157418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510" y="1479369"/>
            <a:ext cx="4284616" cy="8210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материалов, представленных в Справочнике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17442" y="1411443"/>
            <a:ext cx="6693409" cy="1906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ctr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indent="540385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Анализ и обобщение опыта образовательной организации по вопросам снижения бюрократической нагрузки </a:t>
            </a:r>
          </a:p>
          <a:p>
            <a:pPr indent="540385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на педагогических работников</a:t>
            </a:r>
          </a:p>
          <a:p>
            <a:pPr indent="540385"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(((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(реализация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поставленных задач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практике)</a:t>
            </a:r>
            <a:endPara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«Коммунарская СОШ№ 3»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540385" algn="ctr">
              <a:spcAft>
                <a:spcPts val="0"/>
              </a:spcAft>
            </a:pP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5134" y="2474213"/>
            <a:ext cx="4362992" cy="22062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законодательных ориентиров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предупреждения, выявления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пресечения нарушения обязательных требований законодательства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образовании, связанных с увеличением бюрократической нагрузки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67385" y="3814352"/>
            <a:ext cx="6143465" cy="26181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снижения бюрократической нагрузки в первую очередь на руководителей образовательных организаций материалы Справочника представлены в форме схем, кратких описаний, алгоритмов действий.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выпуски Справочника предполагается включение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материалов, шаблонов документов, памяток и др. в том числе по вопросам правого просвещения участников образовательных отношений.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a_ostapova\AppData\Local\Packages\Microsoft.Windows.Photos_8wekyb3d8bbwe\TempState\ShareServiceTempFolder\сборник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6" y="4809986"/>
            <a:ext cx="1940726" cy="195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631435" y="1717613"/>
            <a:ext cx="772013" cy="344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587223" y="3288279"/>
            <a:ext cx="676261" cy="375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945457" y="2156754"/>
            <a:ext cx="676261" cy="375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1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_ostapova\AppData\Local\Packages\Microsoft.Windows.Photos_8wekyb3d8bbwe\TempState\ShareServiceTempFolder\сборник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128" y="5140869"/>
            <a:ext cx="1561226" cy="16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93" y="304243"/>
            <a:ext cx="10515600" cy="6511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справочника руководителя общеобразовательной организации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69" y="1146414"/>
            <a:ext cx="10928749" cy="46129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Справочника выстроена по пяти ключевым направлениям деятельности по снижению бюрократической нагрузки: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 законодательства об образовании,  связанные со снижением бюрократической нагрузки на педагогических работников;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нормативное правовое регулирование деятельности образовательной организации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снижения бюрократической  нагрузки на педагогических работников;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организация  деятельности педагогических работников  с учетом требований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779;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широкое информирование педагогических работников о требованиях законодательства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части снижения бюрократической нагрузки;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организация работы в образовательной организации по введению электронного документооборота;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обязательные требования законодательства об образовании,  связанные со снижением бюрократической нагрузки на педагогических работников.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455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a_ostapova\AppData\Local\Packages\Microsoft.Windows.Photos_8wekyb3d8bbwe\TempState\ShareServiceTempFolder\сборник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826" y="250209"/>
            <a:ext cx="1535373" cy="14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30" y="304243"/>
            <a:ext cx="10330462" cy="603333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руководителя общеобразовательной организации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193" y="157418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2638" y="1201559"/>
            <a:ext cx="9362364" cy="6811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Обязательные требования законодательства об образовании,  связанные со снижением бюрократической нагрузки на педагогических 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работников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24935" y="2032217"/>
            <a:ext cx="6141574" cy="1337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запросами о предоставлении информации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по формированию плана мероприятий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снижения бюрократической нагрузки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224149" y="782082"/>
            <a:ext cx="546681" cy="332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" y="2168694"/>
            <a:ext cx="4330336" cy="12675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по нормам законодательства об образовании, регулирующие вопросы снижения бюрократической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501992" y="1800415"/>
            <a:ext cx="568233" cy="303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9502499" y="1767618"/>
            <a:ext cx="568233" cy="270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3625039"/>
            <a:ext cx="109728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деятельности образовательной организации по вопросам снижения бюрократической  нагрузки на педагогических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разъяснения и определены риски по: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3426" y="4905444"/>
            <a:ext cx="3043451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распорядительных актов образовательной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3827" y="4861088"/>
            <a:ext cx="2982036" cy="1105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</a:rPr>
              <a:t>локальному регулированию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образовательной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</a:rPr>
              <a:t>деятельности  в образовательной организации</a:t>
            </a:r>
            <a:endParaRPr lang="ru-RU" sz="16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5168" y="4826969"/>
            <a:ext cx="2818263" cy="10167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инструкций педагогических работников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12740" y="4759656"/>
            <a:ext cx="2272351" cy="19379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нормативного акта, регулирующего Правила внутреннего трудового распорядка педагогических работников 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10251955" y="4462530"/>
            <a:ext cx="568233" cy="153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3456147" y="4529844"/>
            <a:ext cx="568233" cy="153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418857" y="4536666"/>
            <a:ext cx="568233" cy="153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8646067" y="4500775"/>
            <a:ext cx="568233" cy="153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6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30" y="304243"/>
            <a:ext cx="10330462" cy="603333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руководителя общеобразовательной организации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193" y="157418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831" y="963386"/>
            <a:ext cx="9362364" cy="6811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  с учетом требований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№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779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262" y="2130850"/>
            <a:ext cx="11230594" cy="7919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по организации работы педагогов с обязательным перечнем документов (рабочая программа, журнал учета успеваемости, журнал внеурочной деятельности, план воспитательной работы, характеристика на обучающегося)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работы, характеристика на обучающегося)</a:t>
            </a:r>
          </a:p>
        </p:txBody>
      </p:sp>
      <p:pic>
        <p:nvPicPr>
          <p:cNvPr id="15" name="Picture 2" descr="C:\Users\ma_ostapova\AppData\Local\Packages\Microsoft.Windows.Photos_8wekyb3d8bbwe\TempState\ShareServiceTempFolder\сборник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827" y="250210"/>
            <a:ext cx="1385250" cy="127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452337" y="1678813"/>
            <a:ext cx="717052" cy="25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0409" y="3363235"/>
            <a:ext cx="5704764" cy="11848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информирование педагогических работников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требованиях законодательства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снижения бюрократической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7471" y="5028584"/>
            <a:ext cx="610552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образовательной организации по введению электронного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1170" y="5000045"/>
            <a:ext cx="4902251" cy="971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алгоритм работы по данному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319326" y="5096918"/>
            <a:ext cx="863094" cy="315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60434" y="3057074"/>
            <a:ext cx="5704764" cy="15204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и определены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риски: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ресурсов, форм, методов широкого информирования педагогических работников в части снижения бюрократической нагрузки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сервиса «Помощник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чат–бот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имеющимся рискам при работе педагогов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чат–ботом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094559" y="3355473"/>
            <a:ext cx="731750" cy="315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15775" y="4520693"/>
            <a:ext cx="717052" cy="25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519137" y="483266"/>
            <a:ext cx="717052" cy="25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39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388</Words>
  <Application>Microsoft Office PowerPoint</Application>
  <PresentationFormat>Произвольный</PresentationFormat>
  <Paragraphs>75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    Справочник руководителя общеобразовательной организации по соблюдению обязательных требований законодательства об образовании, связанных со снижением бюрократической нагрузки на педагогических работников     </vt:lpstr>
      <vt:lpstr>    Справочник руководителя общеобразовательной организации по соблюдению обязательных требований законодательства об образовании, связанных со снижением бюрократической нагрузки на педагогических работников (далее – Справочник)    </vt:lpstr>
      <vt:lpstr>Структура справочника руководителя общеобразовательной организации  </vt:lpstr>
      <vt:lpstr>  Справочник руководителя общеобразовательной организации   </vt:lpstr>
      <vt:lpstr>  Справочник руководителя общеобразовательной организации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3 Коммунарская</dc:creator>
  <cp:lastModifiedBy>Марина Александровна Остапова</cp:lastModifiedBy>
  <cp:revision>96</cp:revision>
  <cp:lastPrinted>2025-04-03T17:27:49Z</cp:lastPrinted>
  <dcterms:created xsi:type="dcterms:W3CDTF">2025-03-31T14:23:45Z</dcterms:created>
  <dcterms:modified xsi:type="dcterms:W3CDTF">2025-12-02T15:06:24Z</dcterms:modified>
</cp:coreProperties>
</file>