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386" r:id="rId2"/>
    <p:sldId id="431" r:id="rId3"/>
    <p:sldId id="447" r:id="rId4"/>
    <p:sldId id="448" r:id="rId5"/>
    <p:sldId id="449" r:id="rId6"/>
    <p:sldId id="452" r:id="rId7"/>
    <p:sldId id="450" r:id="rId8"/>
    <p:sldId id="451" r:id="rId9"/>
  </p:sldIdLst>
  <p:sldSz cx="12798425" cy="71993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  <p15:guide id="5" orient="horz" pos="2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2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D67"/>
    <a:srgbClr val="CDCDEB"/>
    <a:srgbClr val="565087"/>
    <a:srgbClr val="8A8AD0"/>
    <a:srgbClr val="A2A2DA"/>
    <a:srgbClr val="FFCD2D"/>
    <a:srgbClr val="54BFFA"/>
    <a:srgbClr val="94D6FC"/>
    <a:srgbClr val="FFCD19"/>
    <a:srgbClr val="EA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9882" autoAdjust="0"/>
  </p:normalViewPr>
  <p:slideViewPr>
    <p:cSldViewPr snapToGrid="0" snapToObjects="1">
      <p:cViewPr>
        <p:scale>
          <a:sx n="113" d="100"/>
          <a:sy n="113" d="100"/>
        </p:scale>
        <p:origin x="-498" y="-36"/>
      </p:cViewPr>
      <p:guideLst>
        <p:guide orient="horz" pos="2268"/>
        <p:guide orient="horz" pos="292"/>
        <p:guide orient="horz" pos="227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2"/>
        <p:guide orient="horz" pos="3127"/>
        <p:guide pos="215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58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3E02EBB0-15BB-41C4-B951-56DD18C5B9C2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5B435CB5-F5E3-4F25-A48E-B49748840E97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6477F33-4EFB-465A-988D-39C269111A87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9" y="383297"/>
            <a:ext cx="1103864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9" y="1916484"/>
            <a:ext cx="1103864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5" y="6672709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1" r:id="rId2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628608" y="2533360"/>
            <a:ext cx="656990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Обеспечение прав участников ГИА в период подготовки и проведения ГИА</a:t>
            </a:r>
          </a:p>
          <a:p>
            <a:pPr algn="r"/>
            <a:endParaRPr lang="ru-RU" sz="2400" b="1" dirty="0">
              <a:solidFill>
                <a:srgbClr val="002060"/>
              </a:solidFill>
            </a:endParaRPr>
          </a:p>
          <a:p>
            <a:pPr algn="r"/>
            <a:endParaRPr lang="ru-RU" sz="1200" dirty="0">
              <a:solidFill>
                <a:srgbClr val="565087"/>
              </a:solidFill>
              <a:latin typeface="Poboto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Шарая Е.Г.</a:t>
            </a:r>
          </a:p>
          <a:p>
            <a:pPr algn="r"/>
            <a:r>
              <a:rPr lang="ru-RU" sz="12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начальник сектора итоговой аттестации </a:t>
            </a:r>
          </a:p>
          <a:p>
            <a:pPr algn="r"/>
            <a:r>
              <a:rPr lang="ru-RU" sz="12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департамента надзора, контроля, оценки качества </a:t>
            </a:r>
          </a:p>
          <a:p>
            <a:pPr algn="r"/>
            <a:r>
              <a:rPr lang="ru-RU" sz="12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и правового обеспечения в сфере образования </a:t>
            </a:r>
          </a:p>
          <a:p>
            <a:pPr algn="r"/>
            <a:r>
              <a:rPr lang="ru-RU" sz="12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комитета общего и профессионального </a:t>
            </a:r>
          </a:p>
          <a:p>
            <a:pPr algn="r"/>
            <a:r>
              <a:rPr lang="ru-RU" sz="12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образования Ленинградской области</a:t>
            </a:r>
          </a:p>
        </p:txBody>
      </p:sp>
      <p:sp>
        <p:nvSpPr>
          <p:cNvPr id="9" name="Параллелограмм 8"/>
          <p:cNvSpPr/>
          <p:nvPr/>
        </p:nvSpPr>
        <p:spPr>
          <a:xfrm flipH="1">
            <a:off x="-647347" y="3236669"/>
            <a:ext cx="2075337" cy="1933575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37EDA-AE0B-4A4B-A653-E1BCEF2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6" y="495191"/>
            <a:ext cx="462037" cy="537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5184" y="495191"/>
            <a:ext cx="5886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5087"/>
                </a:solidFill>
                <a:latin typeface="Poboto"/>
                <a:cs typeface="Arial" panose="020B0604020202020204" pitchFamily="34" charset="0"/>
              </a:rPr>
              <a:t>Комитет общего и профессионального образования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Обеспечение прав участников ГИА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0794" y="908330"/>
            <a:ext cx="586330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9846" fontAlgn="ctr"/>
            <a:endParaRPr lang="ru-RU" b="1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r>
              <a:rPr lang="ru-RU" sz="3200" b="1">
                <a:solidFill>
                  <a:srgbClr val="002060"/>
                </a:solidFill>
                <a:latin typeface="Poboto"/>
              </a:rPr>
              <a:t>    Общественные   </a:t>
            </a:r>
            <a:r>
              <a:rPr lang="ru-RU" sz="3200" b="1" dirty="0">
                <a:solidFill>
                  <a:srgbClr val="002060"/>
                </a:solidFill>
                <a:latin typeface="Poboto"/>
              </a:rPr>
              <a:t>наблюдатели</a:t>
            </a:r>
          </a:p>
          <a:p>
            <a:pPr algn="r" defTabSz="959846" fontAlgn="ctr"/>
            <a:endParaRPr lang="ru-RU" sz="2400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427 чел. - ЕГЭ </a:t>
            </a:r>
          </a:p>
          <a:p>
            <a:pPr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     762 чел. -  ГИА-9</a:t>
            </a:r>
          </a:p>
          <a:p>
            <a:pPr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95,2% - </a:t>
            </a:r>
          </a:p>
          <a:p>
            <a:pPr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посещение общественных наблюдателей-родителей</a:t>
            </a:r>
          </a:p>
        </p:txBody>
      </p:sp>
      <p:pic>
        <p:nvPicPr>
          <p:cNvPr id="1026" name="Picture 2" descr="C:\Users\eg_sharaja\Desktop\2024-2025\6. ПИСЬМА КОПО\7. ОМСУ\ПИСЬМО_ОМСУ_ОО-ППЭ_QR-код в ППЭ ЕГЭ_2025\плакат с QR-кодом версия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73" y="1976088"/>
            <a:ext cx="3064483" cy="43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0" y="1551224"/>
            <a:ext cx="2160240" cy="2160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94028" y="1198812"/>
            <a:ext cx="3654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Poboto"/>
              </a:rPr>
              <a:t>Обращение на ПОС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543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Обеспечение прав участников ГИА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0794" y="908330"/>
            <a:ext cx="10650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9846" fontAlgn="ctr"/>
            <a:r>
              <a:rPr lang="ru-RU" sz="2400" b="1" dirty="0">
                <a:solidFill>
                  <a:srgbClr val="002060"/>
                </a:solidFill>
                <a:latin typeface="Poboto"/>
              </a:rPr>
              <a:t>Онлайн- общественные наблюдатели</a:t>
            </a:r>
          </a:p>
          <a:p>
            <a:pPr algn="r" defTabSz="959846" fontAlgn="ctr"/>
            <a:endParaRPr lang="ru-RU" sz="2400" dirty="0">
              <a:solidFill>
                <a:srgbClr val="002060"/>
              </a:solidFill>
              <a:latin typeface="Pobot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876" y="147303"/>
            <a:ext cx="1718016" cy="1718016"/>
          </a:xfrm>
          <a:prstGeom prst="rect">
            <a:avLst/>
          </a:prstGeom>
        </p:spPr>
      </p:pic>
      <p:pic>
        <p:nvPicPr>
          <p:cNvPr id="2050" name="Picture 2" descr="C:\Users\eg_sharaja\Desktop\53507762275411523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6922" b="9414"/>
          <a:stretch/>
        </p:blipFill>
        <p:spPr bwMode="auto">
          <a:xfrm>
            <a:off x="6156276" y="1877645"/>
            <a:ext cx="5799510" cy="38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g_sharaja\Desktop\53507762275411523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/>
          <a:stretch/>
        </p:blipFill>
        <p:spPr bwMode="auto">
          <a:xfrm>
            <a:off x="523855" y="1852993"/>
            <a:ext cx="5632421" cy="39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9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Удаление участников ГИА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99278" y="1149869"/>
            <a:ext cx="10424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9846" fontAlgn="ctr"/>
            <a:r>
              <a:rPr lang="ru-RU" b="1" dirty="0">
                <a:solidFill>
                  <a:srgbClr val="002060"/>
                </a:solidFill>
                <a:latin typeface="Poboto"/>
              </a:rPr>
              <a:t>                                   </a:t>
            </a:r>
            <a:r>
              <a:rPr lang="ru-RU" sz="2800" b="1" dirty="0">
                <a:solidFill>
                  <a:srgbClr val="002060"/>
                </a:solidFill>
                <a:latin typeface="Poboto"/>
              </a:rPr>
              <a:t>ЕГЭ – 6 чел.            ГИА-9 – 4 чел.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9" y="1733594"/>
            <a:ext cx="1866856" cy="1866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75" y="1733594"/>
            <a:ext cx="1992702" cy="19927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01" y="1530377"/>
            <a:ext cx="2070073" cy="20700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7231" y="3717665"/>
            <a:ext cx="10424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9846" fontAlgn="ctr"/>
            <a:r>
              <a:rPr lang="ru-RU" sz="2400" b="1" dirty="0">
                <a:solidFill>
                  <a:srgbClr val="002060"/>
                </a:solidFill>
                <a:latin typeface="Poboto"/>
              </a:rPr>
              <a:t>               7                                     </a:t>
            </a:r>
            <a:r>
              <a:rPr lang="ru-RU" sz="2800" b="1" dirty="0">
                <a:solidFill>
                  <a:srgbClr val="002060"/>
                </a:solidFill>
                <a:latin typeface="Poboto"/>
              </a:rPr>
              <a:t>1                                2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9182A7EA-9CEB-41A0-94FD-420FCDA71815}"/>
              </a:ext>
            </a:extLst>
          </p:cNvPr>
          <p:cNvSpPr txBox="1">
            <a:spLocks/>
          </p:cNvSpPr>
          <p:nvPr/>
        </p:nvSpPr>
        <p:spPr>
          <a:xfrm>
            <a:off x="1244930" y="4361726"/>
            <a:ext cx="10308566" cy="1478357"/>
          </a:xfrm>
          <a:prstGeom prst="rect">
            <a:avLst/>
          </a:prstGeom>
        </p:spPr>
        <p:txBody>
          <a:bodyPr vert="horz" lIns="68579" tIns="34289" rIns="68579" bIns="34289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Poboto"/>
                <a:ea typeface="+mn-ea"/>
                <a:cs typeface="Arial" panose="020B0604020202020204" pitchFamily="34" charset="0"/>
              </a:rPr>
              <a:t>Итог: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Poboto"/>
                <a:ea typeface="+mn-ea"/>
                <a:cs typeface="Arial" panose="020B0604020202020204" pitchFamily="34" charset="0"/>
              </a:rPr>
              <a:t>Удаленные участники + аннулирование результатов после проведения ГИА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Poboto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Poboto"/>
                <a:ea typeface="+mn-ea"/>
                <a:cs typeface="Arial" panose="020B0604020202020204" pitchFamily="34" charset="0"/>
              </a:rPr>
              <a:t>Административный протокол + штраф</a:t>
            </a:r>
          </a:p>
        </p:txBody>
      </p:sp>
    </p:spTree>
    <p:extLst>
      <p:ext uri="{BB962C8B-B14F-4D97-AF65-F5344CB8AC3E}">
        <p14:creationId xmlns:p14="http://schemas.microsoft.com/office/powerpoint/2010/main" val="25023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Профилактика </a:t>
            </a:r>
            <a:r>
              <a:rPr lang="ru-RU" sz="3600" b="1" dirty="0" err="1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неуспешности</a:t>
            </a:r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 ГИА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5638" y="1213595"/>
            <a:ext cx="56243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                    </a:t>
            </a:r>
          </a:p>
          <a:p>
            <a:pPr lvl="0"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            </a:t>
            </a:r>
            <a:r>
              <a:rPr lang="ru-RU" sz="3600" b="1" dirty="0">
                <a:solidFill>
                  <a:srgbClr val="002060"/>
                </a:solidFill>
                <a:latin typeface="Poboto"/>
              </a:rPr>
              <a:t>6 </a:t>
            </a:r>
            <a:r>
              <a:rPr lang="ru-RU" sz="3200" dirty="0">
                <a:solidFill>
                  <a:srgbClr val="002060"/>
                </a:solidFill>
                <a:latin typeface="Poboto"/>
              </a:rPr>
              <a:t>репетиционных экзаменов</a:t>
            </a:r>
          </a:p>
          <a:p>
            <a:pPr lvl="0"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lvl="0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                       </a:t>
            </a:r>
          </a:p>
          <a:p>
            <a:pPr lvl="0"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lvl="0"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         </a:t>
            </a:r>
            <a:r>
              <a:rPr lang="ru-RU" sz="3600" b="1" dirty="0">
                <a:solidFill>
                  <a:srgbClr val="002060"/>
                </a:solidFill>
                <a:latin typeface="Poboto"/>
              </a:rPr>
              <a:t> 4 </a:t>
            </a:r>
            <a:r>
              <a:rPr lang="ru-RU" sz="2800" dirty="0">
                <a:solidFill>
                  <a:srgbClr val="002060"/>
                </a:solidFill>
                <a:latin typeface="Poboto"/>
              </a:rPr>
              <a:t>адресных </a:t>
            </a:r>
          </a:p>
          <a:p>
            <a:pPr lvl="0"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          методических </a:t>
            </a:r>
          </a:p>
          <a:p>
            <a:pPr lvl="0" algn="ctr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 выезда</a:t>
            </a:r>
          </a:p>
          <a:p>
            <a:pPr lvl="0"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defTabSz="959846" fontAlgn="ctr"/>
            <a:r>
              <a:rPr lang="ru-RU" sz="1600" b="1" dirty="0">
                <a:solidFill>
                  <a:srgbClr val="000000"/>
                </a:solidFill>
                <a:latin typeface="Poboto"/>
              </a:rPr>
              <a:t>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152892"/>
            <a:ext cx="1917785" cy="19177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" y="1152892"/>
            <a:ext cx="1754209" cy="17542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741" y="1213595"/>
            <a:ext cx="3738331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9846" fontAlgn="ctr"/>
            <a:r>
              <a:rPr lang="ru-RU" sz="3600" b="1" dirty="0">
                <a:solidFill>
                  <a:srgbClr val="002060"/>
                </a:solidFill>
                <a:latin typeface="Poboto"/>
              </a:rPr>
              <a:t>316 чел. </a:t>
            </a:r>
          </a:p>
          <a:p>
            <a:pPr algn="ctr" defTabSz="959846" fontAlgn="ctr"/>
            <a:r>
              <a:rPr lang="ru-RU" sz="3200" dirty="0">
                <a:solidFill>
                  <a:srgbClr val="002060"/>
                </a:solidFill>
                <a:latin typeface="Poboto"/>
              </a:rPr>
              <a:t>КПК для учителей</a:t>
            </a:r>
          </a:p>
          <a:p>
            <a:pPr algn="ctr"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lvl="0" defTabSz="959846" fontAlgn="ctr"/>
            <a:endParaRPr lang="ru-RU" dirty="0">
              <a:solidFill>
                <a:srgbClr val="002060"/>
              </a:solidFill>
              <a:latin typeface="P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9933" y="3458369"/>
            <a:ext cx="3622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9846" fontAlgn="ctr"/>
            <a:r>
              <a:rPr lang="ru-RU" sz="3600" b="1" dirty="0">
                <a:solidFill>
                  <a:srgbClr val="002060"/>
                </a:solidFill>
                <a:latin typeface="Poboto"/>
              </a:rPr>
              <a:t>1497 чел. </a:t>
            </a:r>
          </a:p>
          <a:p>
            <a:pPr lvl="0" algn="ctr" defTabSz="959846" fontAlgn="ctr"/>
            <a:r>
              <a:rPr lang="ru-RU" sz="3200" dirty="0">
                <a:solidFill>
                  <a:srgbClr val="002060"/>
                </a:solidFill>
                <a:latin typeface="Poboto"/>
              </a:rPr>
              <a:t>проект </a:t>
            </a:r>
          </a:p>
          <a:p>
            <a:pPr lvl="0" algn="ctr" defTabSz="959846" fontAlgn="ctr"/>
            <a:r>
              <a:rPr lang="ru-RU" sz="3200" dirty="0">
                <a:solidFill>
                  <a:srgbClr val="002060"/>
                </a:solidFill>
                <a:latin typeface="Poboto"/>
              </a:rPr>
              <a:t>«Решаем вместе»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58214"/>
            <a:ext cx="2392088" cy="23920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0" y="3333527"/>
            <a:ext cx="2006224" cy="20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ЕГЭ для учителя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5638" y="1213595"/>
            <a:ext cx="5912216" cy="651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9846" fontAlgn="ctr"/>
            <a:r>
              <a:rPr lang="ru-RU" sz="3200" dirty="0">
                <a:solidFill>
                  <a:srgbClr val="002060"/>
                </a:solidFill>
                <a:latin typeface="Poboto"/>
              </a:rPr>
              <a:t>    </a:t>
            </a:r>
            <a:r>
              <a:rPr lang="ru-RU" sz="3200" b="1" dirty="0">
                <a:solidFill>
                  <a:srgbClr val="002060"/>
                </a:solidFill>
                <a:latin typeface="Poboto"/>
              </a:rPr>
              <a:t>Этапы проекта</a:t>
            </a:r>
          </a:p>
          <a:p>
            <a:pPr lvl="0"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Ноябрь 2025 года – физика, химия, биология</a:t>
            </a:r>
          </a:p>
          <a:p>
            <a:pPr algn="just">
              <a:spcAft>
                <a:spcPts val="1000"/>
              </a:spcAft>
            </a:pPr>
            <a:r>
              <a:rPr lang="ru-RU" sz="2800" dirty="0">
                <a:solidFill>
                  <a:srgbClr val="002060"/>
                </a:solidFill>
                <a:latin typeface="Poboto"/>
              </a:rPr>
              <a:t>Январь 2026 года – математика профильного уровня</a:t>
            </a:r>
          </a:p>
          <a:p>
            <a:pPr algn="just">
              <a:spcAft>
                <a:spcPts val="1000"/>
              </a:spcAft>
            </a:pPr>
            <a:r>
              <a:rPr lang="ru-RU" sz="2800" dirty="0">
                <a:solidFill>
                  <a:srgbClr val="002060"/>
                </a:solidFill>
                <a:latin typeface="Poboto"/>
              </a:rPr>
              <a:t>Февраль 2026 года – русский язык</a:t>
            </a:r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r>
              <a:rPr lang="ru-RU" sz="3200" b="1" dirty="0">
                <a:solidFill>
                  <a:srgbClr val="002060"/>
                </a:solidFill>
                <a:latin typeface="Poboto"/>
              </a:rPr>
              <a:t>КИМ по демоверсиям 2026 г.</a:t>
            </a:r>
          </a:p>
          <a:p>
            <a:pPr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ФГБНУ «ФИПИ»</a:t>
            </a:r>
          </a:p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ГАОУ ДПО «ЛОИРО» </a:t>
            </a:r>
          </a:p>
          <a:p>
            <a:pPr algn="just">
              <a:spcAft>
                <a:spcPts val="1000"/>
              </a:spcAft>
            </a:pPr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lvl="0" defTabSz="959846" fontAlgn="ctr"/>
            <a:endParaRPr lang="ru-RU" sz="2800" dirty="0">
              <a:solidFill>
                <a:srgbClr val="002060"/>
              </a:solidFill>
              <a:latin typeface="Poboto"/>
            </a:endParaRPr>
          </a:p>
          <a:p>
            <a:pPr defTabSz="959846" fontAlgn="ctr"/>
            <a:r>
              <a:rPr lang="ru-RU" sz="1600" b="1" dirty="0">
                <a:solidFill>
                  <a:srgbClr val="000000"/>
                </a:solidFill>
                <a:latin typeface="Poboto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72301" y="1213595"/>
            <a:ext cx="52247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9846" fontAlgn="ctr"/>
            <a:r>
              <a:rPr lang="ru-RU" sz="3200" b="1" dirty="0">
                <a:solidFill>
                  <a:srgbClr val="002060"/>
                </a:solidFill>
                <a:latin typeface="Poboto"/>
              </a:rPr>
              <a:t>ППЭ ЕГЭ</a:t>
            </a:r>
          </a:p>
          <a:p>
            <a:pPr algn="ctr" defTabSz="959846" fontAlgn="ctr"/>
            <a:r>
              <a:rPr lang="ru-RU" sz="3200" b="1" dirty="0">
                <a:solidFill>
                  <a:srgbClr val="002060"/>
                </a:solidFill>
                <a:latin typeface="Poboto"/>
              </a:rPr>
              <a:t>Формат ЕГЭ</a:t>
            </a:r>
          </a:p>
          <a:p>
            <a:pPr algn="ctr" defTabSz="959846" fontAlgn="ctr"/>
            <a:endParaRPr lang="ru-RU" sz="3200" b="1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r>
              <a:rPr lang="ru-RU" sz="3200" b="1" dirty="0">
                <a:solidFill>
                  <a:srgbClr val="002060"/>
                </a:solidFill>
                <a:latin typeface="Poboto"/>
              </a:rPr>
              <a:t>Проверка</a:t>
            </a:r>
          </a:p>
          <a:p>
            <a:pPr algn="ctr" defTabSz="959846" fontAlgn="ctr"/>
            <a:r>
              <a:rPr lang="ru-RU" sz="3200" dirty="0" err="1">
                <a:solidFill>
                  <a:srgbClr val="002060"/>
                </a:solidFill>
                <a:latin typeface="Poboto"/>
              </a:rPr>
              <a:t>Деперсонифицированно</a:t>
            </a:r>
            <a:endParaRPr lang="ru-RU" sz="3200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r>
              <a:rPr lang="ru-RU" sz="3200" dirty="0">
                <a:solidFill>
                  <a:srgbClr val="002060"/>
                </a:solidFill>
                <a:latin typeface="Poboto"/>
              </a:rPr>
              <a:t>Эксперты ЕГЭ</a:t>
            </a:r>
          </a:p>
          <a:p>
            <a:pPr algn="ctr" defTabSz="959846" fontAlgn="ctr"/>
            <a:endParaRPr lang="ru-RU" sz="3200" b="1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endParaRPr lang="ru-RU" sz="3200" b="1" dirty="0">
              <a:solidFill>
                <a:srgbClr val="002060"/>
              </a:solidFill>
              <a:latin typeface="Poboto"/>
            </a:endParaRPr>
          </a:p>
          <a:p>
            <a:pPr algn="ctr" defTabSz="959846" fontAlgn="ctr"/>
            <a:endParaRPr lang="ru-RU" sz="3200" b="1" dirty="0">
              <a:solidFill>
                <a:srgbClr val="002060"/>
              </a:solidFill>
              <a:latin typeface="Poboto"/>
            </a:endParaRPr>
          </a:p>
          <a:p>
            <a:pPr lvl="0" defTabSz="959846" fontAlgn="ctr"/>
            <a:endParaRPr lang="ru-RU" dirty="0">
              <a:solidFill>
                <a:srgbClr val="002060"/>
              </a:solidFill>
              <a:latin typeface="Poboto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AE76C8E9-01C4-411A-BD1B-C0F6F6AD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33" y="4366165"/>
            <a:ext cx="2451335" cy="2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1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День сдачи ЕГЭ родителями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6076" y="1006311"/>
            <a:ext cx="40888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2025 г. – 3817 ч.</a:t>
            </a:r>
          </a:p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2024 г. – 3047 ч.</a:t>
            </a:r>
          </a:p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2023 г. – 2505 ч.</a:t>
            </a:r>
          </a:p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2022 г. – 1271 ч.</a:t>
            </a:r>
          </a:p>
          <a:p>
            <a:pPr defTabSz="959846" fontAlgn="ctr"/>
            <a:r>
              <a:rPr lang="ru-RU" sz="2800" dirty="0">
                <a:solidFill>
                  <a:srgbClr val="002060"/>
                </a:solidFill>
                <a:latin typeface="Poboto"/>
              </a:rPr>
              <a:t>2021 г. – 1014 ч.</a:t>
            </a:r>
          </a:p>
        </p:txBody>
      </p:sp>
      <p:pic>
        <p:nvPicPr>
          <p:cNvPr id="3074" name="Picture 2" descr="C:\Users\eg_sharaja\Desktop\1000x800-на-все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44" y="555174"/>
            <a:ext cx="3975639" cy="31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g_sharaja\Desktop\2024-2025\24. День ЕГЭ для родителей_2025\ОТЧЕТЫ ОМСУ_День ЕГЭ\9\photo_2025-02-26_10-44-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7161"/>
          <a:stretch/>
        </p:blipFill>
        <p:spPr bwMode="auto">
          <a:xfrm>
            <a:off x="3838755" y="1006311"/>
            <a:ext cx="3968151" cy="28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g_sharaja\Desktop\заполнение блан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24" y="3735684"/>
            <a:ext cx="4508144" cy="338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g_sharaja\Desktop\выполнение работ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/>
          <a:stretch/>
        </p:blipFill>
        <p:spPr bwMode="auto">
          <a:xfrm>
            <a:off x="0" y="3735684"/>
            <a:ext cx="5247924" cy="32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g_sharaja\Desktop\ППЭ_14_0001_Участники экзамен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25925" r="3920" b="-1782"/>
          <a:stretch/>
        </p:blipFill>
        <p:spPr bwMode="auto">
          <a:xfrm>
            <a:off x="7582619" y="3735685"/>
            <a:ext cx="5822831" cy="34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9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167349" y="359980"/>
            <a:ext cx="916055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Онлайн-эфиры</a:t>
            </a:r>
          </a:p>
          <a:p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психологической</a:t>
            </a:r>
          </a:p>
          <a:p>
            <a:r>
              <a:rPr lang="ru-RU" sz="3600" b="1" dirty="0">
                <a:solidFill>
                  <a:srgbClr val="002060"/>
                </a:solidFill>
                <a:latin typeface="Poboto"/>
                <a:cs typeface="Arial" panose="020B0604020202020204" pitchFamily="34" charset="0"/>
              </a:rPr>
              <a:t>поддержки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1568" y="1779802"/>
            <a:ext cx="5074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9846" fontAlgn="ctr"/>
            <a:endParaRPr lang="ru-RU" sz="3600" dirty="0">
              <a:solidFill>
                <a:srgbClr val="002060"/>
              </a:solidFill>
              <a:latin typeface="Poboto"/>
            </a:endParaRPr>
          </a:p>
          <a:p>
            <a:pPr defTabSz="959846" fontAlgn="ctr"/>
            <a:r>
              <a:rPr lang="ru-RU" sz="3600" dirty="0">
                <a:solidFill>
                  <a:srgbClr val="002060"/>
                </a:solidFill>
                <a:latin typeface="Poboto"/>
              </a:rPr>
              <a:t>2025 г. – охват 31,5 чел.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8" y="3845957"/>
            <a:ext cx="1900540" cy="1900540"/>
          </a:xfrm>
          <a:prstGeom prst="rect">
            <a:avLst/>
          </a:prstGeom>
        </p:spPr>
      </p:pic>
      <p:pic>
        <p:nvPicPr>
          <p:cNvPr id="4098" name="Picture 2" descr="C:\Users\eg_sharaja\Desktop\ShhCd1SlldHWG-rJetnhWITAFShJ1b4PTpJJGPaTAgJbYcuntvSjU3jVxCorA_m4GnF4zFTy6UeHjfI32jc6dlp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7" b="12587"/>
          <a:stretch/>
        </p:blipFill>
        <p:spPr bwMode="auto">
          <a:xfrm>
            <a:off x="4975299" y="527178"/>
            <a:ext cx="7518392" cy="32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54496" y="4449494"/>
            <a:ext cx="631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9846" fontAlgn="ctr"/>
            <a:r>
              <a:rPr lang="ru-RU" sz="3600" dirty="0">
                <a:solidFill>
                  <a:srgbClr val="002060"/>
                </a:solidFill>
                <a:latin typeface="Poboto"/>
              </a:rPr>
              <a:t>2025 г. – охват 62 тыс. чел.</a:t>
            </a:r>
          </a:p>
        </p:txBody>
      </p:sp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2797419" y="4084712"/>
            <a:ext cx="345707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oboto"/>
              </a:rPr>
              <a:t>Проект «</a:t>
            </a:r>
            <a:r>
              <a:rPr lang="ru-RU" sz="3600" b="1" dirty="0" err="1">
                <a:solidFill>
                  <a:srgbClr val="002060"/>
                </a:solidFill>
                <a:latin typeface="Poboto"/>
              </a:rPr>
              <a:t>ЯСдалЕГЭ</a:t>
            </a:r>
            <a:r>
              <a:rPr lang="ru-RU" sz="3600" b="1" dirty="0">
                <a:solidFill>
                  <a:srgbClr val="002060"/>
                </a:solidFill>
                <a:latin typeface="Poboto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0217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11869</TotalTime>
  <Words>257</Words>
  <Application>Microsoft Office PowerPoint</Application>
  <PresentationFormat>Произвольный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Татьяна Аркадьевна Васильева</cp:lastModifiedBy>
  <cp:revision>1119</cp:revision>
  <cp:lastPrinted>2025-11-21T10:22:40Z</cp:lastPrinted>
  <dcterms:created xsi:type="dcterms:W3CDTF">2020-06-19T06:58:49Z</dcterms:created>
  <dcterms:modified xsi:type="dcterms:W3CDTF">2025-11-24T13:25:00Z</dcterms:modified>
</cp:coreProperties>
</file>