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19983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3" d="100"/>
          <a:sy n="103" d="100"/>
        </p:scale>
        <p:origin x="-816" y="-24"/>
      </p:cViewPr>
      <p:guideLst>
        <p:guide orient="horz" pos="2381"/>
        <p:guide pos="37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99040" y="1828800"/>
            <a:ext cx="108309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99040" y="4646880"/>
            <a:ext cx="108309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99040" y="182880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148800" y="182880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99040" y="464688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148800" y="464688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99040" y="1828800"/>
            <a:ext cx="348732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260960" y="1828800"/>
            <a:ext cx="348732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23240" y="1828800"/>
            <a:ext cx="348732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99040" y="4646880"/>
            <a:ext cx="348732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260960" y="4646880"/>
            <a:ext cx="348732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23240" y="4646880"/>
            <a:ext cx="348732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99040" y="1828800"/>
            <a:ext cx="10830960" cy="539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000" b="1" strike="noStrike" spc="-1">
              <a:solidFill>
                <a:srgbClr val="04617B"/>
              </a:solidFill>
              <a:latin typeface="Source Sans Pro Black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99040" y="1828800"/>
            <a:ext cx="10830960" cy="539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99040" y="1828800"/>
            <a:ext cx="5285160" cy="539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148800" y="1828800"/>
            <a:ext cx="5285160" cy="539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99040" y="301320"/>
            <a:ext cx="10798560" cy="585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000" b="1" strike="noStrike" spc="-1">
              <a:solidFill>
                <a:srgbClr val="04617B"/>
              </a:solidFill>
              <a:latin typeface="Source Sans Pro Black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99040" y="182880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148800" y="1828800"/>
            <a:ext cx="5285160" cy="539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99040" y="464688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99040" y="1828800"/>
            <a:ext cx="10830960" cy="539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000" b="1" strike="noStrike" spc="-1">
              <a:solidFill>
                <a:srgbClr val="04617B"/>
              </a:solidFill>
              <a:latin typeface="Source Sans Pro Black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99040" y="1828800"/>
            <a:ext cx="5285160" cy="539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148800" y="182880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148800" y="464688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99040" y="182880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148800" y="182880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99040" y="4646880"/>
            <a:ext cx="108309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99040" y="1828800"/>
            <a:ext cx="108309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99040" y="4646880"/>
            <a:ext cx="108309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99040" y="182880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148800" y="182880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99040" y="464688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148800" y="464688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99040" y="1828800"/>
            <a:ext cx="348732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260960" y="1828800"/>
            <a:ext cx="348732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23240" y="1828800"/>
            <a:ext cx="348732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99040" y="4646880"/>
            <a:ext cx="348732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260960" y="4646880"/>
            <a:ext cx="348732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23240" y="4646880"/>
            <a:ext cx="348732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99040" y="1828800"/>
            <a:ext cx="10830960" cy="539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000" b="1" strike="noStrike" spc="-1">
              <a:solidFill>
                <a:srgbClr val="04617B"/>
              </a:solidFill>
              <a:latin typeface="Source Sans Pro Black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99040" y="1828800"/>
            <a:ext cx="10830960" cy="539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99040" y="1828800"/>
            <a:ext cx="5285160" cy="539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148800" y="1828800"/>
            <a:ext cx="5285160" cy="539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99040" y="1828800"/>
            <a:ext cx="10830960" cy="539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599040" y="301320"/>
            <a:ext cx="10798560" cy="585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000" b="1" strike="noStrike" spc="-1">
              <a:solidFill>
                <a:srgbClr val="04617B"/>
              </a:solidFill>
              <a:latin typeface="Source Sans Pro Black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99040" y="182880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148800" y="1828800"/>
            <a:ext cx="5285160" cy="539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99040" y="464688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99040" y="1828800"/>
            <a:ext cx="5285160" cy="539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148800" y="182880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148800" y="464688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99040" y="182880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148800" y="182880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99040" y="4646880"/>
            <a:ext cx="108309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99040" y="1828800"/>
            <a:ext cx="108309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99040" y="4646880"/>
            <a:ext cx="108309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99040" y="182880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148800" y="182880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599040" y="464688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148800" y="464688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99040" y="1828800"/>
            <a:ext cx="348732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260960" y="1828800"/>
            <a:ext cx="348732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923240" y="1828800"/>
            <a:ext cx="348732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599040" y="4646880"/>
            <a:ext cx="348732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260960" y="4646880"/>
            <a:ext cx="348732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7923240" y="4646880"/>
            <a:ext cx="348732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99040" y="1828800"/>
            <a:ext cx="5285160" cy="539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148800" y="1828800"/>
            <a:ext cx="5285160" cy="539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99040" y="301320"/>
            <a:ext cx="10798560" cy="585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000" b="1" strike="noStrike" spc="-1">
              <a:solidFill>
                <a:srgbClr val="04617B"/>
              </a:solidFill>
              <a:latin typeface="Source Sans Pro Black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99040" y="182880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148800" y="1828800"/>
            <a:ext cx="5285160" cy="539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99040" y="464688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99040" y="1828800"/>
            <a:ext cx="5285160" cy="539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148800" y="182880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148800" y="464688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endParaRPr lang="ru-RU" sz="60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99040" y="182880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148800" y="1828800"/>
            <a:ext cx="52851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99040" y="4646880"/>
            <a:ext cx="10830960" cy="25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563040" y="6887160"/>
            <a:ext cx="2795400" cy="521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400" b="0" strike="noStrike" spc="-1">
                <a:solidFill>
                  <a:srgbClr val="DBF5F9"/>
                </a:solidFill>
                <a:latin typeface="Source Sans Pro"/>
              </a:rPr>
              <a:t>&lt;дата/время&gt;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4066560" y="6887160"/>
            <a:ext cx="3803040" cy="521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2400" b="0" strike="noStrike" spc="-1">
                <a:solidFill>
                  <a:srgbClr val="DBF5F9"/>
                </a:solidFill>
                <a:latin typeface="Source Sans Pro"/>
              </a:rPr>
              <a:t>&lt;нижний колонтитул&gt;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566200" y="6887160"/>
            <a:ext cx="2795400" cy="521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D21FC8AB-07B3-4727-A75A-73EADA7B1382}" type="slidenum">
              <a:rPr lang="ru-RU" sz="2400" b="0" strike="noStrike" spc="-1">
                <a:solidFill>
                  <a:srgbClr val="DBF5F9"/>
                </a:solidFill>
                <a:latin typeface="Source Sans Pro"/>
              </a:rPr>
              <a:t>‹#›</a:t>
            </a:fld>
            <a:endParaRPr lang="ru-RU" sz="2400" b="0" strike="noStrike" spc="-1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48640" y="301320"/>
            <a:ext cx="10798560" cy="445356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r>
              <a:rPr lang="ru-RU" sz="8000" b="0" strike="noStrike" spc="-1">
                <a:solidFill>
                  <a:srgbClr val="04617B"/>
                </a:solidFill>
                <a:latin typeface="Source Sans Pro Light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52960" y="5216400"/>
            <a:ext cx="10789920" cy="1550160"/>
          </a:xfrm>
          <a:prstGeom prst="rect">
            <a:avLst/>
          </a:prstGeom>
        </p:spPr>
        <p:txBody>
          <a:bodyPr lIns="0" tIns="0" rIns="0" bIns="0">
            <a:normAutofit fontScale="35000"/>
          </a:bodyPr>
          <a:lstStyle/>
          <a:p>
            <a:pPr marL="432000" indent="-324000">
              <a:spcAft>
                <a:spcPts val="1233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DBF5F9"/>
                </a:solidFill>
                <a:latin typeface="Source Sans Pro"/>
              </a:rPr>
              <a:t>Для правки структуры щёлкните мышью</a:t>
            </a:r>
          </a:p>
          <a:p>
            <a:pPr marL="864000" lvl="1" indent="-324000">
              <a:spcAft>
                <a:spcPts val="1123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lang="ru-RU" sz="2200" b="0" strike="noStrike" spc="-1">
                <a:solidFill>
                  <a:srgbClr val="DBF5F9"/>
                </a:solidFill>
                <a:latin typeface="Source Sans Pro"/>
              </a:rPr>
              <a:t>Второй уровень структуры</a:t>
            </a:r>
          </a:p>
          <a:p>
            <a:pPr marL="1296000" lvl="2" indent="-288000">
              <a:spcAft>
                <a:spcPts val="85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DBF5F9"/>
                </a:solidFill>
                <a:latin typeface="Source Sans Pro"/>
              </a:rPr>
              <a:t>Третий уровень структуры</a:t>
            </a:r>
          </a:p>
          <a:p>
            <a:pPr marL="1728000" lvl="3" indent="-216000">
              <a:spcAft>
                <a:spcPts val="567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DBF5F9"/>
                </a:solidFill>
                <a:latin typeface="Source Sans Pro"/>
              </a:rPr>
              <a:t>Четвёртый уровень структуры</a:t>
            </a:r>
          </a:p>
          <a:p>
            <a:pPr marL="2160000" lvl="4" indent="-216000">
              <a:spcAft>
                <a:spcPts val="283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DBF5F9"/>
                </a:solidFill>
                <a:latin typeface="Source Sans Pro"/>
              </a:rPr>
              <a:t>Пятый уровень структуры</a:t>
            </a:r>
          </a:p>
          <a:p>
            <a:pPr marL="2592000" lvl="5" indent="-216000">
              <a:spcAft>
                <a:spcPts val="283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DBF5F9"/>
                </a:solidFill>
                <a:latin typeface="Source Sans Pro"/>
              </a:rPr>
              <a:t>Шестой уровень структуры</a:t>
            </a:r>
          </a:p>
          <a:p>
            <a:pPr marL="3024000" lvl="6" indent="-216000">
              <a:spcAft>
                <a:spcPts val="283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DBF5F9"/>
                </a:solidFill>
                <a:latin typeface="Source Sans Pro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99040" y="121320"/>
            <a:ext cx="10798560" cy="1262160"/>
          </a:xfrm>
          <a:prstGeom prst="rect">
            <a:avLst/>
          </a:prstGeom>
        </p:spPr>
        <p:txBody>
          <a:bodyPr lIns="0" tIns="0" rIns="0" bIns="0" anchor="b">
            <a:normAutofit fontScale="52000"/>
          </a:bodyPr>
          <a:lstStyle/>
          <a:p>
            <a:r>
              <a:rPr lang="ru-RU" sz="6000" b="0" strike="noStrike" spc="-1">
                <a:solidFill>
                  <a:srgbClr val="FFFFFF"/>
                </a:solidFill>
                <a:latin typeface="Source Sans Pro Light"/>
              </a:rPr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99040" y="1920240"/>
            <a:ext cx="10739520" cy="466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09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Source Sans Pro"/>
              </a:rPr>
              <a:t>Для правки структуры щёлкните мышью</a:t>
            </a:r>
          </a:p>
          <a:p>
            <a:pPr marL="864000" lvl="1" indent="-324000">
              <a:spcAft>
                <a:spcPts val="1123"/>
              </a:spcAft>
              <a:buClr>
                <a:srgbClr val="04617B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Source Sans Pro"/>
              </a:rPr>
              <a:t>Второй уровень структуры</a:t>
            </a:r>
          </a:p>
          <a:p>
            <a:pPr marL="1296000" lvl="2" indent="-288000">
              <a:spcAft>
                <a:spcPts val="850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Source Sans Pro"/>
              </a:rPr>
              <a:t>Третий уровень структуры</a:t>
            </a:r>
          </a:p>
          <a:p>
            <a:pPr marL="1728000" lvl="3" indent="-216000">
              <a:spcAft>
                <a:spcPts val="567"/>
              </a:spcAft>
              <a:buClr>
                <a:srgbClr val="04617B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latin typeface="Source Sans Pro"/>
              </a:rPr>
              <a:t>Четвёртый уровень структуры</a:t>
            </a:r>
          </a:p>
          <a:p>
            <a:pPr marL="2160000" lvl="4" indent="-216000">
              <a:spcAft>
                <a:spcPts val="283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Source Sans Pro"/>
              </a:rPr>
              <a:t>Пятый уровень структуры</a:t>
            </a:r>
          </a:p>
          <a:p>
            <a:pPr marL="2592000" lvl="5" indent="-216000">
              <a:spcAft>
                <a:spcPts val="283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Source Sans Pro"/>
              </a:rPr>
              <a:t>Шестой уровень структуры</a:t>
            </a:r>
          </a:p>
          <a:p>
            <a:pPr marL="3024000" lvl="6" indent="-216000">
              <a:spcAft>
                <a:spcPts val="283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Source Sans Pro"/>
              </a:rPr>
              <a:t>Седьмой уровень структуры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599040" y="6887160"/>
            <a:ext cx="2795400" cy="521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400" b="0" strike="noStrike" spc="-1">
                <a:solidFill>
                  <a:srgbClr val="484848"/>
                </a:solidFill>
                <a:latin typeface="Source Sans Pro"/>
              </a:rPr>
              <a:t>&lt;дата/время&gt;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102560" y="6887160"/>
            <a:ext cx="3803040" cy="521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2400" b="0" strike="noStrike" spc="-1">
                <a:solidFill>
                  <a:srgbClr val="484848"/>
                </a:solidFill>
                <a:latin typeface="Source Sans Pro"/>
              </a:rPr>
              <a:t>&lt;нижний колонтитул&gt;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02200" y="6887160"/>
            <a:ext cx="2795400" cy="521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485044B4-EDF5-4AC8-94CF-CEBABBC4ADF5}" type="slidenum">
              <a:rPr lang="ru-RU" sz="2400" b="0" strike="noStrike" spc="-1">
                <a:solidFill>
                  <a:srgbClr val="484848"/>
                </a:solidFill>
                <a:latin typeface="Source Sans Pro"/>
              </a:rPr>
              <a:t>‹#›</a:t>
            </a:fld>
            <a:endParaRPr lang="ru-RU" sz="2400" b="0" strike="noStrike" spc="-1">
              <a:solidFill>
                <a:srgbClr val="484848"/>
              </a:solidFill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99040" y="301320"/>
            <a:ext cx="10798560" cy="1262160"/>
          </a:xfrm>
          <a:prstGeom prst="rect">
            <a:avLst/>
          </a:prstGeom>
        </p:spPr>
        <p:txBody>
          <a:bodyPr lIns="0" tIns="0" rIns="0" bIns="0" anchor="ctr">
            <a:normAutofit fontScale="52000"/>
          </a:bodyPr>
          <a:lstStyle/>
          <a:p>
            <a:r>
              <a:rPr lang="ru-RU" sz="6000" b="0" strike="noStrike" spc="-1">
                <a:solidFill>
                  <a:srgbClr val="04617B"/>
                </a:solidFill>
                <a:latin typeface="Source Sans Pro Light"/>
              </a:rPr>
              <a:t>Для правки текста заглавия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99040" y="1828800"/>
            <a:ext cx="10830960" cy="5394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2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Source Sans Pro"/>
              </a:rPr>
              <a:t>Для правки структуры щёлкните мышью</a:t>
            </a:r>
          </a:p>
          <a:p>
            <a:pPr marL="864000" lvl="1" indent="-324000">
              <a:spcAft>
                <a:spcPts val="1123"/>
              </a:spcAft>
              <a:buClr>
                <a:srgbClr val="04617B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Source Sans Pro"/>
              </a:rPr>
              <a:t>Второй уровень структуры</a:t>
            </a:r>
          </a:p>
          <a:p>
            <a:pPr marL="1296000" lvl="2" indent="-288000">
              <a:spcAft>
                <a:spcPts val="850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Source Sans Pro"/>
              </a:rPr>
              <a:t>Третий уровень структуры</a:t>
            </a:r>
          </a:p>
          <a:p>
            <a:pPr marL="1728000" lvl="3" indent="-216000">
              <a:spcAft>
                <a:spcPts val="567"/>
              </a:spcAft>
              <a:buClr>
                <a:srgbClr val="04617B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latin typeface="Source Sans Pro"/>
              </a:rPr>
              <a:t>Четвёртый уровень структуры</a:t>
            </a:r>
          </a:p>
          <a:p>
            <a:pPr marL="2160000" lvl="4" indent="-216000">
              <a:spcAft>
                <a:spcPts val="283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Source Sans Pro"/>
              </a:rPr>
              <a:t>Пятый уровень структуры</a:t>
            </a:r>
          </a:p>
          <a:p>
            <a:pPr marL="2592000" lvl="5" indent="-216000">
              <a:spcAft>
                <a:spcPts val="283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Source Sans Pro"/>
              </a:rPr>
              <a:t>Шестой уровень структуры</a:t>
            </a:r>
          </a:p>
          <a:p>
            <a:pPr marL="3024000" lvl="6" indent="-216000">
              <a:spcAft>
                <a:spcPts val="283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Source Sans Pro"/>
              </a:rPr>
              <a:t>Седьмой уровень структуры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599040" y="6827760"/>
            <a:ext cx="2795400" cy="521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400" b="0" strike="noStrike" spc="-1">
                <a:solidFill>
                  <a:srgbClr val="484848"/>
                </a:solidFill>
                <a:latin typeface="Source Sans Pro"/>
              </a:rPr>
              <a:t>&lt;дата/время&gt;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4102560" y="6827760"/>
            <a:ext cx="3803040" cy="521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2400" b="0" strike="noStrike" spc="-1">
                <a:solidFill>
                  <a:srgbClr val="484848"/>
                </a:solidFill>
                <a:latin typeface="Source Sans Pro"/>
              </a:rPr>
              <a:t>&lt;нижний колонтитул&gt;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9188640" y="6827760"/>
            <a:ext cx="2253600" cy="521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B600CC8B-D386-41D4-B986-D34C3643C413}" type="slidenum">
              <a:rPr lang="ru-RU" sz="2400" b="0" strike="noStrike" spc="-1">
                <a:solidFill>
                  <a:srgbClr val="484848"/>
                </a:solidFill>
                <a:latin typeface="Source Sans Pro"/>
              </a:rPr>
              <a:t>‹#›</a:t>
            </a:fld>
            <a:endParaRPr lang="ru-RU" sz="2400" b="0" strike="noStrike" spc="-1">
              <a:solidFill>
                <a:srgbClr val="484848"/>
              </a:solidFill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684000" y="1728000"/>
            <a:ext cx="10656000" cy="409428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FF"/>
                </a:solidFill>
                <a:latin typeface="Arial Black"/>
                <a:ea typeface="Lora"/>
              </a:rPr>
              <a:t>Перспективы </a:t>
            </a:r>
            <a:endParaRPr lang="ru-RU" sz="3200" b="1" strike="noStrike" spc="-1">
              <a:latin typeface="Arial Black"/>
            </a:endParaRPr>
          </a:p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ru-RU" sz="3200" b="1" strike="noStrike" spc="-1">
                <a:solidFill>
                  <a:srgbClr val="0000FF"/>
                </a:solidFill>
                <a:latin typeface="Arial Black"/>
                <a:ea typeface="Lora"/>
              </a:rPr>
              <a:t>организационно-технологического развития </a:t>
            </a:r>
            <a:endParaRPr lang="ru-RU" sz="3200" b="1" strike="noStrike" spc="-1">
              <a:latin typeface="Arial Black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FF"/>
                </a:solidFill>
                <a:latin typeface="Arial Black"/>
                <a:ea typeface="Lora"/>
              </a:rPr>
              <a:t> </a:t>
            </a:r>
            <a:endParaRPr lang="ru-RU" sz="3200" b="1" strike="noStrike" spc="-1">
              <a:latin typeface="Arial Black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FF"/>
                </a:solidFill>
                <a:latin typeface="Arial Black"/>
                <a:ea typeface="Lora"/>
              </a:rPr>
              <a:t>государственной итоговой аттестации(ГИА)</a:t>
            </a:r>
            <a:endParaRPr lang="ru-RU" sz="3200" b="1" strike="noStrike" spc="-1">
              <a:latin typeface="Arial Black"/>
            </a:endParaRPr>
          </a:p>
        </p:txBody>
      </p:sp>
      <p:pic>
        <p:nvPicPr>
          <p:cNvPr id="124" name="Рисунок 11_2"/>
          <p:cNvPicPr/>
          <p:nvPr/>
        </p:nvPicPr>
        <p:blipFill>
          <a:blip r:embed="rId2"/>
          <a:stretch/>
        </p:blipFill>
        <p:spPr>
          <a:xfrm>
            <a:off x="216000" y="576000"/>
            <a:ext cx="3528000" cy="1586520"/>
          </a:xfrm>
          <a:prstGeom prst="rect">
            <a:avLst/>
          </a:prstGeom>
          <a:ln>
            <a:noFill/>
          </a:ln>
        </p:spPr>
      </p:pic>
      <p:sp>
        <p:nvSpPr>
          <p:cNvPr id="125" name="CustomShape 2"/>
          <p:cNvSpPr/>
          <p:nvPr/>
        </p:nvSpPr>
        <p:spPr>
          <a:xfrm>
            <a:off x="5328000" y="5833440"/>
            <a:ext cx="5760000" cy="7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Cambria"/>
              </a:rPr>
              <a:t>Татьяна Михайловна Черникова,    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Cambria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Cambria"/>
              </a:rPr>
              <a:t>    директор ГБУ ЛО «ИЦОКО»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Cambria"/>
              </a:rPr>
              <a:t>              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Cambria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Cambria"/>
              </a:rPr>
              <a:t>        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125"/>
          <p:cNvPicPr/>
          <p:nvPr/>
        </p:nvPicPr>
        <p:blipFill>
          <a:blip r:embed="rId2"/>
          <a:stretch/>
        </p:blipFill>
        <p:spPr>
          <a:xfrm>
            <a:off x="159120" y="720000"/>
            <a:ext cx="11648880" cy="6552000"/>
          </a:xfrm>
          <a:prstGeom prst="rect">
            <a:avLst/>
          </a:prstGeom>
          <a:ln>
            <a:noFill/>
          </a:ln>
        </p:spPr>
      </p:pic>
      <p:sp>
        <p:nvSpPr>
          <p:cNvPr id="127" name="TextShape 1"/>
          <p:cNvSpPr txBox="1"/>
          <p:nvPr/>
        </p:nvSpPr>
        <p:spPr>
          <a:xfrm>
            <a:off x="11016000" y="6881040"/>
            <a:ext cx="360000" cy="42300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>
            <a:noAutofit/>
          </a:bodyPr>
          <a:lstStyle/>
          <a:p>
            <a:r>
              <a:rPr lang="ru-RU" sz="2200" b="0" strike="noStrike" spc="-1">
                <a:latin typeface="Source Sans Pro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1224000" y="1152000"/>
            <a:ext cx="9936000" cy="471096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>
            <a:noAutofit/>
          </a:bodyPr>
          <a:lstStyle/>
          <a:p>
            <a:r>
              <a:rPr lang="ru-RU" sz="2200" b="1" strike="noStrike" spc="-1">
                <a:latin typeface="Times New Roman"/>
              </a:rPr>
              <a:t>ПРЕИМУЩЕСТВА использования нового планирования через «Гостех»:</a:t>
            </a:r>
            <a:endParaRPr lang="ru-RU" sz="2200" b="0" strike="noStrike" spc="-1">
              <a:latin typeface="Times New Roman"/>
            </a:endParaRPr>
          </a:p>
          <a:p>
            <a:endParaRPr lang="ru-RU" sz="2200" b="0" strike="noStrike" spc="-1">
              <a:latin typeface="Times New Roman"/>
            </a:endParaRPr>
          </a:p>
          <a:p>
            <a:r>
              <a:rPr lang="ru-RU" sz="2200" b="1" strike="noStrike" spc="-1">
                <a:latin typeface="Times New Roman"/>
              </a:rPr>
              <a:t>• Кроссплатформенность и возможность подачи заявлений через ЕПГУ.</a:t>
            </a:r>
            <a:endParaRPr lang="ru-RU" sz="2200" b="0" strike="noStrike" spc="-1">
              <a:latin typeface="Times New Roman"/>
            </a:endParaRPr>
          </a:p>
          <a:p>
            <a:endParaRPr lang="ru-RU" sz="2200" b="0" strike="noStrike" spc="-1">
              <a:latin typeface="Times New Roman"/>
            </a:endParaRPr>
          </a:p>
          <a:p>
            <a:r>
              <a:rPr lang="ru-RU" sz="2200" b="1" strike="noStrike" spc="-1">
                <a:latin typeface="Times New Roman"/>
              </a:rPr>
              <a:t>• Работа в защищённой сети и авторизация через ЕСИА.</a:t>
            </a:r>
            <a:endParaRPr lang="ru-RU" sz="2200" b="0" strike="noStrike" spc="-1">
              <a:latin typeface="Times New Roman"/>
            </a:endParaRPr>
          </a:p>
          <a:p>
            <a:endParaRPr lang="ru-RU" sz="2200" b="0" strike="noStrike" spc="-1">
              <a:latin typeface="Times New Roman"/>
            </a:endParaRPr>
          </a:p>
          <a:p>
            <a:r>
              <a:rPr lang="ru-RU" sz="2200" b="1" strike="noStrike" spc="-1">
                <a:latin typeface="Times New Roman"/>
              </a:rPr>
              <a:t>• Подключение к Гостеху осуществляется по защищённым каналам связи.</a:t>
            </a:r>
            <a:endParaRPr lang="ru-RU" sz="2200" b="0" strike="noStrike" spc="-1">
              <a:latin typeface="Times New Roman"/>
            </a:endParaRPr>
          </a:p>
          <a:p>
            <a:endParaRPr lang="ru-RU" sz="2200" b="0" strike="noStrike" spc="-1">
              <a:latin typeface="Times New Roman"/>
            </a:endParaRPr>
          </a:p>
          <a:p>
            <a:r>
              <a:rPr lang="ru-RU" sz="2200" b="1" strike="noStrike" spc="-1">
                <a:latin typeface="Times New Roman"/>
              </a:rPr>
              <a:t>• На Гостехе доступны базовые и самостоятельно разработанные сервисы.</a:t>
            </a:r>
            <a:endParaRPr lang="ru-RU" sz="2200" b="0" strike="noStrike" spc="-1">
              <a:latin typeface="Times New Roman"/>
            </a:endParaRPr>
          </a:p>
          <a:p>
            <a:endParaRPr lang="ru-RU" sz="2200" b="0" strike="noStrike" spc="-1">
              <a:latin typeface="Times New Roman"/>
            </a:endParaRPr>
          </a:p>
          <a:p>
            <a:r>
              <a:rPr lang="ru-RU" sz="2200" b="1" strike="noStrike" spc="-1">
                <a:latin typeface="Times New Roman"/>
              </a:rPr>
              <a:t>• Сервисы доступны через веб-браузер, кроме станции AРM для печати и сканирования.</a:t>
            </a:r>
            <a:endParaRPr lang="ru-RU" sz="2200" b="0" strike="noStrike" spc="-1">
              <a:latin typeface="Times New Roman"/>
            </a:endParaRPr>
          </a:p>
          <a:p>
            <a:endParaRPr lang="ru-RU" sz="2200" b="0" strike="noStrike" spc="-1">
              <a:latin typeface="Times New Roman"/>
            </a:endParaRPr>
          </a:p>
          <a:p>
            <a:r>
              <a:rPr lang="ru-RU" sz="2200" b="1" strike="noStrike" spc="-1">
                <a:latin typeface="Times New Roman"/>
              </a:rPr>
              <a:t>• Образовательные организации и РЦОИ работают в едином федеральном облаке</a:t>
            </a:r>
            <a:r>
              <a:rPr lang="ru-RU" sz="2200" b="0" strike="noStrike" spc="-1">
                <a:latin typeface="Times New Roman"/>
              </a:rPr>
              <a:t>.</a:t>
            </a:r>
          </a:p>
        </p:txBody>
      </p:sp>
      <p:sp>
        <p:nvSpPr>
          <p:cNvPr id="129" name="TextShape 2"/>
          <p:cNvSpPr txBox="1"/>
          <p:nvPr/>
        </p:nvSpPr>
        <p:spPr>
          <a:xfrm>
            <a:off x="11016000" y="6881040"/>
            <a:ext cx="360000" cy="42300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>
            <a:noAutofit/>
          </a:bodyPr>
          <a:lstStyle/>
          <a:p>
            <a:r>
              <a:rPr lang="ru-RU" sz="2200" b="0" strike="noStrike" spc="-1">
                <a:latin typeface="Source Sans Pro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Рисунок 129"/>
          <p:cNvPicPr/>
          <p:nvPr/>
        </p:nvPicPr>
        <p:blipFill>
          <a:blip r:embed="rId2"/>
          <a:stretch/>
        </p:blipFill>
        <p:spPr>
          <a:xfrm>
            <a:off x="282960" y="501840"/>
            <a:ext cx="11525040" cy="6482160"/>
          </a:xfrm>
          <a:prstGeom prst="rect">
            <a:avLst/>
          </a:prstGeom>
          <a:ln>
            <a:noFill/>
          </a:ln>
        </p:spPr>
      </p:pic>
      <p:sp>
        <p:nvSpPr>
          <p:cNvPr id="131" name="TextShape 1"/>
          <p:cNvSpPr txBox="1"/>
          <p:nvPr/>
        </p:nvSpPr>
        <p:spPr>
          <a:xfrm>
            <a:off x="11016000" y="6881040"/>
            <a:ext cx="360000" cy="42300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>
            <a:noAutofit/>
          </a:bodyPr>
          <a:lstStyle/>
          <a:p>
            <a:r>
              <a:rPr lang="ru-RU" sz="2200" b="0" strike="noStrike" spc="-1">
                <a:latin typeface="Source Sans Pro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Рисунок 131"/>
          <p:cNvPicPr/>
          <p:nvPr/>
        </p:nvPicPr>
        <p:blipFill>
          <a:blip r:embed="rId2"/>
          <a:stretch/>
        </p:blipFill>
        <p:spPr>
          <a:xfrm>
            <a:off x="288000" y="523440"/>
            <a:ext cx="11358360" cy="6388560"/>
          </a:xfrm>
          <a:prstGeom prst="rect">
            <a:avLst/>
          </a:prstGeom>
          <a:ln>
            <a:noFill/>
          </a:ln>
        </p:spPr>
      </p:pic>
      <p:sp>
        <p:nvSpPr>
          <p:cNvPr id="133" name="TextShape 1"/>
          <p:cNvSpPr txBox="1"/>
          <p:nvPr/>
        </p:nvSpPr>
        <p:spPr>
          <a:xfrm>
            <a:off x="11016000" y="6880680"/>
            <a:ext cx="360000" cy="42300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>
            <a:noAutofit/>
          </a:bodyPr>
          <a:lstStyle/>
          <a:p>
            <a:r>
              <a:rPr lang="ru-RU" sz="2200" b="0" strike="noStrike" spc="-1">
                <a:latin typeface="Source Sans Pro"/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Рисунок 133"/>
          <p:cNvPicPr/>
          <p:nvPr/>
        </p:nvPicPr>
        <p:blipFill>
          <a:blip r:embed="rId2"/>
          <a:stretch/>
        </p:blipFill>
        <p:spPr>
          <a:xfrm>
            <a:off x="271440" y="504000"/>
            <a:ext cx="11392560" cy="6407640"/>
          </a:xfrm>
          <a:prstGeom prst="rect">
            <a:avLst/>
          </a:prstGeom>
          <a:ln>
            <a:noFill/>
          </a:ln>
        </p:spPr>
      </p:pic>
      <p:sp>
        <p:nvSpPr>
          <p:cNvPr id="135" name="TextShape 1"/>
          <p:cNvSpPr txBox="1"/>
          <p:nvPr/>
        </p:nvSpPr>
        <p:spPr>
          <a:xfrm>
            <a:off x="11016000" y="6881040"/>
            <a:ext cx="360000" cy="42300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>
            <a:noAutofit/>
          </a:bodyPr>
          <a:lstStyle/>
          <a:p>
            <a:r>
              <a:rPr lang="ru-RU" sz="2200" b="0" strike="noStrike" spc="-1">
                <a:latin typeface="Source Sans Pro"/>
              </a:rPr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Рисунок 135"/>
          <p:cNvPicPr/>
          <p:nvPr/>
        </p:nvPicPr>
        <p:blipFill>
          <a:blip r:embed="rId2"/>
          <a:stretch/>
        </p:blipFill>
        <p:spPr>
          <a:xfrm>
            <a:off x="216000" y="504000"/>
            <a:ext cx="11503800" cy="6470280"/>
          </a:xfrm>
          <a:prstGeom prst="rect">
            <a:avLst/>
          </a:prstGeom>
          <a:ln>
            <a:noFill/>
          </a:ln>
        </p:spPr>
      </p:pic>
      <p:sp>
        <p:nvSpPr>
          <p:cNvPr id="137" name="TextShape 1"/>
          <p:cNvSpPr txBox="1"/>
          <p:nvPr/>
        </p:nvSpPr>
        <p:spPr>
          <a:xfrm>
            <a:off x="11016000" y="6881040"/>
            <a:ext cx="360000" cy="42300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>
            <a:noAutofit/>
          </a:bodyPr>
          <a:lstStyle/>
          <a:p>
            <a:r>
              <a:rPr lang="ru-RU" sz="2200" b="0" strike="noStrike" spc="-1">
                <a:latin typeface="Source Sans Pro"/>
              </a:rPr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Рисунок 137"/>
          <p:cNvPicPr/>
          <p:nvPr/>
        </p:nvPicPr>
        <p:blipFill>
          <a:blip r:embed="rId2"/>
          <a:stretch/>
        </p:blipFill>
        <p:spPr>
          <a:xfrm>
            <a:off x="137520" y="307440"/>
            <a:ext cx="11742480" cy="6604560"/>
          </a:xfrm>
          <a:prstGeom prst="rect">
            <a:avLst/>
          </a:prstGeom>
          <a:ln>
            <a:noFill/>
          </a:ln>
        </p:spPr>
      </p:pic>
      <p:sp>
        <p:nvSpPr>
          <p:cNvPr id="139" name="TextShape 1"/>
          <p:cNvSpPr txBox="1"/>
          <p:nvPr/>
        </p:nvSpPr>
        <p:spPr>
          <a:xfrm>
            <a:off x="11016000" y="6881040"/>
            <a:ext cx="360000" cy="42300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>
            <a:noAutofit/>
          </a:bodyPr>
          <a:lstStyle/>
          <a:p>
            <a:r>
              <a:rPr lang="ru-RU" sz="2200" b="0" strike="noStrike" spc="-1">
                <a:latin typeface="Source Sans Pro"/>
              </a:rPr>
              <a:t>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91</Words>
  <Application>Microsoft Office PowerPoint</Application>
  <PresentationFormat>Произвольный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Vivid</dc:title>
  <dc:creator>Черникова Татьяна  Михайловна</dc:creator>
  <cp:lastModifiedBy>Татьяна Аркадьевна Васильева</cp:lastModifiedBy>
  <cp:revision>6</cp:revision>
  <dcterms:created xsi:type="dcterms:W3CDTF">2025-11-20T21:21:51Z</dcterms:created>
  <dcterms:modified xsi:type="dcterms:W3CDTF">2025-11-24T13:24:17Z</dcterms:modified>
  <dc:language>ru-RU</dc:language>
</cp:coreProperties>
</file>