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60" r:id="rId7"/>
    <p:sldId id="266" r:id="rId8"/>
    <p:sldId id="267" r:id="rId9"/>
  </p:sldIdLst>
  <p:sldSz cx="12192000" cy="6858000"/>
  <p:notesSz cx="6858000" cy="9144000"/>
  <p:embeddedFontLst>
    <p:embeddedFont>
      <p:font typeface="Roboto Medium" panose="020B0604020202020204" charset="0"/>
      <p:regular r:id="rId10"/>
      <p:italic r:id="rId11"/>
    </p:embeddedFont>
    <p:embeddedFont>
      <p:font typeface="Montserrat" panose="020B0604020202020204" charset="-52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Roboto Black" panose="020B0604020202020204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Roboto Thin" panose="020B0604020202020204" charset="0"/>
      <p:regular r:id="rId28"/>
      <p:italic r:id="rId29"/>
    </p:embeddedFont>
    <p:embeddedFont>
      <p:font typeface="Montserrat SemiBold" panose="020B0604020202020204" charset="-52"/>
      <p:bold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7A"/>
    <a:srgbClr val="006289"/>
    <a:srgbClr val="39B2DD"/>
    <a:srgbClr val="008EBC"/>
    <a:srgbClr val="014260"/>
    <a:srgbClr val="006188"/>
    <a:srgbClr val="004664"/>
    <a:srgbClr val="00405B"/>
    <a:srgbClr val="BBE1EF"/>
    <a:srgbClr val="007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>
        <p:scale>
          <a:sx n="121" d="100"/>
          <a:sy n="121" d="100"/>
        </p:scale>
        <p:origin x="-39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9975344342581E-2"/>
          <c:y val="3.0809320805177277E-2"/>
          <c:w val="0.94885067803057899"/>
          <c:h val="0.89038378815927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8EB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44-491B-9D81-BC241BF467FB}"/>
              </c:ext>
            </c:extLst>
          </c:dPt>
          <c:dPt>
            <c:idx val="1"/>
            <c:bubble3D val="0"/>
            <c:spPr>
              <a:solidFill>
                <a:srgbClr val="00799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44-491B-9D81-BC241BF467FB}"/>
              </c:ext>
            </c:extLst>
          </c:dPt>
          <c:dPt>
            <c:idx val="2"/>
            <c:bubble3D val="0"/>
            <c:spPr>
              <a:solidFill>
                <a:srgbClr val="00618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44-491B-9D81-BC241BF467FB}"/>
              </c:ext>
            </c:extLst>
          </c:dPt>
          <c:dPt>
            <c:idx val="3"/>
            <c:bubble3D val="0"/>
            <c:spPr>
              <a:solidFill>
                <a:srgbClr val="00405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44-491B-9D81-BC241BF467FB}"/>
              </c:ext>
            </c:extLst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44-491B-9D81-BC241BF467FB}"/>
              </c:ext>
            </c:extLst>
          </c:dPt>
          <c:dPt>
            <c:idx val="5"/>
            <c:bubble3D val="0"/>
            <c:spPr>
              <a:solidFill>
                <a:srgbClr val="BBE1E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44-491B-9D81-BC241BF467FB}"/>
              </c:ext>
            </c:extLst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44-491B-9D81-BC241BF46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44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1C5F34-A29C-4916-B8C6-780455CDD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2787A7-B58F-4EE3-8AC6-DA3B93B78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15E809-73F9-4203-95B2-3EAEEE88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B49A72-4D4B-40C1-B384-CE55B770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7E76AF-D43B-4203-8BD0-9C3CB484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3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33A074-AAA0-4E98-A768-99B1A5D4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285BA3C-EDA8-4757-881C-81D8D1242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97370F-9249-4525-B286-53CD7E3D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17124-2D3A-42E5-BE85-9FE88C52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0FC472-DC0F-4CFC-8F40-C6E9FC74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7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3B77791-2D05-475E-A6E5-8F0A3C25B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09D58E0-D633-4C75-B4A9-FFC50B98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2099CE-542A-4AA5-ADD6-44D00B5E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840F9A-EDD3-468B-BA7F-763F8B03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69F11C-4EE2-45A8-9683-2F3E61B4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07E49-3EFD-4BCC-80CE-ECDD178F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AC6A8A-274E-4E7A-B7E7-56557E95E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AD4A50-A130-4A97-A918-930DBA4E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AA2D78-1D1A-4E9F-837D-992DE8C1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7EE1B8-8B40-458A-A232-CA7C97EF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0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9B4C4-FEF3-42EF-945D-529FA28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4D264D-838D-4D06-AFF9-022053BB5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DC6915-BA1A-443F-A193-310FAA05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10945C-A9FC-4552-AE2D-3891DA2B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5DB76D-26C8-41ED-B0AA-76D3EBC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8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2BB41A-7845-4ACB-AE7D-FF90FFE8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54DACC-EFF6-4F9F-8FAF-C1102F3B1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ADF96F-B91E-4EF3-ADE5-4668106B9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BC530B-6959-495C-B619-D1162672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D997248-4C22-445D-9268-5A2AA7D3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CFB764F-5C18-4BC6-8ED2-08FBBE3C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3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AB47F3-564A-43E2-B5BA-6148D782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8B88BA-D3E8-49AC-A5DB-7AAA1B38F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58EDC5C-F864-41D0-A182-BE55433CE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BF7878B-E834-4442-80D8-CA3B952A1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3004D85-70CA-4FC8-86CA-34344E981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25A3D32-A62E-477F-B33B-9030CE41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CD7CB13-0E5D-4481-87FC-F7634436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4519FA-31A4-4D4E-A453-24B76C42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0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4F10BB-B5E7-4EF8-A543-E4461C7B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AA2B3AE-1FB6-4A65-9FE3-AADCE3B8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3CE7BAB-FC6A-4AC9-9F8C-2FB90895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629C971-05CE-4F12-944F-179B12A5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3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8AFECDB-50DB-4C0E-81B5-631E165D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6AE0414-833E-48A7-95C4-35C63F0F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2702CEC-B40B-4740-A8E4-3A958B21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3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C71D0F-6609-41A6-9122-498FDAEA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E62122-439F-4ED4-99C7-43D98EE2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E2307A-DC9C-409D-975F-075086F74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265CD6-307E-433B-ACF6-23D2BB51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5E45827-15C0-407A-9C19-320D0E0E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F40D8D-E7B9-4AF5-B3F8-3E4E616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5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6B5010-5238-4895-88E6-BD8A4DEC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AF2A41C-45C0-45F4-AEA0-6BD902BE4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35B34B7-7FCE-4A98-955A-3080969B5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CA02F6C-D876-4ED4-9505-201B2110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27B860-1853-4885-B8A1-28B9AC0B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181522-14A9-4BD0-B3A9-CEB9059D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987EB2-0F1F-414B-AD9F-823A1733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99C13E9-47C7-42F8-A627-11170A37C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A2B784-39DB-4E16-BB24-35587138E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CD5E-1914-4707-9E78-1CC53726554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4B812D-4201-4453-88AB-08ED012A0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2CE9D5-F8E6-412B-87A1-A943ED7D0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075-7EF8-4CDA-8F41-9163A8EC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D94750-5BA7-45EB-9FD2-E8E1AE319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" y="1"/>
            <a:ext cx="1219199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9CA1083-5DBC-4582-804A-641A3E7A7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0" y="344334"/>
            <a:ext cx="4367719" cy="1240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4B9D2F-1740-4987-A10A-B7BEC9425624}"/>
              </a:ext>
            </a:extLst>
          </p:cNvPr>
          <p:cNvSpPr txBox="1"/>
          <p:nvPr/>
        </p:nvSpPr>
        <p:spPr>
          <a:xfrm>
            <a:off x="7208195" y="217874"/>
            <a:ext cx="4756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поставлена предельно конкретно: в области технологического развития Россия должна быть конкурентоспособна по ключевым направлениям. Для этого нам нужны специалисты, способные генерировать уникальные решения, в том числе для новых, только формирующихся индустрий, готовые использовать передовые методы проектирования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конструирования.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такие кадры — одна из важнейших задач для всех уровней образования.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D2D049-E228-48FE-BBD0-01A8751BF7F6}"/>
              </a:ext>
            </a:extLst>
          </p:cNvPr>
          <p:cNvSpPr txBox="1"/>
          <p:nvPr/>
        </p:nvSpPr>
        <p:spPr>
          <a:xfrm>
            <a:off x="2070370" y="3403144"/>
            <a:ext cx="10275650" cy="1692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ЕСТЕСТВЕННО-НАУЧНОЕ ОБРАЗОВАНИЕ </a:t>
            </a:r>
            <a:endParaRPr lang="ru-RU" sz="2800" dirty="0">
              <a:solidFill>
                <a:srgbClr val="FFC000"/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КАК СПОСОБ УКРЕПЛЕНИЯ ТЕХНОЛОГИЧЕСКОГО СУВЕРЕНИТЕТА СТРАНЫ </a:t>
            </a:r>
            <a:endParaRPr lang="ru-RU" sz="2800" dirty="0">
              <a:solidFill>
                <a:srgbClr val="FFC000"/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(из опыта работы системы образования Гатчинского муниципального округа)</a:t>
            </a:r>
            <a:endParaRPr lang="ru-RU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="" xmlns:a16="http://schemas.microsoft.com/office/drawing/2014/main" id="{9C96B255-C696-404B-925F-22337FA73A93}"/>
              </a:ext>
            </a:extLst>
          </p:cNvPr>
          <p:cNvSpPr/>
          <p:nvPr/>
        </p:nvSpPr>
        <p:spPr>
          <a:xfrm>
            <a:off x="6691086" y="5885069"/>
            <a:ext cx="5273933" cy="755057"/>
          </a:xfrm>
          <a:prstGeom prst="chevron">
            <a:avLst>
              <a:gd name="adj" fmla="val 71193"/>
            </a:avLst>
          </a:prstGeom>
          <a:solidFill>
            <a:srgbClr val="0055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8FA5AB-4AC9-4993-BDEC-10A3F6E141A2}"/>
              </a:ext>
            </a:extLst>
          </p:cNvPr>
          <p:cNvSpPr txBox="1"/>
          <p:nvPr/>
        </p:nvSpPr>
        <p:spPr>
          <a:xfrm>
            <a:off x="7363837" y="5999532"/>
            <a:ext cx="4299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Председатель Комитета образования </a:t>
            </a:r>
            <a:br>
              <a:rPr lang="ru-RU" sz="1400" b="1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Гатчинского муниципального округа Шутова М.В.</a:t>
            </a:r>
            <a:endParaRPr lang="ru-RU" sz="14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BA59C3EB-89DA-4341-8C3C-D68986BA387A}"/>
              </a:ext>
            </a:extLst>
          </p:cNvPr>
          <p:cNvGrpSpPr/>
          <p:nvPr/>
        </p:nvGrpSpPr>
        <p:grpSpPr>
          <a:xfrm>
            <a:off x="-360470" y="6208907"/>
            <a:ext cx="3414414" cy="4361981"/>
            <a:chOff x="525288" y="1527243"/>
            <a:chExt cx="3414414" cy="4361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AA59ACA5-8878-4374-AA6D-891835F8AE3D}"/>
                </a:ext>
              </a:extLst>
            </p:cNvPr>
            <p:cNvSpPr/>
            <p:nvPr/>
          </p:nvSpPr>
          <p:spPr>
            <a:xfrm rot="2700000">
              <a:off x="525294" y="1527243"/>
              <a:ext cx="3414408" cy="3414408"/>
            </a:xfrm>
            <a:prstGeom prst="rect">
              <a:avLst/>
            </a:prstGeom>
            <a:solidFill>
              <a:srgbClr val="00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5096B67E-7739-4486-84D8-0827D2E76395}"/>
                </a:ext>
              </a:extLst>
            </p:cNvPr>
            <p:cNvSpPr/>
            <p:nvPr/>
          </p:nvSpPr>
          <p:spPr>
            <a:xfrm rot="2700000">
              <a:off x="525293" y="1832044"/>
              <a:ext cx="3414408" cy="3414408"/>
            </a:xfrm>
            <a:prstGeom prst="rect">
              <a:avLst/>
            </a:prstGeom>
            <a:solidFill>
              <a:srgbClr val="006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C0E94071-3740-4456-96F9-A93C37C0F426}"/>
                </a:ext>
              </a:extLst>
            </p:cNvPr>
            <p:cNvSpPr/>
            <p:nvPr/>
          </p:nvSpPr>
          <p:spPr>
            <a:xfrm rot="2700000">
              <a:off x="525288" y="2170014"/>
              <a:ext cx="3414408" cy="3414408"/>
            </a:xfrm>
            <a:prstGeom prst="rect">
              <a:avLst/>
            </a:prstGeom>
            <a:solidFill>
              <a:srgbClr val="015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D3F27D98-9C45-4E1D-943A-79D0125300CD}"/>
                </a:ext>
              </a:extLst>
            </p:cNvPr>
            <p:cNvSpPr/>
            <p:nvPr/>
          </p:nvSpPr>
          <p:spPr>
            <a:xfrm rot="2700000">
              <a:off x="525288" y="2474816"/>
              <a:ext cx="3414408" cy="3414408"/>
            </a:xfrm>
            <a:prstGeom prst="rect">
              <a:avLst/>
            </a:prstGeom>
            <a:solidFill>
              <a:srgbClr val="00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EE2E1BF4-55FE-48BD-91C3-F0C258402038}"/>
              </a:ext>
            </a:extLst>
          </p:cNvPr>
          <p:cNvGrpSpPr/>
          <p:nvPr/>
        </p:nvGrpSpPr>
        <p:grpSpPr>
          <a:xfrm>
            <a:off x="5511800" y="206181"/>
            <a:ext cx="6513614" cy="963903"/>
            <a:chOff x="3579778" y="206181"/>
            <a:chExt cx="8445636" cy="963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Стрелка: шеврон 17">
              <a:extLst>
                <a:ext uri="{FF2B5EF4-FFF2-40B4-BE49-F238E27FC236}">
                  <a16:creationId xmlns="" xmlns:a16="http://schemas.microsoft.com/office/drawing/2014/main" id="{84B3D48E-D846-4043-A61F-6CC17EB3CF68}"/>
                </a:ext>
              </a:extLst>
            </p:cNvPr>
            <p:cNvSpPr/>
            <p:nvPr/>
          </p:nvSpPr>
          <p:spPr>
            <a:xfrm>
              <a:off x="9395703" y="206181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39B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Стрелка: шеврон 21">
              <a:extLst>
                <a:ext uri="{FF2B5EF4-FFF2-40B4-BE49-F238E27FC236}">
                  <a16:creationId xmlns="" xmlns:a16="http://schemas.microsoft.com/office/drawing/2014/main" id="{44B412F3-8075-4F6C-93E1-3B938683C7EE}"/>
                </a:ext>
              </a:extLst>
            </p:cNvPr>
            <p:cNvSpPr/>
            <p:nvPr/>
          </p:nvSpPr>
          <p:spPr>
            <a:xfrm>
              <a:off x="7457061" y="206183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08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Стрелка: шеврон 22">
              <a:extLst>
                <a:ext uri="{FF2B5EF4-FFF2-40B4-BE49-F238E27FC236}">
                  <a16:creationId xmlns="" xmlns:a16="http://schemas.microsoft.com/office/drawing/2014/main" id="{50F208E0-F659-4E7C-86E8-4D275AA01320}"/>
                </a:ext>
              </a:extLst>
            </p:cNvPr>
            <p:cNvSpPr/>
            <p:nvPr/>
          </p:nvSpPr>
          <p:spPr>
            <a:xfrm>
              <a:off x="5518420" y="206182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06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Стрелка: шеврон 23">
              <a:extLst>
                <a:ext uri="{FF2B5EF4-FFF2-40B4-BE49-F238E27FC236}">
                  <a16:creationId xmlns="" xmlns:a16="http://schemas.microsoft.com/office/drawing/2014/main" id="{69E660B2-6E0B-4F49-9144-9C2887AB799D}"/>
                </a:ext>
              </a:extLst>
            </p:cNvPr>
            <p:cNvSpPr/>
            <p:nvPr/>
          </p:nvSpPr>
          <p:spPr>
            <a:xfrm>
              <a:off x="3579778" y="206183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14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B426B7A-40EA-4F4A-B6EF-41C2878D3720}"/>
              </a:ext>
            </a:extLst>
          </p:cNvPr>
          <p:cNvSpPr/>
          <p:nvPr/>
        </p:nvSpPr>
        <p:spPr>
          <a:xfrm>
            <a:off x="478672" y="426521"/>
            <a:ext cx="5780707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altLang="zh-CN" sz="2800" dirty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РАННЯЯ ПРОФОРИЕНТАЦИЯ</a:t>
            </a:r>
          </a:p>
        </p:txBody>
      </p:sp>
      <p:graphicFrame>
        <p:nvGraphicFramePr>
          <p:cNvPr id="32" name="Таблица 32">
            <a:extLst>
              <a:ext uri="{FF2B5EF4-FFF2-40B4-BE49-F238E27FC236}">
                <a16:creationId xmlns="" xmlns:a16="http://schemas.microsoft.com/office/drawing/2014/main" id="{9964B93E-6B68-4E7B-86E3-AF156404E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59098"/>
              </p:ext>
            </p:extLst>
          </p:nvPr>
        </p:nvGraphicFramePr>
        <p:xfrm>
          <a:off x="2019300" y="1385985"/>
          <a:ext cx="9766300" cy="43648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27341">
                  <a:extLst>
                    <a:ext uri="{9D8B030D-6E8A-4147-A177-3AD203B41FA5}">
                      <a16:colId xmlns="" xmlns:a16="http://schemas.microsoft.com/office/drawing/2014/main" val="78477574"/>
                    </a:ext>
                  </a:extLst>
                </a:gridCol>
                <a:gridCol w="4937059">
                  <a:extLst>
                    <a:ext uri="{9D8B030D-6E8A-4147-A177-3AD203B41FA5}">
                      <a16:colId xmlns="" xmlns:a16="http://schemas.microsoft.com/office/drawing/2014/main" val="1722573120"/>
                    </a:ext>
                  </a:extLst>
                </a:gridCol>
                <a:gridCol w="2501900">
                  <a:extLst>
                    <a:ext uri="{9D8B030D-6E8A-4147-A177-3AD203B41FA5}">
                      <a16:colId xmlns="" xmlns:a16="http://schemas.microsoft.com/office/drawing/2014/main" val="1425423168"/>
                    </a:ext>
                  </a:extLst>
                </a:gridCol>
              </a:tblGrid>
              <a:tr h="773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</a:p>
                  </a:txBody>
                  <a:tcPr marL="68580" marR="68580" marT="0" marB="0" anchor="ctr">
                    <a:solidFill>
                      <a:srgbClr val="0142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Пути реализации</a:t>
                      </a:r>
                    </a:p>
                  </a:txBody>
                  <a:tcPr marL="68580" marR="68580" marT="0" marB="0" anchor="ctr">
                    <a:solidFill>
                      <a:srgbClr val="0142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Дошкольные образовательные учреждения</a:t>
                      </a:r>
                    </a:p>
                  </a:txBody>
                  <a:tcPr marL="68580" marR="68580" marT="0" marB="0" anchor="ctr">
                    <a:solidFill>
                      <a:srgbClr val="0142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0389201"/>
                  </a:ext>
                </a:extLst>
              </a:tr>
              <a:tr h="2398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4664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Техническая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err="1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-конструирование,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робототехника,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3D-моделирование,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err="1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стажировочная</a:t>
                      </a: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 площадка «</a:t>
                      </a:r>
                      <a:r>
                        <a:rPr lang="ru-RU" sz="1400" dirty="0" err="1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Пиктомир</a:t>
                      </a: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» (программирование),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программируемый лого-робот </a:t>
                      </a:r>
                      <a:r>
                        <a:rPr lang="ru-RU" sz="1400" dirty="0" err="1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Bee-Bot</a:t>
                      </a: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различные виды конструктора,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реализация парциальной программы дошкольного образования «От </a:t>
                      </a:r>
                      <a:r>
                        <a:rPr lang="ru-RU" sz="1400" dirty="0" err="1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Фрёбеля</a:t>
                      </a: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 до робота:</a:t>
                      </a:r>
                      <a:b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растим будущих инженеров»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Д/С 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8,30,41,44,51,52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4516283"/>
                  </a:ext>
                </a:extLst>
              </a:tr>
              <a:tr h="1192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4664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Естественно-научная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реализация парциальной программы</a:t>
                      </a:r>
                      <a:b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«Юный эколог» С.Н. Николаева,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лаборатории НАУРАША,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создание метеоплощадки,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организация огородов на территории детских садов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Д/С № 7,9,11,17,21,23,31,40,47,51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3817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4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1945D0-CEA0-4FE4-8DFF-B282C3EDC788}"/>
              </a:ext>
            </a:extLst>
          </p:cNvPr>
          <p:cNvSpPr/>
          <p:nvPr/>
        </p:nvSpPr>
        <p:spPr>
          <a:xfrm>
            <a:off x="487196" y="426521"/>
            <a:ext cx="6259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800" dirty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КЛАССЫ</a:t>
            </a:r>
          </a:p>
          <a:p>
            <a:pPr algn="ctr"/>
            <a:r>
              <a:rPr lang="ru-RU" altLang="zh-CN" sz="2800" dirty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 УГЛУБЛЕННЫМ ИЗУЧЕНИЕМ ОТДЕЛЬНЫХ ПРЕДМЕТОВ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15902DAD-729E-406B-8571-876576DDC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45612"/>
              </p:ext>
            </p:extLst>
          </p:nvPr>
        </p:nvGraphicFramePr>
        <p:xfrm>
          <a:off x="487198" y="2063865"/>
          <a:ext cx="6259011" cy="426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337">
                  <a:extLst>
                    <a:ext uri="{9D8B030D-6E8A-4147-A177-3AD203B41FA5}">
                      <a16:colId xmlns="" xmlns:a16="http://schemas.microsoft.com/office/drawing/2014/main" val="2549606054"/>
                    </a:ext>
                  </a:extLst>
                </a:gridCol>
                <a:gridCol w="2086337">
                  <a:extLst>
                    <a:ext uri="{9D8B030D-6E8A-4147-A177-3AD203B41FA5}">
                      <a16:colId xmlns="" xmlns:a16="http://schemas.microsoft.com/office/drawing/2014/main" val="4076637887"/>
                    </a:ext>
                  </a:extLst>
                </a:gridCol>
                <a:gridCol w="2086337">
                  <a:extLst>
                    <a:ext uri="{9D8B030D-6E8A-4147-A177-3AD203B41FA5}">
                      <a16:colId xmlns="" xmlns:a16="http://schemas.microsoft.com/office/drawing/2014/main" val="3836658778"/>
                    </a:ext>
                  </a:extLst>
                </a:gridCol>
              </a:tblGrid>
              <a:tr h="457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Предметы</a:t>
                      </a:r>
                    </a:p>
                  </a:txBody>
                  <a:tcPr marL="114295" marR="114295" marT="57147" marB="57147" anchor="ctr">
                    <a:solidFill>
                      <a:srgbClr val="00628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Численность обучающихся</a:t>
                      </a:r>
                      <a:endParaRPr lang="ru-RU" sz="2000" b="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marL="114295" marR="114295" marT="57147" marB="57147" anchor="ctr">
                    <a:solidFill>
                      <a:srgbClr val="0062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7592015"/>
                  </a:ext>
                </a:extLst>
              </a:tr>
              <a:tr h="685768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2024-2025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85721" marR="85721" marT="0" marB="0" anchor="ctr"/>
                </a:tc>
                <a:extLst>
                  <a:ext uri="{0D108BD9-81ED-4DB2-BD59-A6C34878D82A}">
                    <a16:rowId xmlns="" xmlns:a16="http://schemas.microsoft.com/office/drawing/2014/main" val="502325389"/>
                  </a:ext>
                </a:extLst>
              </a:tr>
              <a:tr h="445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856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897</a:t>
                      </a:r>
                    </a:p>
                  </a:txBody>
                  <a:tcPr marL="85721" marR="85721" marT="0" marB="0" anchor="ctr"/>
                </a:tc>
                <a:extLst>
                  <a:ext uri="{0D108BD9-81ED-4DB2-BD59-A6C34878D82A}">
                    <a16:rowId xmlns="" xmlns:a16="http://schemas.microsoft.com/office/drawing/2014/main" val="4097655634"/>
                  </a:ext>
                </a:extLst>
              </a:tr>
              <a:tr h="445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284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85721" marR="85721" marT="0" marB="0" anchor="ctr"/>
                </a:tc>
                <a:extLst>
                  <a:ext uri="{0D108BD9-81ED-4DB2-BD59-A6C34878D82A}">
                    <a16:rowId xmlns="" xmlns:a16="http://schemas.microsoft.com/office/drawing/2014/main" val="2975142534"/>
                  </a:ext>
                </a:extLst>
              </a:tr>
              <a:tr h="445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753</a:t>
                      </a:r>
                    </a:p>
                  </a:txBody>
                  <a:tcPr marL="85721" marR="85721" marT="0" marB="0" anchor="ctr"/>
                </a:tc>
                <a:extLst>
                  <a:ext uri="{0D108BD9-81ED-4DB2-BD59-A6C34878D82A}">
                    <a16:rowId xmlns="" xmlns:a16="http://schemas.microsoft.com/office/drawing/2014/main" val="3110293669"/>
                  </a:ext>
                </a:extLst>
              </a:tr>
              <a:tr h="445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324</a:t>
                      </a:r>
                    </a:p>
                  </a:txBody>
                  <a:tcPr marL="85721" marR="85721" marT="0" marB="0" anchor="ctr"/>
                </a:tc>
                <a:extLst>
                  <a:ext uri="{0D108BD9-81ED-4DB2-BD59-A6C34878D82A}">
                    <a16:rowId xmlns="" xmlns:a16="http://schemas.microsoft.com/office/drawing/2014/main" val="3471880131"/>
                  </a:ext>
                </a:extLst>
              </a:tr>
              <a:tr h="445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4664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247</a:t>
                      </a:r>
                    </a:p>
                  </a:txBody>
                  <a:tcPr marL="85721" marR="85721" marT="0" marB="0" anchor="ctr"/>
                </a:tc>
                <a:extLst>
                  <a:ext uri="{0D108BD9-81ED-4DB2-BD59-A6C34878D82A}">
                    <a16:rowId xmlns="" xmlns:a16="http://schemas.microsoft.com/office/drawing/2014/main" val="2115906356"/>
                  </a:ext>
                </a:extLst>
              </a:tr>
              <a:tr h="8910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4664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 dirty="0">
                        <a:solidFill>
                          <a:srgbClr val="004664"/>
                        </a:solidFill>
                        <a:effectLst/>
                        <a:latin typeface="Roboto Black" panose="02000000000000000000" pitchFamily="2" charset="0"/>
                        <a:ea typeface="Roboto Black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4664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ru-RU" sz="2000" dirty="0">
                        <a:solidFill>
                          <a:srgbClr val="004664"/>
                        </a:solidFill>
                        <a:effectLst/>
                        <a:latin typeface="Roboto Black" panose="02000000000000000000" pitchFamily="2" charset="0"/>
                        <a:ea typeface="Roboto Black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5721" marR="8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4664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2631</a:t>
                      </a:r>
                      <a:endParaRPr lang="ru-RU" sz="2000" dirty="0">
                        <a:solidFill>
                          <a:srgbClr val="004664"/>
                        </a:solidFill>
                        <a:effectLst/>
                        <a:latin typeface="Roboto Black" panose="02000000000000000000" pitchFamily="2" charset="0"/>
                        <a:ea typeface="Roboto Black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5721" marR="85721" marT="0" marB="0" anchor="ctr"/>
                </a:tc>
                <a:extLst>
                  <a:ext uri="{0D108BD9-81ED-4DB2-BD59-A6C34878D82A}">
                    <a16:rowId xmlns="" xmlns:a16="http://schemas.microsoft.com/office/drawing/2014/main" val="917050861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DB4D72F6-51F5-4699-961D-99FA60271A12}"/>
              </a:ext>
            </a:extLst>
          </p:cNvPr>
          <p:cNvGrpSpPr/>
          <p:nvPr/>
        </p:nvGrpSpPr>
        <p:grpSpPr>
          <a:xfrm rot="-27000000">
            <a:off x="10932643" y="-651192"/>
            <a:ext cx="5894220" cy="7529982"/>
            <a:chOff x="525288" y="1527243"/>
            <a:chExt cx="3414414" cy="436198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74976D6C-1465-4141-85B4-955D63CDB47B}"/>
                </a:ext>
              </a:extLst>
            </p:cNvPr>
            <p:cNvSpPr/>
            <p:nvPr/>
          </p:nvSpPr>
          <p:spPr>
            <a:xfrm rot="2700000">
              <a:off x="525294" y="1527243"/>
              <a:ext cx="3414408" cy="3414408"/>
            </a:xfrm>
            <a:prstGeom prst="rect">
              <a:avLst/>
            </a:prstGeom>
            <a:solidFill>
              <a:srgbClr val="00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D32B6ED8-9396-4FD7-82BE-01235360EAF4}"/>
                </a:ext>
              </a:extLst>
            </p:cNvPr>
            <p:cNvSpPr/>
            <p:nvPr/>
          </p:nvSpPr>
          <p:spPr>
            <a:xfrm rot="2700000">
              <a:off x="525293" y="1832044"/>
              <a:ext cx="3414408" cy="3414408"/>
            </a:xfrm>
            <a:prstGeom prst="rect">
              <a:avLst/>
            </a:prstGeom>
            <a:solidFill>
              <a:srgbClr val="006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C26E5F0C-BA20-4CAE-BE33-66F8CCE8E802}"/>
                </a:ext>
              </a:extLst>
            </p:cNvPr>
            <p:cNvSpPr/>
            <p:nvPr/>
          </p:nvSpPr>
          <p:spPr>
            <a:xfrm rot="2700000">
              <a:off x="525288" y="2170014"/>
              <a:ext cx="3414408" cy="3414408"/>
            </a:xfrm>
            <a:prstGeom prst="rect">
              <a:avLst/>
            </a:prstGeom>
            <a:solidFill>
              <a:srgbClr val="015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E586C99A-BDEC-4AF6-8E80-19EA38CF3B6A}"/>
                </a:ext>
              </a:extLst>
            </p:cNvPr>
            <p:cNvSpPr/>
            <p:nvPr/>
          </p:nvSpPr>
          <p:spPr>
            <a:xfrm rot="2700000">
              <a:off x="525288" y="2474816"/>
              <a:ext cx="3414408" cy="3414408"/>
            </a:xfrm>
            <a:prstGeom prst="rect">
              <a:avLst/>
            </a:prstGeom>
            <a:solidFill>
              <a:srgbClr val="00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3E4848A3-0FBB-4CDD-8469-DC1B7BC6BFB4}"/>
              </a:ext>
            </a:extLst>
          </p:cNvPr>
          <p:cNvGrpSpPr/>
          <p:nvPr/>
        </p:nvGrpSpPr>
        <p:grpSpPr>
          <a:xfrm>
            <a:off x="5819117" y="-4340131"/>
            <a:ext cx="5894211" cy="6059222"/>
            <a:chOff x="5655212" y="-4304036"/>
            <a:chExt cx="5894211" cy="605922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4D25CE08-0EA6-4B3B-B62B-76804D62336B}"/>
                </a:ext>
              </a:extLst>
            </p:cNvPr>
            <p:cNvSpPr/>
            <p:nvPr/>
          </p:nvSpPr>
          <p:spPr>
            <a:xfrm rot="18900000">
              <a:off x="5655212" y="-4139024"/>
              <a:ext cx="5894210" cy="5894210"/>
            </a:xfrm>
            <a:prstGeom prst="rect">
              <a:avLst/>
            </a:prstGeom>
            <a:noFill/>
            <a:ln w="38100">
              <a:solidFill>
                <a:srgbClr val="006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759B1D28-CDA4-4AF1-B006-476A334F79A2}"/>
                </a:ext>
              </a:extLst>
            </p:cNvPr>
            <p:cNvSpPr/>
            <p:nvPr/>
          </p:nvSpPr>
          <p:spPr>
            <a:xfrm rot="18900000">
              <a:off x="5655213" y="-4304036"/>
              <a:ext cx="5894210" cy="5894210"/>
            </a:xfrm>
            <a:prstGeom prst="rect">
              <a:avLst/>
            </a:prstGeom>
            <a:solidFill>
              <a:srgbClr val="00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трелка: шеврон 16">
            <a:extLst>
              <a:ext uri="{FF2B5EF4-FFF2-40B4-BE49-F238E27FC236}">
                <a16:creationId xmlns="" xmlns:a16="http://schemas.microsoft.com/office/drawing/2014/main" id="{2814573D-F74B-4BE7-A12C-8BD6D0767FD5}"/>
              </a:ext>
            </a:extLst>
          </p:cNvPr>
          <p:cNvSpPr/>
          <p:nvPr/>
        </p:nvSpPr>
        <p:spPr>
          <a:xfrm>
            <a:off x="7879960" y="5361468"/>
            <a:ext cx="2028139" cy="963901"/>
          </a:xfrm>
          <a:prstGeom prst="chevron">
            <a:avLst>
              <a:gd name="adj" fmla="val 71193"/>
            </a:avLst>
          </a:prstGeom>
          <a:solidFill>
            <a:srgbClr val="007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71B5B2E-AB7B-4305-BF46-74BEBDE65CC8}"/>
              </a:ext>
            </a:extLst>
          </p:cNvPr>
          <p:cNvSpPr/>
          <p:nvPr/>
        </p:nvSpPr>
        <p:spPr>
          <a:xfrm>
            <a:off x="5245769" y="0"/>
            <a:ext cx="6946231" cy="6857999"/>
          </a:xfrm>
          <a:prstGeom prst="rect">
            <a:avLst/>
          </a:prstGeom>
          <a:gradFill flip="none" rotWithShape="1">
            <a:gsLst>
              <a:gs pos="0">
                <a:srgbClr val="006289"/>
              </a:gs>
              <a:gs pos="94000">
                <a:srgbClr val="006289"/>
              </a:gs>
              <a:gs pos="100000">
                <a:srgbClr val="004664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FF47F066-610E-4EBB-9F03-EF041D0BDA70}"/>
              </a:ext>
            </a:extLst>
          </p:cNvPr>
          <p:cNvSpPr txBox="1"/>
          <p:nvPr/>
        </p:nvSpPr>
        <p:spPr>
          <a:xfrm>
            <a:off x="-10403" y="2851388"/>
            <a:ext cx="5256171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6289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ПРОФИЛЬНЫЕ</a:t>
            </a:r>
          </a:p>
          <a:p>
            <a:pPr algn="ctr"/>
            <a:r>
              <a:rPr lang="ru-RU" sz="2800" dirty="0">
                <a:solidFill>
                  <a:srgbClr val="006289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ПРЕДПРОФЕССИОНАЛЬНЫЕ</a:t>
            </a:r>
          </a:p>
          <a:p>
            <a:pPr algn="ctr"/>
            <a:r>
              <a:rPr lang="ru-RU" sz="2800" dirty="0">
                <a:solidFill>
                  <a:srgbClr val="006289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КЛАССЫ </a:t>
            </a:r>
            <a:endParaRPr lang="ru-RU" altLang="zh-CN" sz="2800" dirty="0">
              <a:solidFill>
                <a:srgbClr val="006289"/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1DAF218-30E7-46EC-86CD-2A3E7364B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44" y="594318"/>
            <a:ext cx="1556874" cy="142283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8CA7F282-B40A-4B62-8495-1C4D903DEEA8}"/>
              </a:ext>
            </a:extLst>
          </p:cNvPr>
          <p:cNvGrpSpPr/>
          <p:nvPr/>
        </p:nvGrpSpPr>
        <p:grpSpPr>
          <a:xfrm>
            <a:off x="581707" y="2020391"/>
            <a:ext cx="4071949" cy="830997"/>
            <a:chOff x="1892687" y="561256"/>
            <a:chExt cx="4071949" cy="8309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TextBox 1">
              <a:extLst>
                <a:ext uri="{FF2B5EF4-FFF2-40B4-BE49-F238E27FC236}">
                  <a16:creationId xmlns="" xmlns:a16="http://schemas.microsoft.com/office/drawing/2014/main" id="{5E0FED25-2451-42F1-9A04-CFC4DAA7783E}"/>
                </a:ext>
              </a:extLst>
            </p:cNvPr>
            <p:cNvSpPr txBox="1"/>
            <p:nvPr/>
          </p:nvSpPr>
          <p:spPr>
            <a:xfrm>
              <a:off x="1892687" y="561256"/>
              <a:ext cx="4071949" cy="83099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altLang="zh-CN" sz="4800" b="1" dirty="0">
                  <a:solidFill>
                    <a:srgbClr val="006289"/>
                  </a:solidFill>
                  <a:latin typeface="Montserrat SemiBold" panose="00000700000000000000" pitchFamily="2" charset="-52"/>
                  <a:ea typeface="Montserrat" panose="00000500000000000000" charset="0"/>
                  <a:cs typeface="Montserrat" panose="00000500000000000000" charset="0"/>
                </a:rPr>
                <a:t>ОГЭ        ЕГЭ</a:t>
              </a:r>
              <a:endParaRPr lang="en-US" altLang="zh-CN" sz="4800" b="1" dirty="0">
                <a:solidFill>
                  <a:srgbClr val="006289"/>
                </a:solidFill>
                <a:latin typeface="Montserrat SemiBold" panose="00000700000000000000" pitchFamily="2" charset="-52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4" name="Стрелка: шеврон 3">
              <a:extLst>
                <a:ext uri="{FF2B5EF4-FFF2-40B4-BE49-F238E27FC236}">
                  <a16:creationId xmlns="" xmlns:a16="http://schemas.microsoft.com/office/drawing/2014/main" id="{D120FC41-7108-4887-8681-795140998D04}"/>
                </a:ext>
              </a:extLst>
            </p:cNvPr>
            <p:cNvSpPr/>
            <p:nvPr/>
          </p:nvSpPr>
          <p:spPr>
            <a:xfrm>
              <a:off x="3550270" y="769257"/>
              <a:ext cx="870857" cy="377372"/>
            </a:xfrm>
            <a:prstGeom prst="chevron">
              <a:avLst/>
            </a:prstGeom>
            <a:solidFill>
              <a:srgbClr val="0062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289"/>
                </a:solidFill>
              </a:endParaRPr>
            </a:p>
          </p:txBody>
        </p:sp>
      </p:grpSp>
      <p:graphicFrame>
        <p:nvGraphicFramePr>
          <p:cNvPr id="12" name="Таблица 12">
            <a:extLst>
              <a:ext uri="{FF2B5EF4-FFF2-40B4-BE49-F238E27FC236}">
                <a16:creationId xmlns="" xmlns:a16="http://schemas.microsoft.com/office/drawing/2014/main" id="{F1469ACA-4E10-445B-81FA-881A6D85F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8911"/>
              </p:ext>
            </p:extLst>
          </p:nvPr>
        </p:nvGraphicFramePr>
        <p:xfrm>
          <a:off x="5491747" y="1214069"/>
          <a:ext cx="6419517" cy="53923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78900">
                  <a:extLst>
                    <a:ext uri="{9D8B030D-6E8A-4147-A177-3AD203B41FA5}">
                      <a16:colId xmlns="" xmlns:a16="http://schemas.microsoft.com/office/drawing/2014/main" val="2307532287"/>
                    </a:ext>
                  </a:extLst>
                </a:gridCol>
                <a:gridCol w="1543715">
                  <a:extLst>
                    <a:ext uri="{9D8B030D-6E8A-4147-A177-3AD203B41FA5}">
                      <a16:colId xmlns="" xmlns:a16="http://schemas.microsoft.com/office/drawing/2014/main" val="387298208"/>
                    </a:ext>
                  </a:extLst>
                </a:gridCol>
                <a:gridCol w="1596902">
                  <a:extLst>
                    <a:ext uri="{9D8B030D-6E8A-4147-A177-3AD203B41FA5}">
                      <a16:colId xmlns="" xmlns:a16="http://schemas.microsoft.com/office/drawing/2014/main" val="3409186938"/>
                    </a:ext>
                  </a:extLst>
                </a:gridCol>
              </a:tblGrid>
              <a:tr h="3261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Название профильного предпрофессионального класса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Количество классов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6915508"/>
                  </a:ext>
                </a:extLst>
              </a:tr>
              <a:tr h="104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2024-2025 учебный год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2025-2026 учебный год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5553421"/>
                  </a:ext>
                </a:extLst>
              </a:tr>
              <a:tr h="441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Курчатовский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9010888"/>
                  </a:ext>
                </a:extLst>
              </a:tr>
              <a:tr h="441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Медицинский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91179616"/>
                  </a:ext>
                </a:extLst>
              </a:tr>
              <a:tr h="441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Инженерный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9684002"/>
                  </a:ext>
                </a:extLst>
              </a:tr>
              <a:tr h="845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Инженерный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электротехнологический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(ЛЭТИ-класс)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02655"/>
                  </a:ext>
                </a:extLst>
              </a:tr>
              <a:tr h="441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Аграрный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6914609"/>
                  </a:ext>
                </a:extLst>
              </a:tr>
              <a:tr h="502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Аграрно-технологический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4700718"/>
                  </a:ext>
                </a:extLst>
              </a:tr>
              <a:tr h="441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3773911"/>
                  </a:ext>
                </a:extLst>
              </a:tr>
              <a:tr h="441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6764448"/>
                  </a:ext>
                </a:extLst>
              </a:tr>
            </a:tbl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C7507AD8-4334-435D-BCA1-DB83571D2DE4}"/>
              </a:ext>
            </a:extLst>
          </p:cNvPr>
          <p:cNvGrpSpPr/>
          <p:nvPr/>
        </p:nvGrpSpPr>
        <p:grpSpPr>
          <a:xfrm>
            <a:off x="5491747" y="125084"/>
            <a:ext cx="6390796" cy="945728"/>
            <a:chOff x="3579778" y="206181"/>
            <a:chExt cx="8445636" cy="963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Стрелка: шеврон 15">
              <a:extLst>
                <a:ext uri="{FF2B5EF4-FFF2-40B4-BE49-F238E27FC236}">
                  <a16:creationId xmlns="" xmlns:a16="http://schemas.microsoft.com/office/drawing/2014/main" id="{C92AFB0C-D68A-40EA-84AF-4F4E8765DA50}"/>
                </a:ext>
              </a:extLst>
            </p:cNvPr>
            <p:cNvSpPr/>
            <p:nvPr/>
          </p:nvSpPr>
          <p:spPr>
            <a:xfrm>
              <a:off x="9395703" y="206181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39B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Стрелка: шеврон 16">
              <a:extLst>
                <a:ext uri="{FF2B5EF4-FFF2-40B4-BE49-F238E27FC236}">
                  <a16:creationId xmlns="" xmlns:a16="http://schemas.microsoft.com/office/drawing/2014/main" id="{1C74F0FF-011F-4282-956A-501CB05F01FB}"/>
                </a:ext>
              </a:extLst>
            </p:cNvPr>
            <p:cNvSpPr/>
            <p:nvPr/>
          </p:nvSpPr>
          <p:spPr>
            <a:xfrm>
              <a:off x="7457061" y="206183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08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Стрелка: шеврон 17">
              <a:extLst>
                <a:ext uri="{FF2B5EF4-FFF2-40B4-BE49-F238E27FC236}">
                  <a16:creationId xmlns="" xmlns:a16="http://schemas.microsoft.com/office/drawing/2014/main" id="{84899E11-EDA7-43F0-8136-AE9F3AB9068C}"/>
                </a:ext>
              </a:extLst>
            </p:cNvPr>
            <p:cNvSpPr/>
            <p:nvPr/>
          </p:nvSpPr>
          <p:spPr>
            <a:xfrm>
              <a:off x="5518420" y="206182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06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Стрелка: шеврон 18">
              <a:extLst>
                <a:ext uri="{FF2B5EF4-FFF2-40B4-BE49-F238E27FC236}">
                  <a16:creationId xmlns="" xmlns:a16="http://schemas.microsoft.com/office/drawing/2014/main" id="{9BF2FD7C-E7D9-426D-AC31-1794C32C3FD1}"/>
                </a:ext>
              </a:extLst>
            </p:cNvPr>
            <p:cNvSpPr/>
            <p:nvPr/>
          </p:nvSpPr>
          <p:spPr>
            <a:xfrm>
              <a:off x="3579778" y="206183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14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81D106BF-F46D-4D3C-BB9F-533B823C4334}"/>
              </a:ext>
            </a:extLst>
          </p:cNvPr>
          <p:cNvGrpSpPr/>
          <p:nvPr/>
        </p:nvGrpSpPr>
        <p:grpSpPr>
          <a:xfrm>
            <a:off x="906530" y="5457152"/>
            <a:ext cx="3414414" cy="4361981"/>
            <a:chOff x="525288" y="1527243"/>
            <a:chExt cx="3414414" cy="4361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26C8D973-CBDD-4739-9A68-DC4610EB9F16}"/>
                </a:ext>
              </a:extLst>
            </p:cNvPr>
            <p:cNvSpPr/>
            <p:nvPr/>
          </p:nvSpPr>
          <p:spPr>
            <a:xfrm rot="2700000">
              <a:off x="525294" y="1527243"/>
              <a:ext cx="3414408" cy="3414408"/>
            </a:xfrm>
            <a:prstGeom prst="rect">
              <a:avLst/>
            </a:prstGeom>
            <a:solidFill>
              <a:srgbClr val="00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A363050E-F677-453A-8AC0-6B413D346858}"/>
                </a:ext>
              </a:extLst>
            </p:cNvPr>
            <p:cNvSpPr/>
            <p:nvPr/>
          </p:nvSpPr>
          <p:spPr>
            <a:xfrm rot="2700000">
              <a:off x="525293" y="1832044"/>
              <a:ext cx="3414408" cy="3414408"/>
            </a:xfrm>
            <a:prstGeom prst="rect">
              <a:avLst/>
            </a:prstGeom>
            <a:solidFill>
              <a:srgbClr val="006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88FB63BD-AEB2-4FA4-9F3B-80032391AB48}"/>
                </a:ext>
              </a:extLst>
            </p:cNvPr>
            <p:cNvSpPr/>
            <p:nvPr/>
          </p:nvSpPr>
          <p:spPr>
            <a:xfrm rot="2700000">
              <a:off x="525288" y="2170014"/>
              <a:ext cx="3414408" cy="3414408"/>
            </a:xfrm>
            <a:prstGeom prst="rect">
              <a:avLst/>
            </a:prstGeom>
            <a:solidFill>
              <a:srgbClr val="015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2B80349B-ACED-4C10-9144-04A7E05EF83A}"/>
                </a:ext>
              </a:extLst>
            </p:cNvPr>
            <p:cNvSpPr/>
            <p:nvPr/>
          </p:nvSpPr>
          <p:spPr>
            <a:xfrm rot="2700000">
              <a:off x="525288" y="2474816"/>
              <a:ext cx="3414408" cy="3414408"/>
            </a:xfrm>
            <a:prstGeom prst="rect">
              <a:avLst/>
            </a:prstGeom>
            <a:solidFill>
              <a:srgbClr val="00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496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9F045C3-3273-4D69-9C2A-DAF27D584085}"/>
              </a:ext>
            </a:extLst>
          </p:cNvPr>
          <p:cNvSpPr/>
          <p:nvPr/>
        </p:nvSpPr>
        <p:spPr>
          <a:xfrm rot="18900000">
            <a:off x="2612993" y="-2810905"/>
            <a:ext cx="5894210" cy="135391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6D4B283-F517-497A-B02A-423E0BB0F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9" y="887847"/>
            <a:ext cx="5764954" cy="43242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A67A3DB-7953-43A8-90E4-55C487545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46" y="4638661"/>
            <a:ext cx="4538481" cy="169926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AAD470D3-52FD-4B67-A469-1E9A777BC536}"/>
              </a:ext>
            </a:extLst>
          </p:cNvPr>
          <p:cNvGrpSpPr/>
          <p:nvPr/>
        </p:nvGrpSpPr>
        <p:grpSpPr>
          <a:xfrm rot="-27000000">
            <a:off x="10932643" y="-651192"/>
            <a:ext cx="5894220" cy="7529982"/>
            <a:chOff x="525288" y="1527243"/>
            <a:chExt cx="3414414" cy="4361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609EC86E-FA05-4997-AFB1-BF1E0D485DF6}"/>
                </a:ext>
              </a:extLst>
            </p:cNvPr>
            <p:cNvSpPr/>
            <p:nvPr/>
          </p:nvSpPr>
          <p:spPr>
            <a:xfrm rot="2700000">
              <a:off x="525294" y="1527243"/>
              <a:ext cx="3414408" cy="3414408"/>
            </a:xfrm>
            <a:prstGeom prst="rect">
              <a:avLst/>
            </a:prstGeom>
            <a:solidFill>
              <a:srgbClr val="00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B7FFC445-B89A-4C6E-8848-6140244302FB}"/>
                </a:ext>
              </a:extLst>
            </p:cNvPr>
            <p:cNvSpPr/>
            <p:nvPr/>
          </p:nvSpPr>
          <p:spPr>
            <a:xfrm rot="2700000">
              <a:off x="525293" y="1832044"/>
              <a:ext cx="3414408" cy="3414408"/>
            </a:xfrm>
            <a:prstGeom prst="rect">
              <a:avLst/>
            </a:prstGeom>
            <a:solidFill>
              <a:srgbClr val="006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CD3DC880-A13C-4688-A096-92F6BAC4CE82}"/>
                </a:ext>
              </a:extLst>
            </p:cNvPr>
            <p:cNvSpPr/>
            <p:nvPr/>
          </p:nvSpPr>
          <p:spPr>
            <a:xfrm rot="2700000">
              <a:off x="525288" y="2170014"/>
              <a:ext cx="3414408" cy="3414408"/>
            </a:xfrm>
            <a:prstGeom prst="rect">
              <a:avLst/>
            </a:prstGeom>
            <a:solidFill>
              <a:srgbClr val="015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527E53E7-CCA7-4AF4-9786-73BD09080669}"/>
                </a:ext>
              </a:extLst>
            </p:cNvPr>
            <p:cNvSpPr/>
            <p:nvPr/>
          </p:nvSpPr>
          <p:spPr>
            <a:xfrm rot="2700000">
              <a:off x="525288" y="2474816"/>
              <a:ext cx="3414408" cy="3414408"/>
            </a:xfrm>
            <a:prstGeom prst="rect">
              <a:avLst/>
            </a:prstGeom>
            <a:solidFill>
              <a:srgbClr val="00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 hidden="1">
            <a:extLst>
              <a:ext uri="{FF2B5EF4-FFF2-40B4-BE49-F238E27FC236}">
                <a16:creationId xmlns="" xmlns:a16="http://schemas.microsoft.com/office/drawing/2014/main" id="{9B69246D-4E33-41F8-921A-5B2A8FEE6685}"/>
              </a:ext>
            </a:extLst>
          </p:cNvPr>
          <p:cNvGrpSpPr/>
          <p:nvPr/>
        </p:nvGrpSpPr>
        <p:grpSpPr>
          <a:xfrm>
            <a:off x="5819117" y="-4340131"/>
            <a:ext cx="5894211" cy="6059222"/>
            <a:chOff x="5655212" y="-4304036"/>
            <a:chExt cx="5894211" cy="60592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A8CF458E-FC04-40DF-B9F2-E9257E531C49}"/>
                </a:ext>
              </a:extLst>
            </p:cNvPr>
            <p:cNvSpPr/>
            <p:nvPr/>
          </p:nvSpPr>
          <p:spPr>
            <a:xfrm rot="18900000">
              <a:off x="5655212" y="-4139024"/>
              <a:ext cx="5894210" cy="5894210"/>
            </a:xfrm>
            <a:prstGeom prst="rect">
              <a:avLst/>
            </a:prstGeom>
            <a:noFill/>
            <a:ln w="38100">
              <a:solidFill>
                <a:srgbClr val="006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213E5C17-78AF-43B5-B439-DDA7145A1BAB}"/>
                </a:ext>
              </a:extLst>
            </p:cNvPr>
            <p:cNvSpPr/>
            <p:nvPr/>
          </p:nvSpPr>
          <p:spPr>
            <a:xfrm rot="18900000">
              <a:off x="5655213" y="-4304036"/>
              <a:ext cx="5894210" cy="5894210"/>
            </a:xfrm>
            <a:prstGeom prst="rect">
              <a:avLst/>
            </a:prstGeom>
            <a:solidFill>
              <a:srgbClr val="00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трелка: шеврон 16">
            <a:extLst>
              <a:ext uri="{FF2B5EF4-FFF2-40B4-BE49-F238E27FC236}">
                <a16:creationId xmlns="" xmlns:a16="http://schemas.microsoft.com/office/drawing/2014/main" id="{A4CC7630-64EA-4152-BAE0-BFEDDDBDF61F}"/>
              </a:ext>
            </a:extLst>
          </p:cNvPr>
          <p:cNvSpPr/>
          <p:nvPr/>
        </p:nvSpPr>
        <p:spPr>
          <a:xfrm>
            <a:off x="536331" y="237913"/>
            <a:ext cx="10137531" cy="963901"/>
          </a:xfrm>
          <a:prstGeom prst="chevron">
            <a:avLst>
              <a:gd name="adj" fmla="val 71193"/>
            </a:avLst>
          </a:prstGeom>
          <a:solidFill>
            <a:srgbClr val="0046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4F42212-64FF-440D-820C-E60FDD4673EA}"/>
              </a:ext>
            </a:extLst>
          </p:cNvPr>
          <p:cNvSpPr/>
          <p:nvPr/>
        </p:nvSpPr>
        <p:spPr>
          <a:xfrm>
            <a:off x="536330" y="458253"/>
            <a:ext cx="10137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8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УЧЕБНАЯ МАТЕРИАЛЬНО-ТЕХНИЧЕСКАЯ БАЗА</a:t>
            </a: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="" xmlns:a16="http://schemas.microsoft.com/office/drawing/2014/main" id="{33494F9B-9BFC-4708-B81B-CFBBC34E297A}"/>
              </a:ext>
            </a:extLst>
          </p:cNvPr>
          <p:cNvSpPr/>
          <p:nvPr/>
        </p:nvSpPr>
        <p:spPr>
          <a:xfrm>
            <a:off x="372795" y="5533672"/>
            <a:ext cx="2028139" cy="963901"/>
          </a:xfrm>
          <a:prstGeom prst="chevron">
            <a:avLst>
              <a:gd name="adj" fmla="val 71193"/>
            </a:avLst>
          </a:prstGeom>
          <a:solidFill>
            <a:srgbClr val="0079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 hidden="1">
            <a:extLst>
              <a:ext uri="{FF2B5EF4-FFF2-40B4-BE49-F238E27FC236}">
                <a16:creationId xmlns="" xmlns:a16="http://schemas.microsoft.com/office/drawing/2014/main" id="{DC48BA05-BBAE-40F0-9A80-4654EF3D5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187246"/>
              </p:ext>
            </p:extLst>
          </p:nvPr>
        </p:nvGraphicFramePr>
        <p:xfrm>
          <a:off x="226663" y="1359237"/>
          <a:ext cx="5225339" cy="565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F4436D14-9FD7-4828-AF9A-C3645FB1C445}"/>
              </a:ext>
            </a:extLst>
          </p:cNvPr>
          <p:cNvGrpSpPr/>
          <p:nvPr/>
        </p:nvGrpSpPr>
        <p:grpSpPr>
          <a:xfrm>
            <a:off x="219297" y="1061946"/>
            <a:ext cx="887360" cy="887360"/>
            <a:chOff x="5078869" y="1471929"/>
            <a:chExt cx="642251" cy="642251"/>
          </a:xfrm>
        </p:grpSpPr>
        <p:grpSp>
          <p:nvGrpSpPr>
            <p:cNvPr id="7" name="84">
              <a:extLst>
                <a:ext uri="{FF2B5EF4-FFF2-40B4-BE49-F238E27FC236}">
                  <a16:creationId xmlns="" xmlns:a16="http://schemas.microsoft.com/office/drawing/2014/main" id="{ABBDD797-4496-4A33-A4A1-C7C9EAC7E578}"/>
                </a:ext>
              </a:extLst>
            </p:cNvPr>
            <p:cNvGrpSpPr/>
            <p:nvPr/>
          </p:nvGrpSpPr>
          <p:grpSpPr>
            <a:xfrm>
              <a:off x="5078869" y="1471929"/>
              <a:ext cx="642251" cy="642251"/>
              <a:chOff x="1677608" y="2996952"/>
              <a:chExt cx="1395643" cy="1395643"/>
            </a:xfrm>
          </p:grpSpPr>
          <p:sp>
            <p:nvSpPr>
              <p:cNvPr id="9" name="Oval 60">
                <a:extLst>
                  <a:ext uri="{FF2B5EF4-FFF2-40B4-BE49-F238E27FC236}">
                    <a16:creationId xmlns="" xmlns:a16="http://schemas.microsoft.com/office/drawing/2014/main" id="{020D2CF6-08D8-4FD8-81B0-2321595E64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10" name="Oval 29">
                <a:extLst>
                  <a:ext uri="{FF2B5EF4-FFF2-40B4-BE49-F238E27FC236}">
                    <a16:creationId xmlns="" xmlns:a16="http://schemas.microsoft.com/office/drawing/2014/main" id="{B4B14A55-2228-44BE-8E28-E62D7F2E97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7722" y="3117066"/>
                <a:ext cx="1153947" cy="1153947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C3A574A-D259-4EBF-A8DC-C4C40C27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0747" y="1591586"/>
              <a:ext cx="387806" cy="46664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1CA8489C-0110-438E-A77D-81CDB0EE5A9B}"/>
              </a:ext>
            </a:extLst>
          </p:cNvPr>
          <p:cNvGrpSpPr/>
          <p:nvPr/>
        </p:nvGrpSpPr>
        <p:grpSpPr>
          <a:xfrm>
            <a:off x="217428" y="3955868"/>
            <a:ext cx="887360" cy="887360"/>
            <a:chOff x="5078869" y="1471929"/>
            <a:chExt cx="642251" cy="642251"/>
          </a:xfrm>
        </p:grpSpPr>
        <p:grpSp>
          <p:nvGrpSpPr>
            <p:cNvPr id="12" name="84">
              <a:extLst>
                <a:ext uri="{FF2B5EF4-FFF2-40B4-BE49-F238E27FC236}">
                  <a16:creationId xmlns="" xmlns:a16="http://schemas.microsoft.com/office/drawing/2014/main" id="{E7614CD1-82CA-49AC-BADD-4F4C7485861C}"/>
                </a:ext>
              </a:extLst>
            </p:cNvPr>
            <p:cNvGrpSpPr/>
            <p:nvPr/>
          </p:nvGrpSpPr>
          <p:grpSpPr>
            <a:xfrm>
              <a:off x="5078869" y="1471929"/>
              <a:ext cx="642251" cy="642251"/>
              <a:chOff x="1677608" y="2996952"/>
              <a:chExt cx="1395643" cy="1395643"/>
            </a:xfrm>
          </p:grpSpPr>
          <p:sp>
            <p:nvSpPr>
              <p:cNvPr id="14" name="Oval 60">
                <a:extLst>
                  <a:ext uri="{FF2B5EF4-FFF2-40B4-BE49-F238E27FC236}">
                    <a16:creationId xmlns="" xmlns:a16="http://schemas.microsoft.com/office/drawing/2014/main" id="{9F85EC1F-2F0C-4AE3-8324-B754F2AA22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15" name="Oval 29">
                <a:extLst>
                  <a:ext uri="{FF2B5EF4-FFF2-40B4-BE49-F238E27FC236}">
                    <a16:creationId xmlns="" xmlns:a16="http://schemas.microsoft.com/office/drawing/2014/main" id="{BEE23C8E-0408-480C-ACAC-C32BF7E208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7722" y="3117066"/>
                <a:ext cx="1153947" cy="1153947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B0FEAE0D-A589-4885-9927-87B7F2EAF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3526" y="1545856"/>
              <a:ext cx="498090" cy="49559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FF4C3F4-A6C8-4853-8443-0C2E3DAD936F}"/>
              </a:ext>
            </a:extLst>
          </p:cNvPr>
          <p:cNvGrpSpPr/>
          <p:nvPr/>
        </p:nvGrpSpPr>
        <p:grpSpPr>
          <a:xfrm>
            <a:off x="216960" y="5900276"/>
            <a:ext cx="887360" cy="887360"/>
            <a:chOff x="5078868" y="1471928"/>
            <a:chExt cx="642251" cy="642251"/>
          </a:xfrm>
        </p:grpSpPr>
        <p:grpSp>
          <p:nvGrpSpPr>
            <p:cNvPr id="17" name="84">
              <a:extLst>
                <a:ext uri="{FF2B5EF4-FFF2-40B4-BE49-F238E27FC236}">
                  <a16:creationId xmlns="" xmlns:a16="http://schemas.microsoft.com/office/drawing/2014/main" id="{46E34895-B7EE-4105-B763-03B23542E169}"/>
                </a:ext>
              </a:extLst>
            </p:cNvPr>
            <p:cNvGrpSpPr/>
            <p:nvPr/>
          </p:nvGrpSpPr>
          <p:grpSpPr>
            <a:xfrm>
              <a:off x="5078868" y="1471928"/>
              <a:ext cx="642251" cy="642251"/>
              <a:chOff x="1677606" y="2996949"/>
              <a:chExt cx="1395643" cy="1395643"/>
            </a:xfrm>
          </p:grpSpPr>
          <p:sp>
            <p:nvSpPr>
              <p:cNvPr id="19" name="Oval 60">
                <a:extLst>
                  <a:ext uri="{FF2B5EF4-FFF2-40B4-BE49-F238E27FC236}">
                    <a16:creationId xmlns="" xmlns:a16="http://schemas.microsoft.com/office/drawing/2014/main" id="{6BBC93C5-FD4C-4D9B-99B7-4FE9C137FD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7606" y="2996949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="" xmlns:a16="http://schemas.microsoft.com/office/drawing/2014/main" id="{B0A2C9CF-27AE-492B-97B4-BCAE552A28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7722" y="3117066"/>
                <a:ext cx="1153947" cy="1153947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4B3A6382-A50B-41B8-83B9-856DC8E6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4455" y="1547274"/>
              <a:ext cx="489685" cy="48968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2C2D0292-972F-4BD0-84C5-7267768FB82D}"/>
              </a:ext>
            </a:extLst>
          </p:cNvPr>
          <p:cNvGrpSpPr/>
          <p:nvPr/>
        </p:nvGrpSpPr>
        <p:grpSpPr>
          <a:xfrm>
            <a:off x="225729" y="2021537"/>
            <a:ext cx="887360" cy="887360"/>
            <a:chOff x="5078869" y="1471929"/>
            <a:chExt cx="642251" cy="642251"/>
          </a:xfrm>
        </p:grpSpPr>
        <p:grpSp>
          <p:nvGrpSpPr>
            <p:cNvPr id="27" name="84">
              <a:extLst>
                <a:ext uri="{FF2B5EF4-FFF2-40B4-BE49-F238E27FC236}">
                  <a16:creationId xmlns="" xmlns:a16="http://schemas.microsoft.com/office/drawing/2014/main" id="{A58C2C72-22EE-4F72-ABF7-8F945F5D3AF6}"/>
                </a:ext>
              </a:extLst>
            </p:cNvPr>
            <p:cNvGrpSpPr/>
            <p:nvPr/>
          </p:nvGrpSpPr>
          <p:grpSpPr>
            <a:xfrm>
              <a:off x="5078869" y="1471929"/>
              <a:ext cx="642251" cy="642251"/>
              <a:chOff x="1677608" y="2996952"/>
              <a:chExt cx="1395643" cy="1395643"/>
            </a:xfrm>
          </p:grpSpPr>
          <p:sp>
            <p:nvSpPr>
              <p:cNvPr id="29" name="Oval 60">
                <a:extLst>
                  <a:ext uri="{FF2B5EF4-FFF2-40B4-BE49-F238E27FC236}">
                    <a16:creationId xmlns="" xmlns:a16="http://schemas.microsoft.com/office/drawing/2014/main" id="{5510E092-01EE-4393-A135-AE46077A98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2241EC38-7603-42CC-8C28-78C740BCFB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7722" y="3117066"/>
                <a:ext cx="1153947" cy="1153947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91A3ACF3-2C4D-4DBC-B46F-14D60CB3D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8488" y="1552509"/>
              <a:ext cx="489472" cy="489472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D28B896-2591-491E-85D1-C059385A92AB}"/>
              </a:ext>
            </a:extLst>
          </p:cNvPr>
          <p:cNvSpPr/>
          <p:nvPr/>
        </p:nvSpPr>
        <p:spPr>
          <a:xfrm>
            <a:off x="3974867" y="268366"/>
            <a:ext cx="6428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200" dirty="0">
                <a:solidFill>
                  <a:srgbClr val="006289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Montserrat" panose="00000500000000000000" charset="0"/>
              </a:rPr>
              <a:t>СЕТЕВЫЕ ПАРТНЁРЫ</a:t>
            </a:r>
            <a:endParaRPr lang="en-US" altLang="zh-CN" sz="3200" dirty="0">
              <a:solidFill>
                <a:srgbClr val="006289"/>
              </a:solidFill>
              <a:latin typeface="Roboto Black" panose="02000000000000000000" pitchFamily="2" charset="0"/>
              <a:ea typeface="Roboto Black" panose="02000000000000000000" pitchFamily="2" charset="0"/>
              <a:cs typeface="Montserrat" panose="00000500000000000000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ADA6F9D0-8CAD-43BB-B088-CA4EFA5B0160}"/>
              </a:ext>
            </a:extLst>
          </p:cNvPr>
          <p:cNvGrpSpPr/>
          <p:nvPr/>
        </p:nvGrpSpPr>
        <p:grpSpPr>
          <a:xfrm>
            <a:off x="226663" y="232281"/>
            <a:ext cx="4439341" cy="656947"/>
            <a:chOff x="3579778" y="206181"/>
            <a:chExt cx="8445636" cy="963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Стрелка: шеврон 34">
              <a:extLst>
                <a:ext uri="{FF2B5EF4-FFF2-40B4-BE49-F238E27FC236}">
                  <a16:creationId xmlns="" xmlns:a16="http://schemas.microsoft.com/office/drawing/2014/main" id="{2016F22C-AC97-4109-BFF2-CA4741DDC528}"/>
                </a:ext>
              </a:extLst>
            </p:cNvPr>
            <p:cNvSpPr/>
            <p:nvPr/>
          </p:nvSpPr>
          <p:spPr>
            <a:xfrm>
              <a:off x="9395703" y="206181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39B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="" xmlns:a16="http://schemas.microsoft.com/office/drawing/2014/main" id="{C1BCA02F-4DB1-4A30-A6CB-894588429372}"/>
                </a:ext>
              </a:extLst>
            </p:cNvPr>
            <p:cNvSpPr/>
            <p:nvPr/>
          </p:nvSpPr>
          <p:spPr>
            <a:xfrm>
              <a:off x="7457061" y="206183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08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Стрелка: шеврон 36">
              <a:extLst>
                <a:ext uri="{FF2B5EF4-FFF2-40B4-BE49-F238E27FC236}">
                  <a16:creationId xmlns="" xmlns:a16="http://schemas.microsoft.com/office/drawing/2014/main" id="{EC7117BD-9E8E-4079-9F27-9EBF4F86C039}"/>
                </a:ext>
              </a:extLst>
            </p:cNvPr>
            <p:cNvSpPr/>
            <p:nvPr/>
          </p:nvSpPr>
          <p:spPr>
            <a:xfrm>
              <a:off x="5518420" y="206182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06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Стрелка: шеврон 37">
              <a:extLst>
                <a:ext uri="{FF2B5EF4-FFF2-40B4-BE49-F238E27FC236}">
                  <a16:creationId xmlns="" xmlns:a16="http://schemas.microsoft.com/office/drawing/2014/main" id="{DC478B80-7ACB-4181-855A-C4A75BC6C5AC}"/>
                </a:ext>
              </a:extLst>
            </p:cNvPr>
            <p:cNvSpPr/>
            <p:nvPr/>
          </p:nvSpPr>
          <p:spPr>
            <a:xfrm>
              <a:off x="3579778" y="206183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14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AE9503DC-B808-424D-88D5-51FF56883585}"/>
              </a:ext>
            </a:extLst>
          </p:cNvPr>
          <p:cNvGrpSpPr/>
          <p:nvPr/>
        </p:nvGrpSpPr>
        <p:grpSpPr>
          <a:xfrm>
            <a:off x="217428" y="2996277"/>
            <a:ext cx="887360" cy="887360"/>
            <a:chOff x="5078869" y="1471929"/>
            <a:chExt cx="642251" cy="642251"/>
          </a:xfrm>
        </p:grpSpPr>
        <p:grpSp>
          <p:nvGrpSpPr>
            <p:cNvPr id="40" name="84">
              <a:extLst>
                <a:ext uri="{FF2B5EF4-FFF2-40B4-BE49-F238E27FC236}">
                  <a16:creationId xmlns="" xmlns:a16="http://schemas.microsoft.com/office/drawing/2014/main" id="{9A526756-AD0A-40B2-8295-4CDD9EDDFE4C}"/>
                </a:ext>
              </a:extLst>
            </p:cNvPr>
            <p:cNvGrpSpPr/>
            <p:nvPr/>
          </p:nvGrpSpPr>
          <p:grpSpPr>
            <a:xfrm>
              <a:off x="5078869" y="1471929"/>
              <a:ext cx="642251" cy="642251"/>
              <a:chOff x="1677608" y="2996952"/>
              <a:chExt cx="1395643" cy="1395643"/>
            </a:xfrm>
          </p:grpSpPr>
          <p:sp>
            <p:nvSpPr>
              <p:cNvPr id="42" name="Oval 60">
                <a:extLst>
                  <a:ext uri="{FF2B5EF4-FFF2-40B4-BE49-F238E27FC236}">
                    <a16:creationId xmlns="" xmlns:a16="http://schemas.microsoft.com/office/drawing/2014/main" id="{408BC777-BE7D-475E-981C-8CAE7B4087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43" name="Oval 29">
                <a:extLst>
                  <a:ext uri="{FF2B5EF4-FFF2-40B4-BE49-F238E27FC236}">
                    <a16:creationId xmlns="" xmlns:a16="http://schemas.microsoft.com/office/drawing/2014/main" id="{5E382499-0DDB-447C-A81C-61C6153F63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7720" y="3117065"/>
                <a:ext cx="1153947" cy="1153947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8875ED5E-EAFD-49E6-BA9A-EEB7BF5E4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25115" y="1620796"/>
              <a:ext cx="354558" cy="35455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D17C0D68-02B0-4462-9BD2-DC0476BF83C5}"/>
              </a:ext>
            </a:extLst>
          </p:cNvPr>
          <p:cNvGrpSpPr/>
          <p:nvPr/>
        </p:nvGrpSpPr>
        <p:grpSpPr>
          <a:xfrm>
            <a:off x="225729" y="4930608"/>
            <a:ext cx="887360" cy="887360"/>
            <a:chOff x="1886162" y="5007542"/>
            <a:chExt cx="887360" cy="887360"/>
          </a:xfrm>
        </p:grpSpPr>
        <p:grpSp>
          <p:nvGrpSpPr>
            <p:cNvPr id="45" name="84">
              <a:extLst>
                <a:ext uri="{FF2B5EF4-FFF2-40B4-BE49-F238E27FC236}">
                  <a16:creationId xmlns="" xmlns:a16="http://schemas.microsoft.com/office/drawing/2014/main" id="{CBB9BDD8-15D1-4C1E-B2C5-83254F98C37F}"/>
                </a:ext>
              </a:extLst>
            </p:cNvPr>
            <p:cNvGrpSpPr/>
            <p:nvPr/>
          </p:nvGrpSpPr>
          <p:grpSpPr>
            <a:xfrm>
              <a:off x="1886162" y="5007542"/>
              <a:ext cx="887360" cy="887360"/>
              <a:chOff x="1677608" y="2996952"/>
              <a:chExt cx="1395643" cy="1395643"/>
            </a:xfrm>
          </p:grpSpPr>
          <p:sp>
            <p:nvSpPr>
              <p:cNvPr id="47" name="Oval 60">
                <a:extLst>
                  <a:ext uri="{FF2B5EF4-FFF2-40B4-BE49-F238E27FC236}">
                    <a16:creationId xmlns="" xmlns:a16="http://schemas.microsoft.com/office/drawing/2014/main" id="{A01A2799-30D9-441F-B601-CA2F88A6D1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48" name="Oval 29">
                <a:extLst>
                  <a:ext uri="{FF2B5EF4-FFF2-40B4-BE49-F238E27FC236}">
                    <a16:creationId xmlns="" xmlns:a16="http://schemas.microsoft.com/office/drawing/2014/main" id="{46C57CE0-B6BE-41F7-ABD0-76D8195D1A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97722" y="3117066"/>
                <a:ext cx="1153947" cy="1153947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77B35EC5-F0A7-429A-986B-12DB3EC8B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59"/>
            <a:stretch/>
          </p:blipFill>
          <p:spPr>
            <a:xfrm>
              <a:off x="2012689" y="5315182"/>
              <a:ext cx="633372" cy="329543"/>
            </a:xfrm>
            <a:prstGeom prst="rect">
              <a:avLst/>
            </a:prstGeom>
          </p:spPr>
        </p:pic>
      </p:grp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CFE4533-E2FE-487F-930A-1B2E60AE4BD4}"/>
              </a:ext>
            </a:extLst>
          </p:cNvPr>
          <p:cNvSpPr/>
          <p:nvPr/>
        </p:nvSpPr>
        <p:spPr>
          <a:xfrm>
            <a:off x="1113089" y="1220341"/>
            <a:ext cx="1097270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Федеральное государственное бюджетное учреждение «Петербургский институт ядерной физики</a:t>
            </a:r>
            <a:b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им. Б.П. Константинова Национального исследовательского центра «Курчатовский институт»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9E20248E-0133-47B1-8F43-A055634C3135}"/>
              </a:ext>
            </a:extLst>
          </p:cNvPr>
          <p:cNvSpPr/>
          <p:nvPr/>
        </p:nvSpPr>
        <p:spPr>
          <a:xfrm>
            <a:off x="1113089" y="2011375"/>
            <a:ext cx="10972707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«Первый Санкт-Петербургский государственный медицинский университет </a:t>
            </a:r>
            <a:b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имени академика И.П. Павлова» Министерства здравоохранения Российской Федерации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73EF617E-93E2-4D0A-8EC4-5CBAB69D3008}"/>
              </a:ext>
            </a:extLst>
          </p:cNvPr>
          <p:cNvSpPr/>
          <p:nvPr/>
        </p:nvSpPr>
        <p:spPr>
          <a:xfrm>
            <a:off x="1068860" y="3101463"/>
            <a:ext cx="1097270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</a:t>
            </a:r>
            <a:b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«Санкт-Петербургский политехнический университет Петра Великого»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AD3764DB-EFB0-485B-8534-D6CEA9710820}"/>
              </a:ext>
            </a:extLst>
          </p:cNvPr>
          <p:cNvSpPr/>
          <p:nvPr/>
        </p:nvSpPr>
        <p:spPr>
          <a:xfrm>
            <a:off x="1113089" y="5037863"/>
            <a:ext cx="1097270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«Санкт-Петербургский государственный университет ветеринарной медицины»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3F2BC330-90FC-49ED-A23E-4CA97F50B4FE}"/>
              </a:ext>
            </a:extLst>
          </p:cNvPr>
          <p:cNvSpPr/>
          <p:nvPr/>
        </p:nvSpPr>
        <p:spPr>
          <a:xfrm>
            <a:off x="1103389" y="3967076"/>
            <a:ext cx="10972707" cy="965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Санкт-Петербургский государственный электротехнический университет «ЛЭТИ» </a:t>
            </a:r>
            <a:b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им. В.И. Ульянова (Ленина)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BFDB4563-0A1F-455E-A3A4-3A4310EF587E}"/>
              </a:ext>
            </a:extLst>
          </p:cNvPr>
          <p:cNvSpPr/>
          <p:nvPr/>
        </p:nvSpPr>
        <p:spPr>
          <a:xfrm>
            <a:off x="1103390" y="6019495"/>
            <a:ext cx="10972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142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Государственное автономное образовательное учреждение высшего образования Ленинградской области «Гатчинский государственный университет»</a:t>
            </a:r>
            <a:endParaRPr lang="ru-RU" dirty="0">
              <a:solidFill>
                <a:srgbClr val="0142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7DD0E84-9303-4225-BA8D-7B8F511E0F3D}"/>
              </a:ext>
            </a:extLst>
          </p:cNvPr>
          <p:cNvGrpSpPr/>
          <p:nvPr/>
        </p:nvGrpSpPr>
        <p:grpSpPr>
          <a:xfrm>
            <a:off x="9564041" y="227104"/>
            <a:ext cx="2401296" cy="656946"/>
            <a:chOff x="9564041" y="227104"/>
            <a:chExt cx="2401296" cy="6569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Стрелка: шеврон 45">
              <a:extLst>
                <a:ext uri="{FF2B5EF4-FFF2-40B4-BE49-F238E27FC236}">
                  <a16:creationId xmlns="" xmlns:a16="http://schemas.microsoft.com/office/drawing/2014/main" id="{B7C7AF64-E5F5-4600-9AB9-C6B42BDC7B48}"/>
                </a:ext>
              </a:extLst>
            </p:cNvPr>
            <p:cNvSpPr/>
            <p:nvPr/>
          </p:nvSpPr>
          <p:spPr>
            <a:xfrm>
              <a:off x="10583063" y="227104"/>
              <a:ext cx="1382274" cy="656946"/>
            </a:xfrm>
            <a:prstGeom prst="chevron">
              <a:avLst>
                <a:gd name="adj" fmla="val 71193"/>
              </a:avLst>
            </a:prstGeom>
            <a:solidFill>
              <a:srgbClr val="006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Стрелка: шеврон 48">
              <a:extLst>
                <a:ext uri="{FF2B5EF4-FFF2-40B4-BE49-F238E27FC236}">
                  <a16:creationId xmlns="" xmlns:a16="http://schemas.microsoft.com/office/drawing/2014/main" id="{C48B4C5C-65CE-427D-9286-5662008EA5A4}"/>
                </a:ext>
              </a:extLst>
            </p:cNvPr>
            <p:cNvSpPr/>
            <p:nvPr/>
          </p:nvSpPr>
          <p:spPr>
            <a:xfrm>
              <a:off x="9564041" y="227104"/>
              <a:ext cx="1382274" cy="656946"/>
            </a:xfrm>
            <a:prstGeom prst="chevron">
              <a:avLst>
                <a:gd name="adj" fmla="val 71193"/>
              </a:avLst>
            </a:prstGeom>
            <a:solidFill>
              <a:srgbClr val="014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2C5513DB-D8A3-42D6-AFEE-AC937B428DBF}"/>
              </a:ext>
            </a:extLst>
          </p:cNvPr>
          <p:cNvGrpSpPr/>
          <p:nvPr/>
        </p:nvGrpSpPr>
        <p:grpSpPr>
          <a:xfrm>
            <a:off x="10484793" y="5567791"/>
            <a:ext cx="3414414" cy="4361981"/>
            <a:chOff x="525288" y="1527243"/>
            <a:chExt cx="3414414" cy="4361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96A60628-B6E3-4FD4-B52E-7B84F2977ED4}"/>
                </a:ext>
              </a:extLst>
            </p:cNvPr>
            <p:cNvSpPr/>
            <p:nvPr/>
          </p:nvSpPr>
          <p:spPr>
            <a:xfrm rot="2700000">
              <a:off x="525294" y="1527243"/>
              <a:ext cx="3414408" cy="3414408"/>
            </a:xfrm>
            <a:prstGeom prst="rect">
              <a:avLst/>
            </a:prstGeom>
            <a:solidFill>
              <a:srgbClr val="00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E7EAF2F3-3D0C-4F66-8A61-A85B1137C2AA}"/>
                </a:ext>
              </a:extLst>
            </p:cNvPr>
            <p:cNvSpPr/>
            <p:nvPr/>
          </p:nvSpPr>
          <p:spPr>
            <a:xfrm rot="2700000">
              <a:off x="525293" y="1832044"/>
              <a:ext cx="3414408" cy="3414408"/>
            </a:xfrm>
            <a:prstGeom prst="rect">
              <a:avLst/>
            </a:prstGeom>
            <a:solidFill>
              <a:srgbClr val="006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DDFCF4E3-1A83-4720-B756-432DD832526E}"/>
                </a:ext>
              </a:extLst>
            </p:cNvPr>
            <p:cNvSpPr/>
            <p:nvPr/>
          </p:nvSpPr>
          <p:spPr>
            <a:xfrm rot="2700000">
              <a:off x="525288" y="2170014"/>
              <a:ext cx="3414408" cy="3414408"/>
            </a:xfrm>
            <a:prstGeom prst="rect">
              <a:avLst/>
            </a:prstGeom>
            <a:solidFill>
              <a:srgbClr val="015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41EE3333-0ECD-4BFD-A887-31E0380CE416}"/>
                </a:ext>
              </a:extLst>
            </p:cNvPr>
            <p:cNvSpPr/>
            <p:nvPr/>
          </p:nvSpPr>
          <p:spPr>
            <a:xfrm rot="2700000">
              <a:off x="525288" y="2474816"/>
              <a:ext cx="3414408" cy="3414408"/>
            </a:xfrm>
            <a:prstGeom prst="rect">
              <a:avLst/>
            </a:prstGeom>
            <a:solidFill>
              <a:srgbClr val="00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516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1945D0-CEA0-4FE4-8DFF-B282C3EDC788}"/>
              </a:ext>
            </a:extLst>
          </p:cNvPr>
          <p:cNvSpPr/>
          <p:nvPr/>
        </p:nvSpPr>
        <p:spPr>
          <a:xfrm>
            <a:off x="40757" y="1142786"/>
            <a:ext cx="12192000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2800" dirty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МОНИТОРИНГ ВЫБОРА ПРЕДМЕТОВ ЕГЭ</a:t>
            </a:r>
          </a:p>
          <a:p>
            <a:pPr algn="ctr"/>
            <a:r>
              <a:rPr lang="ru-RU" altLang="zh-CN" sz="2800" dirty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ВЫПУСКНИКАМИ ГАТЧИНСКОГО МУНИЦИПАЛЬНОГО ОКРУГА</a:t>
            </a:r>
          </a:p>
        </p:txBody>
      </p:sp>
      <p:grpSp>
        <p:nvGrpSpPr>
          <p:cNvPr id="2" name="Группа 1" hidden="1">
            <a:extLst>
              <a:ext uri="{FF2B5EF4-FFF2-40B4-BE49-F238E27FC236}">
                <a16:creationId xmlns="" xmlns:a16="http://schemas.microsoft.com/office/drawing/2014/main" id="{2DDF0902-5D03-44AD-ACBB-7117BE7A14D6}"/>
              </a:ext>
            </a:extLst>
          </p:cNvPr>
          <p:cNvGrpSpPr/>
          <p:nvPr/>
        </p:nvGrpSpPr>
        <p:grpSpPr>
          <a:xfrm>
            <a:off x="-6312881" y="-4752855"/>
            <a:ext cx="11755078" cy="10320734"/>
            <a:chOff x="-5246081" y="-3889255"/>
            <a:chExt cx="11755078" cy="10320734"/>
          </a:xfrm>
        </p:grpSpPr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DB4D72F6-51F5-4699-961D-99FA60271A12}"/>
                </a:ext>
              </a:extLst>
            </p:cNvPr>
            <p:cNvGrpSpPr/>
            <p:nvPr/>
          </p:nvGrpSpPr>
          <p:grpSpPr>
            <a:xfrm rot="5400000" flipH="1">
              <a:off x="-4428200" y="-280622"/>
              <a:ext cx="5894220" cy="7529982"/>
              <a:chOff x="525288" y="1527243"/>
              <a:chExt cx="3414414" cy="4361981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id="{74976D6C-1465-4141-85B4-955D63CDB47B}"/>
                  </a:ext>
                </a:extLst>
              </p:cNvPr>
              <p:cNvSpPr/>
              <p:nvPr/>
            </p:nvSpPr>
            <p:spPr>
              <a:xfrm rot="2700000">
                <a:off x="525294" y="1527243"/>
                <a:ext cx="3414408" cy="3414408"/>
              </a:xfrm>
              <a:prstGeom prst="rect">
                <a:avLst/>
              </a:prstGeom>
              <a:solidFill>
                <a:srgbClr val="0079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="" xmlns:a16="http://schemas.microsoft.com/office/drawing/2014/main" id="{D32B6ED8-9396-4FD7-82BE-01235360EAF4}"/>
                  </a:ext>
                </a:extLst>
              </p:cNvPr>
              <p:cNvSpPr/>
              <p:nvPr/>
            </p:nvSpPr>
            <p:spPr>
              <a:xfrm rot="2700000">
                <a:off x="525293" y="1832044"/>
                <a:ext cx="3414408" cy="3414408"/>
              </a:xfrm>
              <a:prstGeom prst="rect">
                <a:avLst/>
              </a:prstGeom>
              <a:solidFill>
                <a:srgbClr val="0062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="" xmlns:a16="http://schemas.microsoft.com/office/drawing/2014/main" id="{C26E5F0C-BA20-4CAE-BE33-66F8CCE8E802}"/>
                  </a:ext>
                </a:extLst>
              </p:cNvPr>
              <p:cNvSpPr/>
              <p:nvPr/>
            </p:nvSpPr>
            <p:spPr>
              <a:xfrm rot="2700000">
                <a:off x="525288" y="2170014"/>
                <a:ext cx="3414408" cy="3414408"/>
              </a:xfrm>
              <a:prstGeom prst="rect">
                <a:avLst/>
              </a:prstGeom>
              <a:solidFill>
                <a:srgbClr val="015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="" xmlns:a16="http://schemas.microsoft.com/office/drawing/2014/main" id="{E586C99A-BDEC-4AF6-8E80-19EA38CF3B6A}"/>
                  </a:ext>
                </a:extLst>
              </p:cNvPr>
              <p:cNvSpPr/>
              <p:nvPr/>
            </p:nvSpPr>
            <p:spPr>
              <a:xfrm rot="2700000">
                <a:off x="525288" y="2474816"/>
                <a:ext cx="3414408" cy="3414408"/>
              </a:xfrm>
              <a:prstGeom prst="rect">
                <a:avLst/>
              </a:prstGeom>
              <a:solidFill>
                <a:srgbClr val="0046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3E4848A3-0FBB-4CDD-8469-DC1B7BC6BFB4}"/>
                </a:ext>
              </a:extLst>
            </p:cNvPr>
            <p:cNvGrpSpPr/>
            <p:nvPr/>
          </p:nvGrpSpPr>
          <p:grpSpPr>
            <a:xfrm>
              <a:off x="614786" y="-3889255"/>
              <a:ext cx="5894211" cy="6059222"/>
              <a:chOff x="5655212" y="-4304036"/>
              <a:chExt cx="5894211" cy="6059222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="" xmlns:a16="http://schemas.microsoft.com/office/drawing/2014/main" id="{4D25CE08-0EA6-4B3B-B62B-76804D62336B}"/>
                  </a:ext>
                </a:extLst>
              </p:cNvPr>
              <p:cNvSpPr/>
              <p:nvPr/>
            </p:nvSpPr>
            <p:spPr>
              <a:xfrm rot="18900000">
                <a:off x="5655212" y="-4139024"/>
                <a:ext cx="5894210" cy="5894210"/>
              </a:xfrm>
              <a:prstGeom prst="rect">
                <a:avLst/>
              </a:prstGeom>
              <a:noFill/>
              <a:ln w="38100">
                <a:solidFill>
                  <a:srgbClr val="0061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="" xmlns:a16="http://schemas.microsoft.com/office/drawing/2014/main" id="{759B1D28-CDA4-4AF1-B006-476A334F79A2}"/>
                  </a:ext>
                </a:extLst>
              </p:cNvPr>
              <p:cNvSpPr/>
              <p:nvPr/>
            </p:nvSpPr>
            <p:spPr>
              <a:xfrm rot="18900000">
                <a:off x="5655213" y="-4304036"/>
                <a:ext cx="5894210" cy="5894210"/>
              </a:xfrm>
              <a:prstGeom prst="rect">
                <a:avLst/>
              </a:prstGeom>
              <a:solidFill>
                <a:srgbClr val="0046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7" name="Стрелка: шеврон 16" hidden="1">
            <a:extLst>
              <a:ext uri="{FF2B5EF4-FFF2-40B4-BE49-F238E27FC236}">
                <a16:creationId xmlns="" xmlns:a16="http://schemas.microsoft.com/office/drawing/2014/main" id="{2814573D-F74B-4BE7-A12C-8BD6D0767FD5}"/>
              </a:ext>
            </a:extLst>
          </p:cNvPr>
          <p:cNvSpPr/>
          <p:nvPr/>
        </p:nvSpPr>
        <p:spPr>
          <a:xfrm>
            <a:off x="8264199" y="-1647373"/>
            <a:ext cx="2028139" cy="963901"/>
          </a:xfrm>
          <a:prstGeom prst="chevron">
            <a:avLst>
              <a:gd name="adj" fmla="val 71193"/>
            </a:avLst>
          </a:prstGeom>
          <a:solidFill>
            <a:srgbClr val="007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D674058D-A939-4ACE-849A-99471F829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00056"/>
              </p:ext>
            </p:extLst>
          </p:nvPr>
        </p:nvGraphicFramePr>
        <p:xfrm>
          <a:off x="810086" y="2204638"/>
          <a:ext cx="10653342" cy="2372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75557">
                  <a:extLst>
                    <a:ext uri="{9D8B030D-6E8A-4147-A177-3AD203B41FA5}">
                      <a16:colId xmlns="" xmlns:a16="http://schemas.microsoft.com/office/drawing/2014/main" val="1060595216"/>
                    </a:ext>
                  </a:extLst>
                </a:gridCol>
                <a:gridCol w="1775557">
                  <a:extLst>
                    <a:ext uri="{9D8B030D-6E8A-4147-A177-3AD203B41FA5}">
                      <a16:colId xmlns="" xmlns:a16="http://schemas.microsoft.com/office/drawing/2014/main" val="371078617"/>
                    </a:ext>
                  </a:extLst>
                </a:gridCol>
                <a:gridCol w="1775557">
                  <a:extLst>
                    <a:ext uri="{9D8B030D-6E8A-4147-A177-3AD203B41FA5}">
                      <a16:colId xmlns="" xmlns:a16="http://schemas.microsoft.com/office/drawing/2014/main" val="148999648"/>
                    </a:ext>
                  </a:extLst>
                </a:gridCol>
                <a:gridCol w="1775557">
                  <a:extLst>
                    <a:ext uri="{9D8B030D-6E8A-4147-A177-3AD203B41FA5}">
                      <a16:colId xmlns="" xmlns:a16="http://schemas.microsoft.com/office/drawing/2014/main" val="4286732571"/>
                    </a:ext>
                  </a:extLst>
                </a:gridCol>
                <a:gridCol w="1775557">
                  <a:extLst>
                    <a:ext uri="{9D8B030D-6E8A-4147-A177-3AD203B41FA5}">
                      <a16:colId xmlns="" xmlns:a16="http://schemas.microsoft.com/office/drawing/2014/main" val="140618226"/>
                    </a:ext>
                  </a:extLst>
                </a:gridCol>
                <a:gridCol w="1775557">
                  <a:extLst>
                    <a:ext uri="{9D8B030D-6E8A-4147-A177-3AD203B41FA5}">
                      <a16:colId xmlns="" xmlns:a16="http://schemas.microsoft.com/office/drawing/2014/main" val="207409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+mn-cs"/>
                        </a:rPr>
                        <a:t>МОНИТОРИНГА</a:t>
                      </a:r>
                      <a:endParaRPr lang="ru-RU" sz="1400" dirty="0"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solidFill>
                      <a:srgbClr val="0062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МАТЕМАТИКА ПРОФИЛЬ %</a:t>
                      </a:r>
                      <a:endParaRPr lang="ru-RU" sz="1400" dirty="0">
                        <a:effectLst/>
                        <a:latin typeface="Roboto Black" panose="02000000000000000000" pitchFamily="2" charset="0"/>
                        <a:ea typeface="Roboto Black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ФИЗИКА %</a:t>
                      </a:r>
                      <a:endParaRPr lang="ru-RU" sz="1400" dirty="0">
                        <a:effectLst/>
                        <a:latin typeface="Roboto Black" panose="02000000000000000000" pitchFamily="2" charset="0"/>
                        <a:ea typeface="Roboto Black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БИОЛОГИЯ %</a:t>
                      </a:r>
                      <a:endParaRPr lang="ru-RU" sz="1400" dirty="0">
                        <a:effectLst/>
                        <a:latin typeface="Roboto Black" panose="02000000000000000000" pitchFamily="2" charset="0"/>
                        <a:ea typeface="Roboto Black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ХИМИЯ %</a:t>
                      </a:r>
                      <a:endParaRPr lang="ru-RU" sz="1400" dirty="0">
                        <a:effectLst/>
                        <a:latin typeface="Roboto Black" panose="02000000000000000000" pitchFamily="2" charset="0"/>
                        <a:ea typeface="Roboto Black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Roboto Black" panose="02000000000000000000" pitchFamily="2" charset="0"/>
                          <a:ea typeface="Roboto Black" panose="02000000000000000000" pitchFamily="2" charset="0"/>
                          <a:cs typeface="Times New Roman" panose="02020603050405020304" pitchFamily="18" charset="0"/>
                        </a:rPr>
                        <a:t>ИНФОРМАТИКА %</a:t>
                      </a:r>
                      <a:endParaRPr lang="ru-RU" sz="1400" dirty="0">
                        <a:effectLst/>
                        <a:latin typeface="Roboto Black" panose="02000000000000000000" pitchFamily="2" charset="0"/>
                        <a:ea typeface="Roboto Black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936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,7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833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5289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51,1↑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16,2↑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16,9↑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12,6↑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142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12,7↓</a:t>
                      </a:r>
                    </a:p>
                  </a:txBody>
                  <a:tcPr marL="68580" marR="68580" marT="0" marB="0" anchor="ctr">
                    <a:solidFill>
                      <a:srgbClr val="39B2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723502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1426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1426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649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45,4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28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9027453"/>
                  </a:ext>
                </a:extLst>
              </a:tr>
            </a:tbl>
          </a:graphicData>
        </a:graphic>
      </p:graphicFrame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35C55286-A725-41C8-B2B5-5003111D59B7}"/>
              </a:ext>
            </a:extLst>
          </p:cNvPr>
          <p:cNvGrpSpPr/>
          <p:nvPr/>
        </p:nvGrpSpPr>
        <p:grpSpPr>
          <a:xfrm flipH="1">
            <a:off x="4909057" y="228973"/>
            <a:ext cx="6513614" cy="963903"/>
            <a:chOff x="3579778" y="206181"/>
            <a:chExt cx="8445636" cy="963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Стрелка: шеврон 23">
              <a:extLst>
                <a:ext uri="{FF2B5EF4-FFF2-40B4-BE49-F238E27FC236}">
                  <a16:creationId xmlns="" xmlns:a16="http://schemas.microsoft.com/office/drawing/2014/main" id="{D5C44DA9-EC7D-4984-99A9-1A9977FB2BDC}"/>
                </a:ext>
              </a:extLst>
            </p:cNvPr>
            <p:cNvSpPr/>
            <p:nvPr/>
          </p:nvSpPr>
          <p:spPr>
            <a:xfrm>
              <a:off x="9395703" y="206181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39B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трелка: шеврон 24">
              <a:extLst>
                <a:ext uri="{FF2B5EF4-FFF2-40B4-BE49-F238E27FC236}">
                  <a16:creationId xmlns="" xmlns:a16="http://schemas.microsoft.com/office/drawing/2014/main" id="{7D4A70B8-C723-4ADB-8784-43E9E5BA90CF}"/>
                </a:ext>
              </a:extLst>
            </p:cNvPr>
            <p:cNvSpPr/>
            <p:nvPr/>
          </p:nvSpPr>
          <p:spPr>
            <a:xfrm>
              <a:off x="7457061" y="206183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08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Стрелка: шеврон 25">
              <a:extLst>
                <a:ext uri="{FF2B5EF4-FFF2-40B4-BE49-F238E27FC236}">
                  <a16:creationId xmlns="" xmlns:a16="http://schemas.microsoft.com/office/drawing/2014/main" id="{5D671D30-CECC-4DF3-8608-1CB364AE05D8}"/>
                </a:ext>
              </a:extLst>
            </p:cNvPr>
            <p:cNvSpPr/>
            <p:nvPr/>
          </p:nvSpPr>
          <p:spPr>
            <a:xfrm>
              <a:off x="5518420" y="206182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06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Стрелка: шеврон 26">
              <a:extLst>
                <a:ext uri="{FF2B5EF4-FFF2-40B4-BE49-F238E27FC236}">
                  <a16:creationId xmlns="" xmlns:a16="http://schemas.microsoft.com/office/drawing/2014/main" id="{F280DAD1-7D98-4B08-9B00-88C71E51E83F}"/>
                </a:ext>
              </a:extLst>
            </p:cNvPr>
            <p:cNvSpPr/>
            <p:nvPr/>
          </p:nvSpPr>
          <p:spPr>
            <a:xfrm>
              <a:off x="3579778" y="206183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14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Стрелка: шеврон 28">
            <a:extLst>
              <a:ext uri="{FF2B5EF4-FFF2-40B4-BE49-F238E27FC236}">
                <a16:creationId xmlns="" xmlns:a16="http://schemas.microsoft.com/office/drawing/2014/main" id="{7067CDAD-3865-465E-B538-B3A0F0A67C06}"/>
              </a:ext>
            </a:extLst>
          </p:cNvPr>
          <p:cNvSpPr/>
          <p:nvPr/>
        </p:nvSpPr>
        <p:spPr>
          <a:xfrm flipH="1">
            <a:off x="767403" y="279066"/>
            <a:ext cx="2028139" cy="963901"/>
          </a:xfrm>
          <a:prstGeom prst="chevron">
            <a:avLst>
              <a:gd name="adj" fmla="val 71193"/>
            </a:avLst>
          </a:prstGeom>
          <a:solidFill>
            <a:srgbClr val="0079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0086" y="4576998"/>
            <a:ext cx="10737480" cy="187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00557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300" b="1" dirty="0" smtClean="0">
                <a:solidFill>
                  <a:srgbClr val="0055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учащихся Гатчинского округа, выбравших ЕГЭ </a:t>
            </a:r>
            <a:br>
              <a:rPr lang="ru-RU" sz="2300" b="1" dirty="0" smtClean="0">
                <a:solidFill>
                  <a:srgbClr val="0055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55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300" b="1" dirty="0">
                <a:solidFill>
                  <a:srgbClr val="0055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математике профильного уровня, физике, биологии, химии, </a:t>
            </a:r>
            <a:r>
              <a:rPr lang="ru-RU" sz="2300" b="1" dirty="0" smtClean="0">
                <a:solidFill>
                  <a:srgbClr val="00557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информатике,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300" b="1" dirty="0" smtClean="0">
                <a:solidFill>
                  <a:srgbClr val="00557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300" b="1" dirty="0">
                <a:solidFill>
                  <a:srgbClr val="00557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 году </a:t>
            </a:r>
            <a:r>
              <a:rPr lang="ru-RU" sz="2300" b="1" dirty="0" smtClean="0">
                <a:solidFill>
                  <a:srgbClr val="00557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составила </a:t>
            </a:r>
            <a:r>
              <a:rPr lang="ru-RU" sz="4400" b="1" dirty="0" smtClean="0">
                <a:solidFill>
                  <a:srgbClr val="00557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32</a:t>
            </a:r>
            <a:r>
              <a:rPr lang="ru-RU" sz="4400" b="1" dirty="0">
                <a:solidFill>
                  <a:srgbClr val="00557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ru-RU" sz="4400" dirty="0">
              <a:solidFill>
                <a:srgbClr val="005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1945D0-CEA0-4FE4-8DFF-B282C3EDC788}"/>
              </a:ext>
            </a:extLst>
          </p:cNvPr>
          <p:cNvSpPr/>
          <p:nvPr/>
        </p:nvSpPr>
        <p:spPr>
          <a:xfrm>
            <a:off x="2583819" y="3633279"/>
            <a:ext cx="6769632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2800" dirty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СПАСИБО </a:t>
            </a:r>
            <a:r>
              <a:rPr lang="ru-RU" altLang="zh-CN" sz="2800" dirty="0" smtClean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ЗА</a:t>
            </a:r>
            <a:r>
              <a:rPr lang="en-US" altLang="zh-CN" sz="2800" dirty="0" smtClean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altLang="zh-CN" sz="2800" dirty="0" smtClean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ВНИМАНИЕ </a:t>
            </a:r>
            <a:r>
              <a:rPr lang="ru-RU" altLang="zh-CN" sz="2800" dirty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DB4D72F6-51F5-4699-961D-99FA60271A12}"/>
              </a:ext>
            </a:extLst>
          </p:cNvPr>
          <p:cNvGrpSpPr/>
          <p:nvPr/>
        </p:nvGrpSpPr>
        <p:grpSpPr>
          <a:xfrm rot="-27000000">
            <a:off x="10787502" y="-335991"/>
            <a:ext cx="5894220" cy="7529982"/>
            <a:chOff x="525288" y="1527243"/>
            <a:chExt cx="3414414" cy="436198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74976D6C-1465-4141-85B4-955D63CDB47B}"/>
                </a:ext>
              </a:extLst>
            </p:cNvPr>
            <p:cNvSpPr/>
            <p:nvPr/>
          </p:nvSpPr>
          <p:spPr>
            <a:xfrm rot="2700000">
              <a:off x="525294" y="1527243"/>
              <a:ext cx="3414408" cy="3414408"/>
            </a:xfrm>
            <a:prstGeom prst="rect">
              <a:avLst/>
            </a:prstGeom>
            <a:solidFill>
              <a:srgbClr val="00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D32B6ED8-9396-4FD7-82BE-01235360EAF4}"/>
                </a:ext>
              </a:extLst>
            </p:cNvPr>
            <p:cNvSpPr/>
            <p:nvPr/>
          </p:nvSpPr>
          <p:spPr>
            <a:xfrm rot="2700000">
              <a:off x="525293" y="1832044"/>
              <a:ext cx="3414408" cy="3414408"/>
            </a:xfrm>
            <a:prstGeom prst="rect">
              <a:avLst/>
            </a:prstGeom>
            <a:solidFill>
              <a:srgbClr val="006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C26E5F0C-BA20-4CAE-BE33-66F8CCE8E802}"/>
                </a:ext>
              </a:extLst>
            </p:cNvPr>
            <p:cNvSpPr/>
            <p:nvPr/>
          </p:nvSpPr>
          <p:spPr>
            <a:xfrm rot="2700000">
              <a:off x="525288" y="2170014"/>
              <a:ext cx="3414408" cy="3414408"/>
            </a:xfrm>
            <a:prstGeom prst="rect">
              <a:avLst/>
            </a:prstGeom>
            <a:solidFill>
              <a:srgbClr val="015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E586C99A-BDEC-4AF6-8E80-19EA38CF3B6A}"/>
                </a:ext>
              </a:extLst>
            </p:cNvPr>
            <p:cNvSpPr/>
            <p:nvPr/>
          </p:nvSpPr>
          <p:spPr>
            <a:xfrm rot="2700000">
              <a:off x="525288" y="2474816"/>
              <a:ext cx="3414408" cy="3414408"/>
            </a:xfrm>
            <a:prstGeom prst="rect">
              <a:avLst/>
            </a:prstGeom>
            <a:solidFill>
              <a:srgbClr val="00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 hidden="1">
            <a:extLst>
              <a:ext uri="{FF2B5EF4-FFF2-40B4-BE49-F238E27FC236}">
                <a16:creationId xmlns="" xmlns:a16="http://schemas.microsoft.com/office/drawing/2014/main" id="{3E4848A3-0FBB-4CDD-8469-DC1B7BC6BFB4}"/>
              </a:ext>
            </a:extLst>
          </p:cNvPr>
          <p:cNvGrpSpPr/>
          <p:nvPr/>
        </p:nvGrpSpPr>
        <p:grpSpPr>
          <a:xfrm rot="16200000">
            <a:off x="-3731201" y="399390"/>
            <a:ext cx="5894211" cy="6059222"/>
            <a:chOff x="5655212" y="-4304036"/>
            <a:chExt cx="5894211" cy="605922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4D25CE08-0EA6-4B3B-B62B-76804D62336B}"/>
                </a:ext>
              </a:extLst>
            </p:cNvPr>
            <p:cNvSpPr/>
            <p:nvPr/>
          </p:nvSpPr>
          <p:spPr>
            <a:xfrm rot="18900000">
              <a:off x="5655212" y="-4139024"/>
              <a:ext cx="5894210" cy="5894210"/>
            </a:xfrm>
            <a:prstGeom prst="rect">
              <a:avLst/>
            </a:prstGeom>
            <a:noFill/>
            <a:ln w="38100">
              <a:solidFill>
                <a:srgbClr val="006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759B1D28-CDA4-4AF1-B006-476A334F79A2}"/>
                </a:ext>
              </a:extLst>
            </p:cNvPr>
            <p:cNvSpPr/>
            <p:nvPr/>
          </p:nvSpPr>
          <p:spPr>
            <a:xfrm rot="18900000">
              <a:off x="5655213" y="-4304036"/>
              <a:ext cx="5894210" cy="5894210"/>
            </a:xfrm>
            <a:prstGeom prst="rect">
              <a:avLst/>
            </a:prstGeom>
            <a:solidFill>
              <a:srgbClr val="00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Стрелка: шеврон 16" hidden="1">
            <a:extLst>
              <a:ext uri="{FF2B5EF4-FFF2-40B4-BE49-F238E27FC236}">
                <a16:creationId xmlns="" xmlns:a16="http://schemas.microsoft.com/office/drawing/2014/main" id="{2814573D-F74B-4BE7-A12C-8BD6D0767FD5}"/>
              </a:ext>
            </a:extLst>
          </p:cNvPr>
          <p:cNvSpPr/>
          <p:nvPr/>
        </p:nvSpPr>
        <p:spPr>
          <a:xfrm>
            <a:off x="7577226" y="261520"/>
            <a:ext cx="2028139" cy="963901"/>
          </a:xfrm>
          <a:prstGeom prst="chevron">
            <a:avLst>
              <a:gd name="adj" fmla="val 71193"/>
            </a:avLst>
          </a:prstGeom>
          <a:solidFill>
            <a:srgbClr val="0079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6BC908DA-38FB-442F-B1E5-0C3B962C1159}"/>
              </a:ext>
            </a:extLst>
          </p:cNvPr>
          <p:cNvGrpSpPr/>
          <p:nvPr/>
        </p:nvGrpSpPr>
        <p:grpSpPr>
          <a:xfrm rot="5400000" flipH="1">
            <a:off x="-4499752" y="-335996"/>
            <a:ext cx="5894220" cy="7529982"/>
            <a:chOff x="525288" y="1527243"/>
            <a:chExt cx="3414414" cy="436198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5F7DA87E-E8BD-46E0-BB9E-0BFCA6FAE906}"/>
                </a:ext>
              </a:extLst>
            </p:cNvPr>
            <p:cNvSpPr/>
            <p:nvPr/>
          </p:nvSpPr>
          <p:spPr>
            <a:xfrm rot="2700000">
              <a:off x="525294" y="1527243"/>
              <a:ext cx="3414408" cy="3414408"/>
            </a:xfrm>
            <a:prstGeom prst="rect">
              <a:avLst/>
            </a:prstGeom>
            <a:solidFill>
              <a:srgbClr val="00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7F768ED4-0960-4256-8F83-D3DA18AAAD6A}"/>
                </a:ext>
              </a:extLst>
            </p:cNvPr>
            <p:cNvSpPr/>
            <p:nvPr/>
          </p:nvSpPr>
          <p:spPr>
            <a:xfrm rot="2700000">
              <a:off x="525293" y="1832044"/>
              <a:ext cx="3414408" cy="3414408"/>
            </a:xfrm>
            <a:prstGeom prst="rect">
              <a:avLst/>
            </a:prstGeom>
            <a:solidFill>
              <a:srgbClr val="006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8EACBDD8-BC06-4E85-A02F-2F634C0BAF89}"/>
                </a:ext>
              </a:extLst>
            </p:cNvPr>
            <p:cNvSpPr/>
            <p:nvPr/>
          </p:nvSpPr>
          <p:spPr>
            <a:xfrm rot="2700000">
              <a:off x="525288" y="2170014"/>
              <a:ext cx="3414408" cy="3414408"/>
            </a:xfrm>
            <a:prstGeom prst="rect">
              <a:avLst/>
            </a:prstGeom>
            <a:solidFill>
              <a:srgbClr val="015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83AF0785-A01F-4603-8A85-DAFD9E26EAA6}"/>
                </a:ext>
              </a:extLst>
            </p:cNvPr>
            <p:cNvSpPr/>
            <p:nvPr/>
          </p:nvSpPr>
          <p:spPr>
            <a:xfrm rot="2700000">
              <a:off x="525288" y="2474816"/>
              <a:ext cx="3414408" cy="3414408"/>
            </a:xfrm>
            <a:prstGeom prst="rect">
              <a:avLst/>
            </a:prstGeom>
            <a:solidFill>
              <a:srgbClr val="004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CA31AE27-1A51-4AB1-9DF0-0997ACD9FC3D}"/>
              </a:ext>
            </a:extLst>
          </p:cNvPr>
          <p:cNvGrpSpPr/>
          <p:nvPr/>
        </p:nvGrpSpPr>
        <p:grpSpPr>
          <a:xfrm>
            <a:off x="7577227" y="5659685"/>
            <a:ext cx="6513614" cy="963903"/>
            <a:chOff x="3579778" y="206181"/>
            <a:chExt cx="8445636" cy="963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Стрелка: шеврон 23">
              <a:extLst>
                <a:ext uri="{FF2B5EF4-FFF2-40B4-BE49-F238E27FC236}">
                  <a16:creationId xmlns="" xmlns:a16="http://schemas.microsoft.com/office/drawing/2014/main" id="{38DD031F-DA15-44B6-9D72-EEC8B733DCB3}"/>
                </a:ext>
              </a:extLst>
            </p:cNvPr>
            <p:cNvSpPr/>
            <p:nvPr/>
          </p:nvSpPr>
          <p:spPr>
            <a:xfrm>
              <a:off x="9395703" y="206181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39B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трелка: шеврон 24">
              <a:extLst>
                <a:ext uri="{FF2B5EF4-FFF2-40B4-BE49-F238E27FC236}">
                  <a16:creationId xmlns="" xmlns:a16="http://schemas.microsoft.com/office/drawing/2014/main" id="{5D589F23-EDF8-483C-92D4-F445D58F3F9F}"/>
                </a:ext>
              </a:extLst>
            </p:cNvPr>
            <p:cNvSpPr/>
            <p:nvPr/>
          </p:nvSpPr>
          <p:spPr>
            <a:xfrm>
              <a:off x="7457061" y="206183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08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Стрелка: шеврон 25">
              <a:extLst>
                <a:ext uri="{FF2B5EF4-FFF2-40B4-BE49-F238E27FC236}">
                  <a16:creationId xmlns="" xmlns:a16="http://schemas.microsoft.com/office/drawing/2014/main" id="{81E622DF-779F-4EBB-857F-2249A189BD20}"/>
                </a:ext>
              </a:extLst>
            </p:cNvPr>
            <p:cNvSpPr/>
            <p:nvPr/>
          </p:nvSpPr>
          <p:spPr>
            <a:xfrm>
              <a:off x="5518420" y="206182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06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Стрелка: шеврон 26">
              <a:extLst>
                <a:ext uri="{FF2B5EF4-FFF2-40B4-BE49-F238E27FC236}">
                  <a16:creationId xmlns="" xmlns:a16="http://schemas.microsoft.com/office/drawing/2014/main" id="{3EAAFD18-FDF2-4170-938C-B34310810BFA}"/>
                </a:ext>
              </a:extLst>
            </p:cNvPr>
            <p:cNvSpPr/>
            <p:nvPr/>
          </p:nvSpPr>
          <p:spPr>
            <a:xfrm>
              <a:off x="3579778" y="206183"/>
              <a:ext cx="2629711" cy="963901"/>
            </a:xfrm>
            <a:prstGeom prst="chevron">
              <a:avLst>
                <a:gd name="adj" fmla="val 71193"/>
              </a:avLst>
            </a:prstGeom>
            <a:solidFill>
              <a:srgbClr val="014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трелка: шеврон 32">
            <a:extLst>
              <a:ext uri="{FF2B5EF4-FFF2-40B4-BE49-F238E27FC236}">
                <a16:creationId xmlns="" xmlns:a16="http://schemas.microsoft.com/office/drawing/2014/main" id="{4C0C45DA-3C81-4BDF-BC2F-345600787C6C}"/>
              </a:ext>
            </a:extLst>
          </p:cNvPr>
          <p:cNvSpPr/>
          <p:nvPr/>
        </p:nvSpPr>
        <p:spPr>
          <a:xfrm flipH="1">
            <a:off x="925778" y="5681556"/>
            <a:ext cx="2028139" cy="963901"/>
          </a:xfrm>
          <a:prstGeom prst="chevron">
            <a:avLst>
              <a:gd name="adj" fmla="val 71193"/>
            </a:avLst>
          </a:prstGeom>
          <a:solidFill>
            <a:srgbClr val="0079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4F00BAA2-7B0E-40FF-A572-0EBC715A3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93" y="149231"/>
            <a:ext cx="4367719" cy="12400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84234" y="101997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#</a:t>
            </a:r>
            <a:r>
              <a:rPr lang="ru-RU" dirty="0" smtClean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РАБОТЫ </a:t>
            </a:r>
            <a:r>
              <a:rPr lang="ru-RU" dirty="0">
                <a:solidFill>
                  <a:srgbClr val="00618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МЕНЬШЕ НЕ БУДЕТ</a:t>
            </a:r>
          </a:p>
        </p:txBody>
      </p:sp>
    </p:spTree>
    <p:extLst>
      <p:ext uri="{BB962C8B-B14F-4D97-AF65-F5344CB8AC3E}">
        <p14:creationId xmlns:p14="http://schemas.microsoft.com/office/powerpoint/2010/main" val="41723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330</Words>
  <Application>Microsoft Office PowerPoint</Application>
  <PresentationFormat>Произвольный</PresentationFormat>
  <Paragraphs>133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Roboto Medium</vt:lpstr>
      <vt:lpstr>Montserrat</vt:lpstr>
      <vt:lpstr>Roboto</vt:lpstr>
      <vt:lpstr>Times New Roman</vt:lpstr>
      <vt:lpstr>Wingdings</vt:lpstr>
      <vt:lpstr>Roboto Black</vt:lpstr>
      <vt:lpstr>Calibri</vt:lpstr>
      <vt:lpstr>Calibri Light</vt:lpstr>
      <vt:lpstr>Roboto Thin</vt:lpstr>
      <vt:lpstr>Montserrat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Букас</dc:creator>
  <cp:lastModifiedBy>Татьяна Аркадьевна Васильева</cp:lastModifiedBy>
  <cp:revision>78</cp:revision>
  <dcterms:created xsi:type="dcterms:W3CDTF">2025-11-20T11:35:30Z</dcterms:created>
  <dcterms:modified xsi:type="dcterms:W3CDTF">2025-11-24T13:26:01Z</dcterms:modified>
</cp:coreProperties>
</file>