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  <p:sldMasterId id="2147483958" r:id="rId2"/>
    <p:sldMasterId id="2147483961" r:id="rId3"/>
  </p:sldMasterIdLst>
  <p:notesMasterIdLst>
    <p:notesMasterId r:id="rId13"/>
  </p:notesMasterIdLst>
  <p:handoutMasterIdLst>
    <p:handoutMasterId r:id="rId14"/>
  </p:handoutMasterIdLst>
  <p:sldIdLst>
    <p:sldId id="483" r:id="rId4"/>
    <p:sldId id="500" r:id="rId5"/>
    <p:sldId id="503" r:id="rId6"/>
    <p:sldId id="494" r:id="rId7"/>
    <p:sldId id="485" r:id="rId8"/>
    <p:sldId id="502" r:id="rId9"/>
    <p:sldId id="505" r:id="rId10"/>
    <p:sldId id="504" r:id="rId11"/>
    <p:sldId id="506" r:id="rId12"/>
  </p:sldIdLst>
  <p:sldSz cx="12798425" cy="7199313"/>
  <p:notesSz cx="6808788" cy="9940925"/>
  <p:defaultTextStyle>
    <a:defPPr>
      <a:defRPr lang="ru-RU"/>
    </a:defPPr>
    <a:lvl1pPr marL="0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D0"/>
    <a:srgbClr val="EAEAF6"/>
    <a:srgbClr val="565087"/>
    <a:srgbClr val="A2A2DA"/>
    <a:srgbClr val="CDCDEB"/>
    <a:srgbClr val="423D67"/>
    <a:srgbClr val="FFCD2D"/>
    <a:srgbClr val="54BFFA"/>
    <a:srgbClr val="94D6FC"/>
    <a:srgbClr val="FFC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7300" autoAdjust="0"/>
  </p:normalViewPr>
  <p:slideViewPr>
    <p:cSldViewPr snapToGrid="0" snapToObjects="1">
      <p:cViewPr>
        <p:scale>
          <a:sx n="75" d="100"/>
          <a:sy n="75" d="100"/>
        </p:scale>
        <p:origin x="-1446" y="-762"/>
      </p:cViewPr>
      <p:guideLst>
        <p:guide orient="horz" pos="2268"/>
        <p:guide orient="horz" pos="29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12" y="-96"/>
      </p:cViewPr>
      <p:guideLst>
        <p:guide orient="horz" pos="3127"/>
        <p:guide orient="horz" pos="3131"/>
        <p:guide pos="2156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3"/>
            <a:ext cx="2951217" cy="4975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3"/>
            <a:ext cx="2951217" cy="4975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494" indent="0" algn="ctr">
              <a:buNone/>
              <a:defRPr sz="2800"/>
            </a:lvl2pPr>
            <a:lvl3pPr marL="1278989" indent="0" algn="ctr">
              <a:buNone/>
              <a:defRPr sz="2500"/>
            </a:lvl3pPr>
            <a:lvl4pPr marL="1918482" indent="0" algn="ctr">
              <a:buNone/>
              <a:defRPr sz="2200"/>
            </a:lvl4pPr>
            <a:lvl5pPr marL="2557979" indent="0" algn="ctr">
              <a:buNone/>
              <a:defRPr sz="2200"/>
            </a:lvl5pPr>
            <a:lvl6pPr marL="3197474" indent="0" algn="ctr">
              <a:buNone/>
              <a:defRPr sz="2200"/>
            </a:lvl6pPr>
            <a:lvl7pPr marL="3836968" indent="0" algn="ctr">
              <a:buNone/>
              <a:defRPr sz="2200"/>
            </a:lvl7pPr>
            <a:lvl8pPr marL="4476465" indent="0" algn="ctr">
              <a:buNone/>
              <a:defRPr sz="2200"/>
            </a:lvl8pPr>
            <a:lvl9pPr marL="5115959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5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55" indent="0" algn="ctr">
              <a:buNone/>
              <a:defRPr sz="2800"/>
            </a:lvl2pPr>
            <a:lvl3pPr marL="1279311" indent="0" algn="ctr">
              <a:buNone/>
              <a:defRPr sz="2500"/>
            </a:lvl3pPr>
            <a:lvl4pPr marL="1918965" indent="0" algn="ctr">
              <a:buNone/>
              <a:defRPr sz="2200"/>
            </a:lvl4pPr>
            <a:lvl5pPr marL="2558623" indent="0" algn="ctr">
              <a:buNone/>
              <a:defRPr sz="2200"/>
            </a:lvl5pPr>
            <a:lvl6pPr marL="3198279" indent="0" algn="ctr">
              <a:buNone/>
              <a:defRPr sz="2200"/>
            </a:lvl6pPr>
            <a:lvl7pPr marL="3837934" indent="0" algn="ctr">
              <a:buNone/>
              <a:defRPr sz="2200"/>
            </a:lvl7pPr>
            <a:lvl8pPr marL="4477591" indent="0" algn="ctr">
              <a:buNone/>
              <a:defRPr sz="2200"/>
            </a:lvl8pPr>
            <a:lvl9pPr marL="5117246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2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6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897" indent="0" algn="ctr">
              <a:buNone/>
              <a:defRPr sz="2800"/>
            </a:lvl2pPr>
            <a:lvl3pPr marL="1279794" indent="0" algn="ctr">
              <a:buNone/>
              <a:defRPr sz="2500"/>
            </a:lvl3pPr>
            <a:lvl4pPr marL="1919691" indent="0" algn="ctr">
              <a:buNone/>
              <a:defRPr sz="2200"/>
            </a:lvl4pPr>
            <a:lvl5pPr marL="2559588" indent="0" algn="ctr">
              <a:buNone/>
              <a:defRPr sz="2200"/>
            </a:lvl5pPr>
            <a:lvl6pPr marL="3199486" indent="0" algn="ctr">
              <a:buNone/>
              <a:defRPr sz="2200"/>
            </a:lvl6pPr>
            <a:lvl7pPr marL="3839383" indent="0" algn="ctr">
              <a:buNone/>
              <a:defRPr sz="2200"/>
            </a:lvl7pPr>
            <a:lvl8pPr marL="4479280" indent="0" algn="ctr">
              <a:buNone/>
              <a:defRPr sz="2200"/>
            </a:lvl8pPr>
            <a:lvl9pPr marL="5119177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698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898" tIns="63951" rIns="127898" bIns="639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898" tIns="63951" rIns="127898" bIns="639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5"/>
            <a:ext cx="4319468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127898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748" indent="-319748" algn="l" defTabSz="127898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24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73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23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72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22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71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11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5710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9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8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482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97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47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968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465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95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30" tIns="63965" rIns="127930" bIns="6396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30" tIns="63965" rIns="127930" bIns="639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2"/>
            <a:ext cx="4319468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xStyles>
    <p:titleStyle>
      <a:lvl1pPr algn="l" defTabSz="1279311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28" indent="-319828" algn="l" defTabSz="1279311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85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138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796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45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10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76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41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7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5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1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6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623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279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934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59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246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79" tIns="63990" rIns="127979" bIns="639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79" tIns="63990" rIns="127979" bIns="63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21.02.2025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698"/>
            <a:ext cx="4319468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xStyles>
    <p:titleStyle>
      <a:lvl1pPr algn="l" defTabSz="1279794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1279794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4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43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40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37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434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331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228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12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94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91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88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86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83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8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7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login.consultant.ru/link/?req=doc&amp;base=LAW&amp;n=494826&amp;dst=10007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500816" y="1701800"/>
            <a:ext cx="11995991" cy="53086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изменениях в законодательстве  Российской Федерации по осуществлению контрольной (надзорной) и профилактической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контроля в сфере образования департамента 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endParaRPr lang="ru-RU" sz="1400" b="1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63843" y="394463"/>
            <a:ext cx="4121699" cy="1084496"/>
          </a:xfrm>
          <a:prstGeom prst="rect">
            <a:avLst/>
          </a:prstGeom>
        </p:spPr>
        <p:txBody>
          <a:bodyPr vert="horz" lIns="95912" tIns="47950" rIns="95912" bIns="47950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59098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DDE3F7"/>
                </a:solidFill>
                <a:latin typeface="Times New Roman" panose="02020603050405020304" pitchFamily="18" charset="0"/>
                <a:ea typeface="Panton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sz="2000" dirty="0">
              <a:solidFill>
                <a:srgbClr val="DDE3F7"/>
              </a:solidFill>
              <a:latin typeface="Times New Roman" panose="02020603050405020304" pitchFamily="18" charset="0"/>
              <a:ea typeface="Panton"/>
              <a:cs typeface="Times New Roman" panose="02020603050405020304" pitchFamily="18" charset="0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808" y="289551"/>
            <a:ext cx="1149468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71154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01.01.2025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 (надзор) в сфере образования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части проведения профилактических мероприятий осуществляется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изменениями: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2192867"/>
            <a:ext cx="11182660" cy="208279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31.07.2020 № 248-ФЗ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государственном контроле (надзоре) и муниципальном контроле в Российской Федерации» (далее – Закон № 248-ФЗ),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28.12.2024 № 540-ФЗ.</a:t>
            </a:r>
            <a:endParaRPr lang="ru-RU" sz="26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5710" y="294012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3242" y="517197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66187" y="4402667"/>
            <a:ext cx="11078192" cy="24638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 defTabSz="91440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             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10.03.2022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№336 «Об особенностях организации и осуществления государственного контроля (надзора), муниципального контроля», утвержденными  постановлением Правительства от 28.12.2024 №1955</a:t>
            </a:r>
          </a:p>
          <a:p>
            <a:pPr lvl="0" algn="just" defTabSz="91440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71154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31.07.2020 № 248-ФЗ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государственном контроле (надзоре) и муниципальном контроле в Российской Федерации»</a:t>
            </a:r>
            <a:endParaRPr lang="ru-RU" alt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024951" y="2192865"/>
            <a:ext cx="11436846" cy="469900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28.12.2024 статья 52 Закона № 248-ФЗ действует в новой редакции,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новые статьи 52.1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52.2,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правовое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визита, проводимого по инициативе контрольного (надзорного) органа (далее - обязательный профилактический визит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визита по инициативе контролируемого лица.</a:t>
            </a:r>
          </a:p>
          <a:p>
            <a:pPr algn="ctr"/>
            <a:endParaRPr lang="ru-RU" sz="26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19725" y="4063459"/>
            <a:ext cx="669351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545138"/>
            <a:ext cx="709210" cy="63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21166" y="2619896"/>
            <a:ext cx="11275795" cy="96997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шести месяцев с даты представления уведомления о начале осуществления отдельных видов предпринимательской деятельности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профилактический визит проводится: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583885"/>
            <a:ext cx="11275794" cy="87991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контролируемых лиц, принадлежащих им объектов контроля, отнесённых к определённой категории риска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32542" y="3691467"/>
            <a:ext cx="11264419" cy="6604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наступлении события,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проверок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32542" y="4416586"/>
            <a:ext cx="11204966" cy="161049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поручениям Президента Российской Федерации, Председателя Правительства Российской Федерации или Заместителя Председателя Правительства Российской Федерации,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должностного лица субъекта Российской Федерации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8175" y="1703616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83867" y="2784656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43575" y="3776135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34225" y="5093615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43928" y="6145221"/>
            <a:ext cx="11193580" cy="74542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Федерации вправе установить иные случаи проведения обязательных профилактических визитов в отношении контролируемых лиц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34225" y="619770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69903" y="2888105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600" dirty="0">
                <a:latin typeface="Times New Roman"/>
                <a:ea typeface="Times New Roman"/>
              </a:rPr>
              <a:t>субъектом малого предпринимательства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243248" y="2819608"/>
            <a:ext cx="3975805" cy="1629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ориентированной некоммерческой организацией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460689" y="289547"/>
            <a:ext cx="11247610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визитов по инициативе контролируемого лица: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351867" y="2073795"/>
            <a:ext cx="3786554" cy="2933297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Контролируемое лицо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вляется: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462122" y="55689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или муниципальным учреждением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51550" y="4768849"/>
            <a:ext cx="374656" cy="563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71154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Программа профилактики рисков причинения вреда (ущерба) охраняемым законом ценностям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2438401"/>
            <a:ext cx="11182660" cy="348826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рисков причинения вреда (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ущерба) охраняемым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 при осуществлении федерального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(надзора) в сфере образования на 2025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утверждена распоряжением комитета общего и профессионального образования Ленинградской области от 19 декабря 2024 года №3605-р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5710" y="294012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71154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Программа профилактики рисков причинения вреда (ущерба) охраняемым законом ценностям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2438400"/>
            <a:ext cx="11182660" cy="414019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аспоряжением комитета общего и профессионального образования Ленинградской области от 15 января 2025 года №55-р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региональную Программу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 lvl="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 раздела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профилактических мероприятий, сроки (периодичность) 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5710" y="4091586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6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71154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Программа профилактики рисков причинения вреда (ущерба) охраняемым законом ценностям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2192866"/>
            <a:ext cx="11182660" cy="438573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профилактики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4 в ред. Федерального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закона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28.12.2024 N 540-ФЗ)</a:t>
            </a:r>
          </a:p>
          <a:p>
            <a:pPr algn="ctr"/>
            <a:endParaRPr lang="ru-RU" sz="26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5710" y="294012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2192866"/>
            <a:ext cx="11182660" cy="438573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itchFamily="18" charset="0"/>
              </a:rPr>
              <a:t>СПАСИБО </a:t>
            </a:r>
            <a:r>
              <a:rPr lang="ru-RU" sz="3200" smtClean="0">
                <a:latin typeface="Times New Roman" panose="02020603050405020304" pitchFamily="18" charset="0"/>
                <a:cs typeface="Times New Roman" pitchFamily="18" charset="0"/>
              </a:rPr>
              <a:t>ЗА ВНИМАНИЕ !</a:t>
            </a:r>
            <a:endParaRPr lang="ru-RU" sz="32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15932</TotalTime>
  <Words>398</Words>
  <Application>Microsoft Office PowerPoint</Application>
  <PresentationFormat>Произвольный</PresentationFormat>
  <Paragraphs>52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Специальное оформление</vt:lpstr>
      <vt:lpstr>1_Специальное оформление</vt:lpstr>
      <vt:lpstr>2_Специальное оформление</vt:lpstr>
      <vt:lpstr>Об изменениях в законодательстве  Российской Федерации по осуществлению контрольной (надзорной) и профилактической деятельности  с 1 января 2025 года  отдел надзора и контроля в сфере образования департамента 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Смирнова Наталья Сергеевна</cp:lastModifiedBy>
  <cp:revision>1176</cp:revision>
  <cp:lastPrinted>2025-01-23T08:37:30Z</cp:lastPrinted>
  <dcterms:created xsi:type="dcterms:W3CDTF">2020-06-19T06:58:49Z</dcterms:created>
  <dcterms:modified xsi:type="dcterms:W3CDTF">2025-02-21T12:49:07Z</dcterms:modified>
</cp:coreProperties>
</file>