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6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5.xml" ContentType="application/vnd.ms-office.chartstyle+xml"/>
  <Override PartName="/ppt/charts/colors5.xml" ContentType="application/vnd.ms-office.chartcolorstyle+xml"/>
  <Override PartName="/ppt/charts/style6.xml" ContentType="application/vnd.ms-office.chartstyle+xml"/>
  <Override PartName="/ppt/charts/colors6.xml" ContentType="application/vnd.ms-office.chartcolorstyle+xml"/>
  <Override PartName="/ppt/charts/style7.xml" ContentType="application/vnd.ms-office.chartstyle+xml"/>
  <Override PartName="/ppt/charts/colors7.xml" ContentType="application/vnd.ms-office.chartcolorstyle+xml"/>
  <Override PartName="/ppt/charts/colors8.xml" ContentType="application/vnd.ms-office.chartcolorstyle+xml"/>
  <Override PartName="/ppt/charts/style8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8" r:id="rId1"/>
    <p:sldMasterId id="2147483711" r:id="rId2"/>
  </p:sldMasterIdLst>
  <p:notesMasterIdLst>
    <p:notesMasterId r:id="rId22"/>
  </p:notesMasterIdLst>
  <p:handoutMasterIdLst>
    <p:handoutMasterId r:id="rId23"/>
  </p:handoutMasterIdLst>
  <p:sldIdLst>
    <p:sldId id="268" r:id="rId3"/>
    <p:sldId id="288" r:id="rId4"/>
    <p:sldId id="299" r:id="rId5"/>
    <p:sldId id="285" r:id="rId6"/>
    <p:sldId id="300" r:id="rId7"/>
    <p:sldId id="301" r:id="rId8"/>
    <p:sldId id="291" r:id="rId9"/>
    <p:sldId id="293" r:id="rId10"/>
    <p:sldId id="280" r:id="rId11"/>
    <p:sldId id="294" r:id="rId12"/>
    <p:sldId id="266" r:id="rId13"/>
    <p:sldId id="286" r:id="rId14"/>
    <p:sldId id="283" r:id="rId15"/>
    <p:sldId id="284" r:id="rId16"/>
    <p:sldId id="295" r:id="rId17"/>
    <p:sldId id="302" r:id="rId18"/>
    <p:sldId id="296" r:id="rId19"/>
    <p:sldId id="297" r:id="rId20"/>
    <p:sldId id="298" r:id="rId21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аша Даша" initials="ДД" lastIdx="1" clrIdx="0"/>
  <p:cmAuthor id="2" name="Екатерина" initials="Е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E3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97" autoAdjust="0"/>
    <p:restoredTop sz="93268" autoAdjust="0"/>
  </p:normalViewPr>
  <p:slideViewPr>
    <p:cSldViewPr>
      <p:cViewPr>
        <p:scale>
          <a:sx n="67" d="100"/>
          <a:sy n="67" d="100"/>
        </p:scale>
        <p:origin x="-2184" y="-9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ColorStyle" Target="colors8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6.xlsx"/><Relationship Id="rId4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2251323926971093E-2"/>
          <c:y val="2.7602371254524145E-2"/>
          <c:w val="0.9191640743621079"/>
          <c:h val="0.747415780093291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Лист1!$J$2</c:f>
              <c:strCache>
                <c:ptCount val="1"/>
                <c:pt idx="0">
                  <c:v>2021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8000"/>
                    <a:hueMod val="94000"/>
                    <a:satMod val="130000"/>
                    <a:lumMod val="138000"/>
                  </a:schemeClr>
                </a:gs>
                <a:gs pos="100000">
                  <a:schemeClr val="accent1">
                    <a:shade val="94000"/>
                    <a:lumMod val="88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Лист1!$K$1</c:f>
              <c:strCache>
                <c:ptCount val="1"/>
                <c:pt idx="0">
                  <c:v>1. Критерий «Открытость и доступность информации об организации»</c:v>
                </c:pt>
              </c:strCache>
            </c:strRef>
          </c:cat>
          <c:val>
            <c:numRef>
              <c:f>Лист1!$K$2</c:f>
              <c:numCache>
                <c:formatCode>General</c:formatCode>
                <c:ptCount val="1"/>
                <c:pt idx="0">
                  <c:v>93.64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DF2-4E1D-A2A3-9BCF908ABB45}"/>
            </c:ext>
          </c:extLst>
        </c:ser>
        <c:ser>
          <c:idx val="1"/>
          <c:order val="1"/>
          <c:tx>
            <c:strRef>
              <c:f>Лист1!$J$3</c:f>
              <c:strCache>
                <c:ptCount val="1"/>
                <c:pt idx="0">
                  <c:v>2022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98000"/>
                    <a:hueMod val="94000"/>
                    <a:satMod val="130000"/>
                    <a:lumMod val="138000"/>
                  </a:schemeClr>
                </a:gs>
                <a:gs pos="100000">
                  <a:schemeClr val="accent2">
                    <a:shade val="94000"/>
                    <a:lumMod val="88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Лист1!$K$1</c:f>
              <c:strCache>
                <c:ptCount val="1"/>
                <c:pt idx="0">
                  <c:v>1. Критерий «Открытость и доступность информации об организации»</c:v>
                </c:pt>
              </c:strCache>
            </c:strRef>
          </c:cat>
          <c:val>
            <c:numRef>
              <c:f>Лист1!$K$3</c:f>
              <c:numCache>
                <c:formatCode>0.00</c:formatCode>
                <c:ptCount val="1"/>
                <c:pt idx="0">
                  <c:v>96.517684210526284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DF2-4E1D-A2A3-9BCF908ABB45}"/>
            </c:ext>
          </c:extLst>
        </c:ser>
        <c:ser>
          <c:idx val="2"/>
          <c:order val="2"/>
          <c:tx>
            <c:strRef>
              <c:f>Лист1!$J$4</c:f>
              <c:strCache>
                <c:ptCount val="1"/>
                <c:pt idx="0">
                  <c:v>2023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98000"/>
                    <a:hueMod val="94000"/>
                    <a:satMod val="130000"/>
                    <a:lumMod val="138000"/>
                  </a:schemeClr>
                </a:gs>
                <a:gs pos="100000">
                  <a:schemeClr val="accent3">
                    <a:shade val="94000"/>
                    <a:lumMod val="88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Лист1!$K$1</c:f>
              <c:strCache>
                <c:ptCount val="1"/>
                <c:pt idx="0">
                  <c:v>1. Критерий «Открытость и доступность информации об организации»</c:v>
                </c:pt>
              </c:strCache>
            </c:strRef>
          </c:cat>
          <c:val>
            <c:numRef>
              <c:f>Лист1!$K$4</c:f>
              <c:numCache>
                <c:formatCode>General</c:formatCode>
                <c:ptCount val="1"/>
                <c:pt idx="0">
                  <c:v>98.2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DF2-4E1D-A2A3-9BCF908ABB45}"/>
            </c:ext>
          </c:extLst>
        </c:ser>
        <c:ser>
          <c:idx val="3"/>
          <c:order val="3"/>
          <c:tx>
            <c:strRef>
              <c:f>Лист1!$J$5</c:f>
              <c:strCache>
                <c:ptCount val="1"/>
                <c:pt idx="0">
                  <c:v>2024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8000"/>
                    <a:hueMod val="94000"/>
                    <a:satMod val="130000"/>
                    <a:lumMod val="138000"/>
                  </a:schemeClr>
                </a:gs>
                <a:gs pos="100000">
                  <a:schemeClr val="accent4">
                    <a:shade val="94000"/>
                    <a:lumMod val="88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Лист1!$K$1</c:f>
              <c:strCache>
                <c:ptCount val="1"/>
                <c:pt idx="0">
                  <c:v>1. Критерий «Открытость и доступность информации об организации»</c:v>
                </c:pt>
              </c:strCache>
            </c:strRef>
          </c:cat>
          <c:val>
            <c:numRef>
              <c:f>Лист1!$K$5</c:f>
              <c:numCache>
                <c:formatCode>0.00</c:formatCode>
                <c:ptCount val="1"/>
                <c:pt idx="0">
                  <c:v>97.963667902467037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180-478E-8A66-986A6372D3F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5883648"/>
        <c:axId val="104623488"/>
      </c:barChart>
      <c:catAx>
        <c:axId val="105883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4623488"/>
        <c:crosses val="autoZero"/>
        <c:auto val="1"/>
        <c:lblAlgn val="ctr"/>
        <c:lblOffset val="100"/>
        <c:noMultiLvlLbl val="0"/>
      </c:catAx>
      <c:valAx>
        <c:axId val="104623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5883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824276260880722"/>
          <c:y val="2.2061632528159639E-2"/>
          <c:w val="0.93192764156809083"/>
          <c:h val="0.760515999765458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Лист1!$J$2</c:f>
              <c:strCache>
                <c:ptCount val="1"/>
                <c:pt idx="0">
                  <c:v>2021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8000"/>
                    <a:hueMod val="94000"/>
                    <a:satMod val="130000"/>
                    <a:lumMod val="138000"/>
                  </a:schemeClr>
                </a:gs>
                <a:gs pos="100000">
                  <a:schemeClr val="accent1">
                    <a:shade val="94000"/>
                    <a:lumMod val="88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Лист1!$L$1</c:f>
              <c:strCache>
                <c:ptCount val="1"/>
                <c:pt idx="0">
                  <c:v>2. Критерий «Комфортность условий осуществления образовательной деятельности»</c:v>
                </c:pt>
              </c:strCache>
            </c:strRef>
          </c:cat>
          <c:val>
            <c:numRef>
              <c:f>Лист1!$L$2</c:f>
              <c:numCache>
                <c:formatCode>General</c:formatCode>
                <c:ptCount val="1"/>
                <c:pt idx="0">
                  <c:v>95.26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AEB-4D2E-8CDA-DD6BD6D3A534}"/>
            </c:ext>
          </c:extLst>
        </c:ser>
        <c:ser>
          <c:idx val="1"/>
          <c:order val="1"/>
          <c:tx>
            <c:strRef>
              <c:f>Лист1!$J$3</c:f>
              <c:strCache>
                <c:ptCount val="1"/>
                <c:pt idx="0">
                  <c:v>2022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98000"/>
                    <a:hueMod val="94000"/>
                    <a:satMod val="130000"/>
                    <a:lumMod val="138000"/>
                  </a:schemeClr>
                </a:gs>
                <a:gs pos="100000">
                  <a:schemeClr val="accent2">
                    <a:shade val="94000"/>
                    <a:lumMod val="88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Лист1!$L$1</c:f>
              <c:strCache>
                <c:ptCount val="1"/>
                <c:pt idx="0">
                  <c:v>2. Критерий «Комфортность условий осуществления образовательной деятельности»</c:v>
                </c:pt>
              </c:strCache>
            </c:strRef>
          </c:cat>
          <c:val>
            <c:numRef>
              <c:f>Лист1!$L$3</c:f>
              <c:numCache>
                <c:formatCode>0.00</c:formatCode>
                <c:ptCount val="1"/>
                <c:pt idx="0">
                  <c:v>94.456421052631583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AEB-4D2E-8CDA-DD6BD6D3A534}"/>
            </c:ext>
          </c:extLst>
        </c:ser>
        <c:ser>
          <c:idx val="2"/>
          <c:order val="2"/>
          <c:tx>
            <c:strRef>
              <c:f>Лист1!$J$4</c:f>
              <c:strCache>
                <c:ptCount val="1"/>
                <c:pt idx="0">
                  <c:v>2023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98000"/>
                    <a:hueMod val="94000"/>
                    <a:satMod val="130000"/>
                    <a:lumMod val="138000"/>
                  </a:schemeClr>
                </a:gs>
                <a:gs pos="100000">
                  <a:schemeClr val="accent3">
                    <a:shade val="94000"/>
                    <a:lumMod val="88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Лист1!$L$1</c:f>
              <c:strCache>
                <c:ptCount val="1"/>
                <c:pt idx="0">
                  <c:v>2. Критерий «Комфортность условий осуществления образовательной деятельности»</c:v>
                </c:pt>
              </c:strCache>
            </c:strRef>
          </c:cat>
          <c:val>
            <c:numRef>
              <c:f>Лист1!$L$4</c:f>
              <c:numCache>
                <c:formatCode>General</c:formatCode>
                <c:ptCount val="1"/>
                <c:pt idx="0">
                  <c:v>98.81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AEB-4D2E-8CDA-DD6BD6D3A534}"/>
            </c:ext>
          </c:extLst>
        </c:ser>
        <c:ser>
          <c:idx val="3"/>
          <c:order val="3"/>
          <c:tx>
            <c:strRef>
              <c:f>Лист1!$J$5</c:f>
              <c:strCache>
                <c:ptCount val="1"/>
                <c:pt idx="0">
                  <c:v>2024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8000"/>
                    <a:hueMod val="94000"/>
                    <a:satMod val="130000"/>
                    <a:lumMod val="138000"/>
                  </a:schemeClr>
                </a:gs>
                <a:gs pos="100000">
                  <a:schemeClr val="accent4">
                    <a:shade val="94000"/>
                    <a:lumMod val="88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Лист1!$L$1</c:f>
              <c:strCache>
                <c:ptCount val="1"/>
                <c:pt idx="0">
                  <c:v>2. Критерий «Комфортность условий осуществления образовательной деятельности»</c:v>
                </c:pt>
              </c:strCache>
            </c:strRef>
          </c:cat>
          <c:val>
            <c:numRef>
              <c:f>Лист1!$L$5</c:f>
              <c:numCache>
                <c:formatCode>0.00</c:formatCode>
                <c:ptCount val="1"/>
                <c:pt idx="0">
                  <c:v>93.165860071890819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1E5-4E62-8B92-D6B03A4C60D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5882624"/>
        <c:axId val="104625216"/>
      </c:barChart>
      <c:catAx>
        <c:axId val="105882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4625216"/>
        <c:crosses val="autoZero"/>
        <c:auto val="1"/>
        <c:lblAlgn val="ctr"/>
        <c:lblOffset val="100"/>
        <c:noMultiLvlLbl val="0"/>
      </c:catAx>
      <c:valAx>
        <c:axId val="104625216"/>
        <c:scaling>
          <c:orientation val="minMax"/>
          <c:max val="99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5882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Лист1!$J$2</c:f>
              <c:strCache>
                <c:ptCount val="1"/>
                <c:pt idx="0">
                  <c:v>2021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8000"/>
                    <a:hueMod val="94000"/>
                    <a:satMod val="130000"/>
                    <a:lumMod val="138000"/>
                  </a:schemeClr>
                </a:gs>
                <a:gs pos="100000">
                  <a:schemeClr val="accent1">
                    <a:shade val="94000"/>
                    <a:lumMod val="88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c:spPr>
          <c:invertIfNegative val="0"/>
          <c:dLbls>
            <c:dLbl>
              <c:idx val="0"/>
              <c:layout>
                <c:manualLayout>
                  <c:x val="0"/>
                  <c:y val="1.020228521617255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545-4FA3-8421-8C13C53EDC4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Лист1!$M$1</c:f>
              <c:strCache>
                <c:ptCount val="1"/>
                <c:pt idx="0">
                  <c:v>3. Критерий «Доступность образовательной деятельности для инвалидов»</c:v>
                </c:pt>
              </c:strCache>
            </c:strRef>
          </c:cat>
          <c:val>
            <c:numRef>
              <c:f>Лист1!$M$2</c:f>
              <c:numCache>
                <c:formatCode>General</c:formatCode>
                <c:ptCount val="1"/>
                <c:pt idx="0">
                  <c:v>92.96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C93-4658-9BEB-214397FD5736}"/>
            </c:ext>
          </c:extLst>
        </c:ser>
        <c:ser>
          <c:idx val="1"/>
          <c:order val="1"/>
          <c:tx>
            <c:strRef>
              <c:f>Лист1!$J$3</c:f>
              <c:strCache>
                <c:ptCount val="1"/>
                <c:pt idx="0">
                  <c:v>2022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98000"/>
                    <a:hueMod val="94000"/>
                    <a:satMod val="130000"/>
                    <a:lumMod val="138000"/>
                  </a:schemeClr>
                </a:gs>
                <a:gs pos="100000">
                  <a:schemeClr val="accent2">
                    <a:shade val="94000"/>
                    <a:lumMod val="88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c:spPr>
          <c:invertIfNegative val="0"/>
          <c:dLbls>
            <c:dLbl>
              <c:idx val="0"/>
              <c:layout>
                <c:manualLayout>
                  <c:x val="-5.9877771722347113E-17"/>
                  <c:y val="1.291565894387798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545-4FA3-8421-8C13C53EDC4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Лист1!$M$1</c:f>
              <c:strCache>
                <c:ptCount val="1"/>
                <c:pt idx="0">
                  <c:v>3. Критерий «Доступность образовательной деятельности для инвалидов»</c:v>
                </c:pt>
              </c:strCache>
            </c:strRef>
          </c:cat>
          <c:val>
            <c:numRef>
              <c:f>Лист1!$M$3</c:f>
              <c:numCache>
                <c:formatCode>0.00</c:formatCode>
                <c:ptCount val="1"/>
                <c:pt idx="0">
                  <c:v>73.667157894736846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C93-4658-9BEB-214397FD5736}"/>
            </c:ext>
          </c:extLst>
        </c:ser>
        <c:ser>
          <c:idx val="2"/>
          <c:order val="2"/>
          <c:tx>
            <c:strRef>
              <c:f>Лист1!$J$4</c:f>
              <c:strCache>
                <c:ptCount val="1"/>
                <c:pt idx="0">
                  <c:v>2023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98000"/>
                    <a:hueMod val="94000"/>
                    <a:satMod val="130000"/>
                    <a:lumMod val="138000"/>
                  </a:schemeClr>
                </a:gs>
                <a:gs pos="100000">
                  <a:schemeClr val="accent3">
                    <a:shade val="94000"/>
                    <a:lumMod val="88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c:spPr>
          <c:invertIfNegative val="0"/>
          <c:dLbls>
            <c:dLbl>
              <c:idx val="0"/>
              <c:layout>
                <c:manualLayout>
                  <c:x val="3.2660980055713973E-3"/>
                  <c:y val="1.020228521617256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545-4FA3-8421-8C13C53EDC4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Лист1!$M$1</c:f>
              <c:strCache>
                <c:ptCount val="1"/>
                <c:pt idx="0">
                  <c:v>3. Критерий «Доступность образовательной деятельности для инвалидов»</c:v>
                </c:pt>
              </c:strCache>
            </c:strRef>
          </c:cat>
          <c:val>
            <c:numRef>
              <c:f>Лист1!$M$4</c:f>
              <c:numCache>
                <c:formatCode>General</c:formatCode>
                <c:ptCount val="1"/>
                <c:pt idx="0">
                  <c:v>83.06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C93-4658-9BEB-214397FD5736}"/>
            </c:ext>
          </c:extLst>
        </c:ser>
        <c:ser>
          <c:idx val="3"/>
          <c:order val="3"/>
          <c:tx>
            <c:strRef>
              <c:f>Лист1!$J$5</c:f>
              <c:strCache>
                <c:ptCount val="1"/>
                <c:pt idx="0">
                  <c:v>2024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8000"/>
                    <a:hueMod val="94000"/>
                    <a:satMod val="130000"/>
                    <a:lumMod val="138000"/>
                  </a:schemeClr>
                </a:gs>
                <a:gs pos="100000">
                  <a:schemeClr val="accent4">
                    <a:shade val="94000"/>
                    <a:lumMod val="88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c:spPr>
          <c:invertIfNegative val="0"/>
          <c:dLbls>
            <c:dLbl>
              <c:idx val="0"/>
              <c:layout>
                <c:manualLayout>
                  <c:x val="-1.1975554344469423E-16"/>
                  <c:y val="1.539850273046584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19D-41B4-A9B5-34793A5362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Лист1!$M$1</c:f>
              <c:strCache>
                <c:ptCount val="1"/>
                <c:pt idx="0">
                  <c:v>3. Критерий «Доступность образовательной деятельности для инвалидов»</c:v>
                </c:pt>
              </c:strCache>
            </c:strRef>
          </c:cat>
          <c:val>
            <c:numRef>
              <c:f>Лист1!$M$5</c:f>
              <c:numCache>
                <c:formatCode>0.00</c:formatCode>
                <c:ptCount val="1"/>
                <c:pt idx="0">
                  <c:v>86.259999999999991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19D-41B4-A9B5-34793A53624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7502080"/>
        <c:axId val="104627520"/>
      </c:barChart>
      <c:catAx>
        <c:axId val="107502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4627520"/>
        <c:crosses val="autoZero"/>
        <c:auto val="1"/>
        <c:lblAlgn val="ctr"/>
        <c:lblOffset val="100"/>
        <c:noMultiLvlLbl val="0"/>
      </c:catAx>
      <c:valAx>
        <c:axId val="104627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7502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0555555555555555E-2"/>
          <c:y val="6.8728522336769765E-2"/>
          <c:w val="0.93888888888888888"/>
          <c:h val="0.774675433612035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Лист1!$J$2</c:f>
              <c:strCache>
                <c:ptCount val="1"/>
                <c:pt idx="0">
                  <c:v>2021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8000"/>
                    <a:hueMod val="94000"/>
                    <a:satMod val="130000"/>
                    <a:lumMod val="138000"/>
                  </a:schemeClr>
                </a:gs>
                <a:gs pos="100000">
                  <a:schemeClr val="accent1">
                    <a:shade val="94000"/>
                    <a:lumMod val="88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c:spPr>
          <c:invertIfNegative val="0"/>
          <c:dLbls>
            <c:dLbl>
              <c:idx val="0"/>
              <c:layout>
                <c:manualLayout>
                  <c:x val="-3.391717159631867E-3"/>
                  <c:y val="4.775537760761525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341-4186-BA93-E0E33B4E29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Лист1!$N$1</c:f>
              <c:strCache>
                <c:ptCount val="1"/>
                <c:pt idx="0">
                  <c:v>4. Критерий «Доброжелательность, вежливость работников организации»</c:v>
                </c:pt>
              </c:strCache>
            </c:strRef>
          </c:cat>
          <c:val>
            <c:numRef>
              <c:f>Лист1!$N$2</c:f>
              <c:numCache>
                <c:formatCode>General</c:formatCode>
                <c:ptCount val="1"/>
                <c:pt idx="0">
                  <c:v>96.08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6C8-4698-AD3E-83667D61609C}"/>
            </c:ext>
          </c:extLst>
        </c:ser>
        <c:ser>
          <c:idx val="1"/>
          <c:order val="1"/>
          <c:tx>
            <c:strRef>
              <c:f>Лист1!$J$3</c:f>
              <c:strCache>
                <c:ptCount val="1"/>
                <c:pt idx="0">
                  <c:v>2022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98000"/>
                    <a:hueMod val="94000"/>
                    <a:satMod val="130000"/>
                    <a:lumMod val="138000"/>
                  </a:schemeClr>
                </a:gs>
                <a:gs pos="100000">
                  <a:schemeClr val="accent2">
                    <a:shade val="94000"/>
                    <a:lumMod val="88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c:spPr>
          <c:invertIfNegative val="0"/>
          <c:dLbls>
            <c:dLbl>
              <c:idx val="0"/>
              <c:layout>
                <c:manualLayout>
                  <c:x val="0"/>
                  <c:y val="1.291565894387793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341-4186-BA93-E0E33B4E29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Лист1!$N$1</c:f>
              <c:strCache>
                <c:ptCount val="1"/>
                <c:pt idx="0">
                  <c:v>4. Критерий «Доброжелательность, вежливость работников организации»</c:v>
                </c:pt>
              </c:strCache>
            </c:strRef>
          </c:cat>
          <c:val>
            <c:numRef>
              <c:f>Лист1!$N$3</c:f>
              <c:numCache>
                <c:formatCode>0.00</c:formatCode>
                <c:ptCount val="1"/>
                <c:pt idx="0">
                  <c:v>96.562421052631549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6C8-4698-AD3E-83667D61609C}"/>
            </c:ext>
          </c:extLst>
        </c:ser>
        <c:ser>
          <c:idx val="2"/>
          <c:order val="2"/>
          <c:tx>
            <c:strRef>
              <c:f>Лист1!$J$4</c:f>
              <c:strCache>
                <c:ptCount val="1"/>
                <c:pt idx="0">
                  <c:v>2023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98000"/>
                    <a:hueMod val="94000"/>
                    <a:satMod val="130000"/>
                    <a:lumMod val="138000"/>
                  </a:schemeClr>
                </a:gs>
                <a:gs pos="100000">
                  <a:schemeClr val="accent3">
                    <a:shade val="94000"/>
                    <a:lumMod val="88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c:spPr>
          <c:invertIfNegative val="0"/>
          <c:dLbls>
            <c:dLbl>
              <c:idx val="0"/>
              <c:layout>
                <c:manualLayout>
                  <c:x val="6.7834343192635475E-3"/>
                  <c:y val="4.775537760761612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341-4186-BA93-E0E33B4E29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Лист1!$N$1</c:f>
              <c:strCache>
                <c:ptCount val="1"/>
                <c:pt idx="0">
                  <c:v>4. Критерий «Доброжелательность, вежливость работников организации»</c:v>
                </c:pt>
              </c:strCache>
            </c:strRef>
          </c:cat>
          <c:val>
            <c:numRef>
              <c:f>Лист1!$N$4</c:f>
              <c:numCache>
                <c:formatCode>General</c:formatCode>
                <c:ptCount val="1"/>
                <c:pt idx="0">
                  <c:v>98.17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6C8-4698-AD3E-83667D61609C}"/>
            </c:ext>
          </c:extLst>
        </c:ser>
        <c:ser>
          <c:idx val="3"/>
          <c:order val="3"/>
          <c:tx>
            <c:strRef>
              <c:f>Лист1!$J$5</c:f>
              <c:strCache>
                <c:ptCount val="1"/>
                <c:pt idx="0">
                  <c:v>2024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8000"/>
                    <a:hueMod val="94000"/>
                    <a:satMod val="130000"/>
                    <a:lumMod val="138000"/>
                  </a:schemeClr>
                </a:gs>
                <a:gs pos="100000">
                  <a:schemeClr val="accent4">
                    <a:shade val="94000"/>
                    <a:lumMod val="88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c:spPr>
          <c:invertIfNegative val="0"/>
          <c:dLbls>
            <c:dLbl>
              <c:idx val="0"/>
              <c:layout>
                <c:manualLayout>
                  <c:x val="-1.2436152588487478E-16"/>
                  <c:y val="1.2685129002760377E-2"/>
                </c:manualLayout>
              </c:layout>
              <c:tx>
                <c:rich>
                  <a:bodyPr/>
                  <a:lstStyle/>
                  <a:p>
                    <a:r>
                      <a:rPr lang="ru-RU" baseline="0" dirty="0" smtClean="0">
                        <a:solidFill>
                          <a:schemeClr val="bg2"/>
                        </a:solidFill>
                      </a:rPr>
                      <a:t>95,07</a:t>
                    </a:r>
                    <a:endParaRPr lang="ru-RU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FB8-4768-9DD4-CAD71444595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Лист1!$N$1</c:f>
              <c:strCache>
                <c:ptCount val="1"/>
                <c:pt idx="0">
                  <c:v>4. Критерий «Доброжелательность, вежливость работников организации»</c:v>
                </c:pt>
              </c:strCache>
            </c:strRef>
          </c:cat>
          <c:val>
            <c:numRef>
              <c:f>Лист1!$N$5</c:f>
              <c:numCache>
                <c:formatCode>0.00</c:formatCode>
                <c:ptCount val="1"/>
                <c:pt idx="0">
                  <c:v>95.073397152861943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FB8-4768-9DD4-CAD71444595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7949056"/>
        <c:axId val="105555072"/>
      </c:barChart>
      <c:catAx>
        <c:axId val="107949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5555072"/>
        <c:crosses val="autoZero"/>
        <c:auto val="1"/>
        <c:lblAlgn val="ctr"/>
        <c:lblOffset val="100"/>
        <c:noMultiLvlLbl val="0"/>
      </c:catAx>
      <c:valAx>
        <c:axId val="105555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7949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001485946005999"/>
          <c:y val="0.94541397109722847"/>
          <c:w val="0.64102092288890977"/>
          <c:h val="5.45860289027714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Лист1!$J$2</c:f>
              <c:strCache>
                <c:ptCount val="1"/>
                <c:pt idx="0">
                  <c:v>2021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8000"/>
                    <a:hueMod val="94000"/>
                    <a:satMod val="130000"/>
                    <a:lumMod val="138000"/>
                  </a:schemeClr>
                </a:gs>
                <a:gs pos="100000">
                  <a:schemeClr val="accent1">
                    <a:shade val="94000"/>
                    <a:lumMod val="88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c:spPr>
          <c:invertIfNegative val="0"/>
          <c:dLbls>
            <c:dLbl>
              <c:idx val="0"/>
              <c:layout>
                <c:manualLayout>
                  <c:x val="1.0798119936787035E-2"/>
                  <c:y val="-1.359081017141886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58D-4FB3-AA90-ADA7A9BFDD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Лист1!$O$1</c:f>
              <c:strCache>
                <c:ptCount val="1"/>
                <c:pt idx="0">
                  <c:v>5. Критерий «Удовлетворенность условиями осуществления образовательной деятельности»</c:v>
                </c:pt>
              </c:strCache>
            </c:strRef>
          </c:cat>
          <c:val>
            <c:numRef>
              <c:f>Лист1!$O$2</c:f>
              <c:numCache>
                <c:formatCode>General</c:formatCode>
                <c:ptCount val="1"/>
                <c:pt idx="0">
                  <c:v>90.14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2F4-4707-A261-085D8CAD516B}"/>
            </c:ext>
          </c:extLst>
        </c:ser>
        <c:ser>
          <c:idx val="1"/>
          <c:order val="1"/>
          <c:tx>
            <c:strRef>
              <c:f>Лист1!$J$3</c:f>
              <c:strCache>
                <c:ptCount val="1"/>
                <c:pt idx="0">
                  <c:v>2022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98000"/>
                    <a:hueMod val="94000"/>
                    <a:satMod val="130000"/>
                    <a:lumMod val="138000"/>
                  </a:schemeClr>
                </a:gs>
                <a:gs pos="100000">
                  <a:schemeClr val="accent2">
                    <a:shade val="94000"/>
                    <a:lumMod val="88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c:spPr>
          <c:invertIfNegative val="0"/>
          <c:dLbls>
            <c:dLbl>
              <c:idx val="0"/>
              <c:layout>
                <c:manualLayout>
                  <c:x val="-6.5987748428709069E-17"/>
                  <c:y val="-1.877814229791463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58D-4FB3-AA90-ADA7A9BFDD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Лист1!$O$1</c:f>
              <c:strCache>
                <c:ptCount val="1"/>
                <c:pt idx="0">
                  <c:v>5. Критерий «Удовлетворенность условиями осуществления образовательной деятельности»</c:v>
                </c:pt>
              </c:strCache>
            </c:strRef>
          </c:cat>
          <c:val>
            <c:numRef>
              <c:f>Лист1!$O$3</c:f>
              <c:numCache>
                <c:formatCode>0.00</c:formatCode>
                <c:ptCount val="1"/>
                <c:pt idx="0">
                  <c:v>94.723894736842112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2F4-4707-A261-085D8CAD516B}"/>
            </c:ext>
          </c:extLst>
        </c:ser>
        <c:ser>
          <c:idx val="2"/>
          <c:order val="2"/>
          <c:tx>
            <c:strRef>
              <c:f>Лист1!$J$4</c:f>
              <c:strCache>
                <c:ptCount val="1"/>
                <c:pt idx="0">
                  <c:v>2023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98000"/>
                    <a:hueMod val="94000"/>
                    <a:satMod val="130000"/>
                    <a:lumMod val="138000"/>
                  </a:schemeClr>
                </a:gs>
                <a:gs pos="100000">
                  <a:schemeClr val="accent3">
                    <a:shade val="94000"/>
                    <a:lumMod val="88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c:spPr>
          <c:invertIfNegative val="0"/>
          <c:dLbls>
            <c:dLbl>
              <c:idx val="0"/>
              <c:layout>
                <c:manualLayout>
                  <c:x val="7.198746624524713E-3"/>
                  <c:y val="-6.2247985517948983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58D-4FB3-AA90-ADA7A9BFDD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Лист1!$O$1</c:f>
              <c:strCache>
                <c:ptCount val="1"/>
                <c:pt idx="0">
                  <c:v>5. Критерий «Удовлетворенность условиями осуществления образовательной деятельности»</c:v>
                </c:pt>
              </c:strCache>
            </c:strRef>
          </c:cat>
          <c:val>
            <c:numRef>
              <c:f>Лист1!$O$4</c:f>
              <c:numCache>
                <c:formatCode>General</c:formatCode>
                <c:ptCount val="1"/>
                <c:pt idx="0">
                  <c:v>96.98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2F4-4707-A261-085D8CAD516B}"/>
            </c:ext>
          </c:extLst>
        </c:ser>
        <c:ser>
          <c:idx val="3"/>
          <c:order val="3"/>
          <c:tx>
            <c:strRef>
              <c:f>Лист1!$J$5</c:f>
              <c:strCache>
                <c:ptCount val="1"/>
                <c:pt idx="0">
                  <c:v>2024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8000"/>
                    <a:hueMod val="94000"/>
                    <a:satMod val="130000"/>
                    <a:lumMod val="138000"/>
                  </a:schemeClr>
                </a:gs>
                <a:gs pos="100000">
                  <a:schemeClr val="accent4">
                    <a:shade val="94000"/>
                    <a:lumMod val="88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</c:spPr>
          <c:invertIfNegative val="0"/>
          <c:dLbls>
            <c:dLbl>
              <c:idx val="0"/>
              <c:layout>
                <c:manualLayout>
                  <c:x val="-3.4582214176638324E-3"/>
                  <c:y val="6.9381588320251994E-3"/>
                </c:manualLayout>
              </c:layout>
              <c:tx>
                <c:rich>
                  <a:bodyPr/>
                  <a:lstStyle/>
                  <a:p>
                    <a:r>
                      <a:rPr lang="ru-RU" baseline="0" dirty="0" smtClean="0">
                        <a:solidFill>
                          <a:schemeClr val="bg2">
                            <a:lumMod val="75000"/>
                          </a:schemeClr>
                        </a:solidFill>
                      </a:rPr>
                      <a:t>93,26</a:t>
                    </a:r>
                    <a:endParaRPr lang="ru-RU" baseline="0" dirty="0">
                      <a:solidFill>
                        <a:schemeClr val="bg1"/>
                      </a:solidFill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213-4641-A179-F993CD5C76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Лист1!$O$1</c:f>
              <c:strCache>
                <c:ptCount val="1"/>
                <c:pt idx="0">
                  <c:v>5. Критерий «Удовлетворенность условиями осуществления образовательной деятельности»</c:v>
                </c:pt>
              </c:strCache>
            </c:strRef>
          </c:cat>
          <c:val>
            <c:numRef>
              <c:f>Лист1!$O$5</c:f>
              <c:numCache>
                <c:formatCode>0.00</c:formatCode>
                <c:ptCount val="1"/>
                <c:pt idx="0">
                  <c:v>93.262899599455324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213-4641-A179-F993CD5C76A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7625472"/>
        <c:axId val="105557376"/>
      </c:barChart>
      <c:catAx>
        <c:axId val="107625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5557376"/>
        <c:crosses val="autoZero"/>
        <c:auto val="1"/>
        <c:lblAlgn val="ctr"/>
        <c:lblOffset val="100"/>
        <c:noMultiLvlLbl val="0"/>
      </c:catAx>
      <c:valAx>
        <c:axId val="105557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7625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023349257489908"/>
          <c:y val="0.94004118006495996"/>
          <c:w val="0.7301958279145454"/>
          <c:h val="5.21778217452962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baseline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ответственных за проведение НОКО в 18 муниципальных районах/муниципальном округе/городском округе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6102324166000984"/>
          <c:y val="0.14970910649764224"/>
          <c:w val="0.4004748634347397"/>
          <c:h val="0.7320857413298694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 ответственных за проведение НОКО в 18 муниципавльных районах/(городских) округах/</c:v>
                </c:pt>
              </c:strCache>
            </c:strRef>
          </c:tx>
          <c:explosion val="40"/>
          <c:dPt>
            <c:idx val="0"/>
            <c:bubble3D val="0"/>
            <c:explosion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002-4E85-B16B-C7E5AA95D9B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BE3-4239-ABE4-EB30ED247FF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002-4E85-B16B-C7E5AA95D9BC}"/>
              </c:ext>
            </c:extLst>
          </c:dPt>
          <c:dLbls>
            <c:delete val="1"/>
          </c:dLbls>
          <c:cat>
            <c:strRef>
              <c:f>Лист1!$A$2:$A$4</c:f>
              <c:strCache>
                <c:ptCount val="3"/>
                <c:pt idx="0">
                  <c:v>Ответственные,  как и ранее - 16 </c:v>
                </c:pt>
                <c:pt idx="1">
                  <c:v>Новые ответственные - 3 </c:v>
                </c:pt>
                <c:pt idx="2">
                  <c:v>Смена должности ответственного лица - 1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16</c:v>
                </c:pt>
                <c:pt idx="1">
                  <c:v>3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002-4E85-B16B-C7E5AA95D9BC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1.66246869742743E-2"/>
          <c:y val="0.79917851460054379"/>
          <c:w val="0.90554416401560645"/>
          <c:h val="0.189905592568597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5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0.42382</cdr:x>
      <cdr:y>0.1702</cdr:y>
    </cdr:from>
    <cdr:to>
      <cdr:x>0.52539</cdr:x>
      <cdr:y>0.2321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xmlns="" id="{6B7B36BF-8A1D-45F3-82C5-F94DFA0A8266}"/>
            </a:ext>
          </a:extLst>
        </cdr:cNvPr>
        <cdr:cNvSpPr txBox="1"/>
      </cdr:nvSpPr>
      <cdr:spPr>
        <a:xfrm xmlns:a="http://schemas.openxmlformats.org/drawingml/2006/main">
          <a:off x="3605572" y="792088"/>
          <a:ext cx="864096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100" dirty="0">
              <a:solidFill>
                <a:schemeClr val="tx1"/>
              </a:solidFill>
            </a:rPr>
            <a:t>1</a:t>
          </a:r>
          <a:endParaRPr lang="ru-RU" sz="11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0.33918</cdr:x>
      <cdr:y>0.27852</cdr:y>
    </cdr:from>
    <cdr:to>
      <cdr:x>0.40689</cdr:x>
      <cdr:y>0.37135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xmlns="" id="{7C3DABA5-65FD-4B14-8655-F0750466C452}"/>
            </a:ext>
          </a:extLst>
        </cdr:cNvPr>
        <cdr:cNvSpPr txBox="1"/>
      </cdr:nvSpPr>
      <cdr:spPr>
        <a:xfrm xmlns:a="http://schemas.openxmlformats.org/drawingml/2006/main">
          <a:off x="2885492" y="1296144"/>
          <a:ext cx="576064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300" dirty="0">
              <a:solidFill>
                <a:schemeClr val="tx1"/>
              </a:solidFill>
            </a:rPr>
            <a:t>3</a:t>
          </a:r>
          <a:endParaRPr lang="ru-RU" sz="13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0.6185</cdr:x>
      <cdr:y>0.16248</cdr:y>
    </cdr:from>
    <cdr:to>
      <cdr:x>0.87243</cdr:x>
      <cdr:y>0.37911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xmlns="" id="{D38A466A-EB12-480F-95AC-F99341C3EDC8}"/>
            </a:ext>
          </a:extLst>
        </cdr:cNvPr>
        <cdr:cNvSpPr txBox="1"/>
      </cdr:nvSpPr>
      <cdr:spPr>
        <a:xfrm xmlns:a="http://schemas.openxmlformats.org/drawingml/2006/main">
          <a:off x="5261756" y="801610"/>
          <a:ext cx="2160240" cy="10687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300" dirty="0">
              <a:latin typeface="Bookman Old Style" panose="02050604050505020204" pitchFamily="18" charset="0"/>
            </a:rPr>
            <a:t>Гатчинский, смена должности </a:t>
          </a:r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ответственного</a:t>
          </a:r>
          <a:r>
            <a:rPr lang="ru-RU" sz="1300" dirty="0">
              <a:latin typeface="Bookman Old Style" panose="02050604050505020204" pitchFamily="18" charset="0"/>
            </a:rPr>
            <a:t> лица</a:t>
          </a:r>
        </a:p>
      </cdr:txBody>
    </cdr:sp>
  </cdr:relSizeAnchor>
  <cdr:relSizeAnchor xmlns:cdr="http://schemas.openxmlformats.org/drawingml/2006/chartDrawing">
    <cdr:from>
      <cdr:x>0.47461</cdr:x>
      <cdr:y>0.18081</cdr:y>
    </cdr:from>
    <cdr:to>
      <cdr:x>0.60157</cdr:x>
      <cdr:y>0.21176</cdr:y>
    </cdr:to>
    <cdr:sp macro="" textlink="">
      <cdr:nvSpPr>
        <cdr:cNvPr id="5" name="Стрелка: вправо 4">
          <a:extLst xmlns:a="http://schemas.openxmlformats.org/drawingml/2006/main">
            <a:ext uri="{FF2B5EF4-FFF2-40B4-BE49-F238E27FC236}">
              <a16:creationId xmlns:a16="http://schemas.microsoft.com/office/drawing/2014/main" xmlns="" id="{185F8B5D-D735-45F1-8358-83FFFE435937}"/>
            </a:ext>
          </a:extLst>
        </cdr:cNvPr>
        <cdr:cNvSpPr/>
      </cdr:nvSpPr>
      <cdr:spPr>
        <a:xfrm xmlns:a="http://schemas.openxmlformats.org/drawingml/2006/main" rot="10800000">
          <a:off x="4037620" y="841470"/>
          <a:ext cx="1080120" cy="144016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3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97364"/>
          </a:xfrm>
          <a:prstGeom prst="rect">
            <a:avLst/>
          </a:prstGeom>
        </p:spPr>
        <p:txBody>
          <a:bodyPr vert="horz" lIns="91879" tIns="45939" rIns="91879" bIns="4593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5" y="0"/>
            <a:ext cx="2971800" cy="497364"/>
          </a:xfrm>
          <a:prstGeom prst="rect">
            <a:avLst/>
          </a:prstGeom>
        </p:spPr>
        <p:txBody>
          <a:bodyPr vert="horz" lIns="91879" tIns="45939" rIns="91879" bIns="45939" rtlCol="0"/>
          <a:lstStyle>
            <a:lvl1pPr algn="r">
              <a:defRPr sz="1200"/>
            </a:lvl1pPr>
          </a:lstStyle>
          <a:p>
            <a:fld id="{21E11DE4-88BB-4C40-939F-1FA3BC8E9CB5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48185"/>
            <a:ext cx="2971800" cy="497364"/>
          </a:xfrm>
          <a:prstGeom prst="rect">
            <a:avLst/>
          </a:prstGeom>
        </p:spPr>
        <p:txBody>
          <a:bodyPr vert="horz" lIns="91879" tIns="45939" rIns="91879" bIns="4593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5" y="9448185"/>
            <a:ext cx="2971800" cy="497364"/>
          </a:xfrm>
          <a:prstGeom prst="rect">
            <a:avLst/>
          </a:prstGeom>
        </p:spPr>
        <p:txBody>
          <a:bodyPr vert="horz" lIns="91879" tIns="45939" rIns="91879" bIns="45939" rtlCol="0" anchor="b"/>
          <a:lstStyle>
            <a:lvl1pPr algn="r">
              <a:defRPr sz="1200"/>
            </a:lvl1pPr>
          </a:lstStyle>
          <a:p>
            <a:fld id="{35590E26-5E55-4518-B46C-47A7417DD2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214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97364"/>
          </a:xfrm>
          <a:prstGeom prst="rect">
            <a:avLst/>
          </a:prstGeom>
        </p:spPr>
        <p:txBody>
          <a:bodyPr vert="horz" lIns="91879" tIns="45939" rIns="91879" bIns="4593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5" y="0"/>
            <a:ext cx="2971800" cy="497364"/>
          </a:xfrm>
          <a:prstGeom prst="rect">
            <a:avLst/>
          </a:prstGeom>
        </p:spPr>
        <p:txBody>
          <a:bodyPr vert="horz" lIns="91879" tIns="45939" rIns="91879" bIns="45939" rtlCol="0"/>
          <a:lstStyle>
            <a:lvl1pPr algn="r">
              <a:defRPr sz="1200"/>
            </a:lvl1pPr>
          </a:lstStyle>
          <a:p>
            <a:fld id="{E3E995F4-DF0D-4350-BF3F-D9E28944F275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1388" y="746125"/>
            <a:ext cx="4975225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79" tIns="45939" rIns="91879" bIns="4593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1" y="4724957"/>
            <a:ext cx="5486400" cy="4476274"/>
          </a:xfrm>
          <a:prstGeom prst="rect">
            <a:avLst/>
          </a:prstGeom>
        </p:spPr>
        <p:txBody>
          <a:bodyPr vert="horz" lIns="91879" tIns="45939" rIns="91879" bIns="4593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48185"/>
            <a:ext cx="2971800" cy="497364"/>
          </a:xfrm>
          <a:prstGeom prst="rect">
            <a:avLst/>
          </a:prstGeom>
        </p:spPr>
        <p:txBody>
          <a:bodyPr vert="horz" lIns="91879" tIns="45939" rIns="91879" bIns="4593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5" y="9448185"/>
            <a:ext cx="2971800" cy="497364"/>
          </a:xfrm>
          <a:prstGeom prst="rect">
            <a:avLst/>
          </a:prstGeom>
        </p:spPr>
        <p:txBody>
          <a:bodyPr vert="horz" lIns="91879" tIns="45939" rIns="91879" bIns="45939" rtlCol="0" anchor="b"/>
          <a:lstStyle>
            <a:lvl1pPr algn="r">
              <a:defRPr sz="1200"/>
            </a:lvl1pPr>
          </a:lstStyle>
          <a:p>
            <a:fld id="{8380038D-037A-4527-A889-BCDEB7844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37043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0038D-037A-4527-A889-BCDEB7844CA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222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0038D-037A-4527-A889-BCDEB7844CA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222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0038D-037A-4527-A889-BCDEB7844CA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680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0038D-037A-4527-A889-BCDEB7844CA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188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19" y="2166365"/>
            <a:ext cx="8603674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970315"/>
            <a:ext cx="6858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C85EE-15AB-44A1-BC8B-DA5015C1FBD3}" type="datetime1">
              <a:rPr lang="ru-RU" smtClean="0"/>
              <a:t>21.02.2025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F1F41-B90A-4836-A82B-95E55444B1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094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9AD93-AA59-4DA0-846F-94A6A2B2DEC5}" type="datetime1">
              <a:rPr lang="ru-RU" smtClean="0"/>
              <a:t>21.02.2025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F1F41-B90A-4836-A82B-95E55444B1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602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64484" y="0"/>
            <a:ext cx="20574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468" y="609600"/>
            <a:ext cx="1801785" cy="5638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609600"/>
            <a:ext cx="5979968" cy="5638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22855"/>
            <a:ext cx="2057397" cy="365125"/>
          </a:xfrm>
        </p:spPr>
        <p:txBody>
          <a:bodyPr/>
          <a:lstStyle/>
          <a:p>
            <a:fld id="{459C6642-5547-4ED2-A174-9760D45F21EA}" type="datetime1">
              <a:rPr lang="ru-RU" smtClean="0"/>
              <a:t>21.02.2025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32102" y="6422855"/>
            <a:ext cx="320975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4787" y="6422855"/>
            <a:ext cx="659819" cy="365125"/>
          </a:xfrm>
        </p:spPr>
        <p:txBody>
          <a:bodyPr/>
          <a:lstStyle/>
          <a:p>
            <a:fld id="{1CDF1F41-B90A-4836-A82B-95E55444B1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364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F9C78-622C-47AD-97CF-223F2AE782AF}" type="datetime1">
              <a:rPr lang="ru-RU" smtClean="0"/>
              <a:t>21.02.2025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F1F41-B90A-4836-A82B-95E55444B1F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189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62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62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7F9F7-5793-488A-BF21-08788E23C7B5}" type="slidenum">
              <a:rPr kumimoji="0" lang="ru-RU" altLang="ru-RU" sz="101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01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619951274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62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62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7F9F7-5793-488A-BF21-08788E23C7B5}" type="slidenum">
              <a:rPr kumimoji="0" lang="ru-RU" altLang="ru-RU" sz="101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01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1165433130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62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62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7F9F7-5793-488A-BF21-08788E23C7B5}" type="slidenum">
              <a:rPr kumimoji="0" lang="ru-RU" altLang="ru-RU" sz="101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01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218799955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62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62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7F9F7-5793-488A-BF21-08788E23C7B5}" type="slidenum">
              <a:rPr kumimoji="0" lang="ru-RU" altLang="ru-RU" sz="101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01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595477605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62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62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7F9F7-5793-488A-BF21-08788E23C7B5}" type="slidenum">
              <a:rPr kumimoji="0" lang="ru-RU" altLang="ru-RU" sz="101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01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1435031554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62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62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7F9F7-5793-488A-BF21-08788E23C7B5}" type="slidenum">
              <a:rPr kumimoji="0" lang="ru-RU" altLang="ru-RU" sz="101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01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810827595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62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62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7F9F7-5793-488A-BF21-08788E23C7B5}" type="slidenum">
              <a:rPr kumimoji="0" lang="ru-RU" altLang="ru-RU" sz="101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01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294192121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39A03-E289-4CD0-A6AB-F4C96A852945}" type="datetime1">
              <a:rPr lang="ru-RU" smtClean="0"/>
              <a:t>21.02.2025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F1F41-B90A-4836-A82B-95E55444B1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415973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62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62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7F9F7-5793-488A-BF21-08788E23C7B5}" type="slidenum">
              <a:rPr kumimoji="0" lang="ru-RU" altLang="ru-RU" sz="101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01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905435714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62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62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7F9F7-5793-488A-BF21-08788E23C7B5}" type="slidenum">
              <a:rPr kumimoji="0" lang="ru-RU" altLang="ru-RU" sz="101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01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959735407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62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62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7F9F7-5793-488A-BF21-08788E23C7B5}" type="slidenum">
              <a:rPr kumimoji="0" lang="ru-RU" altLang="ru-RU" sz="101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01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1634630430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62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62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7F9F7-5793-488A-BF21-08788E23C7B5}" type="slidenum">
              <a:rPr kumimoji="0" lang="ru-RU" altLang="ru-RU" sz="101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01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1626014461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62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62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7F9F7-5793-488A-BF21-08788E23C7B5}" type="slidenum">
              <a:rPr kumimoji="0" lang="ru-RU" altLang="ru-RU" sz="101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01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DejaVu Sans"/>
              <a:cs typeface="DejaVu San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10803715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62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62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7F9F7-5793-488A-BF21-08788E23C7B5}" type="slidenum">
              <a:rPr kumimoji="0" lang="ru-RU" altLang="ru-RU" sz="101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01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303835829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62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62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7F9F7-5793-488A-BF21-08788E23C7B5}" type="slidenum">
              <a:rPr kumimoji="0" lang="ru-RU" altLang="ru-RU" sz="101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01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DejaVu Sans"/>
              <a:cs typeface="DejaVu San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4944532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62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62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7F9F7-5793-488A-BF21-08788E23C7B5}" type="slidenum">
              <a:rPr kumimoji="0" lang="ru-RU" altLang="ru-RU" sz="101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01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1823373619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62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62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7F9F7-5793-488A-BF21-08788E23C7B5}" type="slidenum">
              <a:rPr kumimoji="0" lang="ru-RU" altLang="ru-RU" sz="101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01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864987442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62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62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7F9F7-5793-488A-BF21-08788E23C7B5}" type="slidenum">
              <a:rPr kumimoji="0" lang="ru-RU" altLang="ru-RU" sz="101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01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7386104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93" y="2208879"/>
            <a:ext cx="78867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0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893" y="3984400"/>
            <a:ext cx="78867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2757963-ABAD-499C-9BB6-3532FEB6423D}" type="datetime1">
              <a:rPr lang="ru-RU" smtClean="0"/>
              <a:t>21.02.2025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CDF1F41-B90A-4836-A82B-95E55444B1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0241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731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797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39A03-E289-4CD0-A6AB-F4C96A852945}" type="datetime1">
              <a:rPr lang="ru-RU" smtClean="0"/>
              <a:t>21.02.2025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F1F41-B90A-4836-A82B-95E55444B1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441623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656566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428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428" y="2656564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12672-5497-498D-BB36-D7AA092716D1}" type="datetime1">
              <a:rPr lang="ru-RU" smtClean="0"/>
              <a:t>21.02.2025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F1F41-B90A-4836-A82B-95E55444B1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895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4B74C-A908-49EB-BB1C-F42358E86965}" type="datetime1">
              <a:rPr lang="ru-RU" smtClean="0"/>
              <a:t>21.02.2025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F1F41-B90A-4836-A82B-95E55444B1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253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DA81E-B755-4724-A744-3B099B5458D8}" type="datetime1">
              <a:rPr lang="ru-RU" smtClean="0"/>
              <a:t>21.02.2025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F1F41-B90A-4836-A82B-95E55444B1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785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48840"/>
            <a:ext cx="4572000" cy="38404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92568" y="2147487"/>
            <a:ext cx="256032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2498C-78B0-4440-A061-B4A5432B68C2}" type="datetime1">
              <a:rPr lang="ru-RU" smtClean="0"/>
              <a:t>21.02.2025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F1F41-B90A-4836-A82B-95E55444B1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023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0" y="2211494"/>
            <a:ext cx="4754880" cy="384048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85351" y="2150621"/>
            <a:ext cx="256032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45EDD-39CA-4E56-9D9E-9685621CDD86}" type="datetime1">
              <a:rPr lang="ru-RU" smtClean="0"/>
              <a:t>21.02.2025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F1F41-B90A-4836-A82B-95E55444B1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694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2000">
              <a:schemeClr val="bg2">
                <a:lumMod val="40000"/>
                <a:lumOff val="60000"/>
              </a:schemeClr>
            </a:gs>
            <a:gs pos="100000">
              <a:schemeClr val="bg2">
                <a:lumMod val="40000"/>
                <a:lumOff val="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2" y="176109"/>
            <a:ext cx="9141714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019" y="284176"/>
            <a:ext cx="777240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019" y="2011680"/>
            <a:ext cx="777240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557" y="6422855"/>
            <a:ext cx="2595043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62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91000" y="6422855"/>
            <a:ext cx="40606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62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65139" y="6422855"/>
            <a:ext cx="709698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7F9F7-5793-488A-BF21-08788E23C7B5}" type="slidenum">
              <a:rPr kumimoji="0" lang="ru-RU" altLang="ru-RU" sz="101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01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4661201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2000">
              <a:schemeClr val="bg2">
                <a:lumMod val="40000"/>
                <a:lumOff val="60000"/>
              </a:schemeClr>
            </a:gs>
            <a:gs pos="100000">
              <a:schemeClr val="bg2">
                <a:lumMod val="40000"/>
                <a:lumOff val="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62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62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7F9F7-5793-488A-BF21-08788E23C7B5}" type="slidenum">
              <a:rPr kumimoji="0" lang="ru-RU" altLang="ru-RU" sz="101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01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11720280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25000">
              <a:schemeClr val="tx1"/>
            </a:gs>
            <a:gs pos="59000">
              <a:schemeClr val="bg2">
                <a:lumMod val="40000"/>
                <a:lumOff val="60000"/>
              </a:schemeClr>
            </a:gs>
            <a:gs pos="90000">
              <a:schemeClr val="bg2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0" y="5085184"/>
            <a:ext cx="43089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Л.Г.Михайлюк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сектора управления качеством образования департамента надзора, контроля, оценки качества и правового обеспечения в сфере образования комитета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7696674-3FAE-441D-A4FB-2EAAB5A9E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1173496" cy="1523876"/>
          </a:xfrm>
          <a:prstGeom prst="rect">
            <a:avLst/>
          </a:prstGeom>
        </p:spPr>
      </p:pic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xmlns="" id="{ECA37FB7-816E-4B88-B800-D304159539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6226650"/>
              </p:ext>
            </p:extLst>
          </p:nvPr>
        </p:nvGraphicFramePr>
        <p:xfrm>
          <a:off x="1763688" y="188640"/>
          <a:ext cx="7117284" cy="853440"/>
        </p:xfrm>
        <a:graphic>
          <a:graphicData uri="http://schemas.openxmlformats.org/drawingml/2006/table">
            <a:tbl>
              <a:tblPr/>
              <a:tblGrid>
                <a:gridCol w="7117284">
                  <a:extLst>
                    <a:ext uri="{9D8B030D-6E8A-4147-A177-3AD203B41FA5}">
                      <a16:colId xmlns:a16="http://schemas.microsoft.com/office/drawing/2014/main" xmlns="" val="2375143029"/>
                    </a:ext>
                  </a:extLst>
                </a:gridCol>
              </a:tblGrid>
              <a:tr h="5847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-11430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-11430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КОМИТЕТ</a:t>
                      </a:r>
                      <a:endParaRPr lang="ru-RU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-11430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ОБЩЕГО И ПРОФЕССИОНАЛЬНОГО ОБРАЗОВАНИЯ</a:t>
                      </a:r>
                      <a:endParaRPr lang="ru-RU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-114300" algn="l"/>
                        </a:tabLst>
                      </a:pPr>
                      <a:r>
                        <a:rPr lang="ru-RU" sz="14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ЛЕНИНГРАДСКОЙ ОБЛАСТИ</a:t>
                      </a:r>
                      <a:endParaRPr lang="ru-RU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14007345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1FE7B8E-828F-4E8F-BF3B-FD4870CFE2D8}"/>
              </a:ext>
            </a:extLst>
          </p:cNvPr>
          <p:cNvSpPr txBox="1"/>
          <p:nvPr/>
        </p:nvSpPr>
        <p:spPr>
          <a:xfrm>
            <a:off x="899592" y="2132856"/>
            <a:ext cx="7560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 результатах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Общественного совета по независимой оценке качества условий осуществления образовательной деятельности государственных образовательных организаций Ленинградской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757962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E32F1679-9BBF-435F-973E-F203DD50A3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1" t="15850" r="40557" b="16754"/>
          <a:stretch/>
        </p:blipFill>
        <p:spPr>
          <a:xfrm>
            <a:off x="5355560" y="5374465"/>
            <a:ext cx="225575" cy="81637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1FEA0D2A-7ECC-4D84-9BE2-0796B8B808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6" t="16519" r="17226" b="17324"/>
          <a:stretch/>
        </p:blipFill>
        <p:spPr>
          <a:xfrm>
            <a:off x="4586814" y="1495239"/>
            <a:ext cx="558696" cy="507867"/>
          </a:xfrm>
          <a:prstGeom prst="rect">
            <a:avLst/>
          </a:prstGeom>
        </p:spPr>
      </p:pic>
      <p:sp>
        <p:nvSpPr>
          <p:cNvPr id="2" name="Номер слайда 5">
            <a:extLst>
              <a:ext uri="{FF2B5EF4-FFF2-40B4-BE49-F238E27FC236}">
                <a16:creationId xmlns:a16="http://schemas.microsoft.com/office/drawing/2014/main" xmlns="" id="{726F2A85-425A-42E9-9CCE-4036E8E7729B}"/>
              </a:ext>
            </a:extLst>
          </p:cNvPr>
          <p:cNvSpPr txBox="1">
            <a:spLocks/>
          </p:cNvSpPr>
          <p:nvPr/>
        </p:nvSpPr>
        <p:spPr>
          <a:xfrm>
            <a:off x="8649192" y="6462740"/>
            <a:ext cx="401652" cy="2484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DF1F41-B90A-4836-A82B-95E55444B1FC}" type="slidenum">
              <a:rPr lang="ru-RU" sz="1400" b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10</a:t>
            </a:fld>
            <a:endParaRPr lang="ru-RU" sz="1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85CF50EE-7296-4D29-B2EA-92428302F3F3}"/>
              </a:ext>
            </a:extLst>
          </p:cNvPr>
          <p:cNvGrpSpPr/>
          <p:nvPr/>
        </p:nvGrpSpPr>
        <p:grpSpPr>
          <a:xfrm>
            <a:off x="822814" y="5180884"/>
            <a:ext cx="4302721" cy="1530349"/>
            <a:chOff x="-312981" y="3593962"/>
            <a:chExt cx="4284435" cy="1530349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CA23EF47-33FA-47C9-974A-8B4FC04A2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4863" y="4084918"/>
              <a:ext cx="638973" cy="638972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A8990F36-43B5-4FD3-9468-F342C1E5C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5482" y="4084918"/>
              <a:ext cx="625972" cy="634788"/>
            </a:xfrm>
            <a:prstGeom prst="rect">
              <a:avLst/>
            </a:prstGeom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xmlns="" id="{64463237-8A18-4336-96BE-8698214B8077}"/>
                </a:ext>
              </a:extLst>
            </p:cNvPr>
            <p:cNvSpPr/>
            <p:nvPr/>
          </p:nvSpPr>
          <p:spPr>
            <a:xfrm>
              <a:off x="1901140" y="4047093"/>
              <a:ext cx="1492953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600" b="1" dirty="0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Оборудование входных групп пандусами</a:t>
              </a:r>
              <a:endParaRPr lang="ru-RU" sz="1600" b="1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1BA0E158-3912-442D-AC26-65A07C7F6E2F}"/>
                </a:ext>
              </a:extLst>
            </p:cNvPr>
            <p:cNvSpPr/>
            <p:nvPr/>
          </p:nvSpPr>
          <p:spPr>
            <a:xfrm>
              <a:off x="-312981" y="3593962"/>
              <a:ext cx="409665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Оборудование стоянок автотранспорта</a:t>
              </a:r>
              <a:endParaRPr lang="ru-RU" sz="1600" b="1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xmlns="" id="{0F0DFCC6-D058-45BD-B238-294929362E27}"/>
                </a:ext>
              </a:extLst>
            </p:cNvPr>
            <p:cNvSpPr/>
            <p:nvPr/>
          </p:nvSpPr>
          <p:spPr>
            <a:xfrm>
              <a:off x="310024" y="4047093"/>
              <a:ext cx="156978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Оснащение санитарно-гигиенических помещений </a:t>
              </a:r>
              <a:endParaRPr lang="ru-RU" sz="1600" b="1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63D7B944-C984-4B53-A0F4-74A7F5002151}"/>
              </a:ext>
            </a:extLst>
          </p:cNvPr>
          <p:cNvSpPr/>
          <p:nvPr/>
        </p:nvSpPr>
        <p:spPr>
          <a:xfrm>
            <a:off x="586984" y="188640"/>
            <a:ext cx="80566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планах по устранению недостатков предусмотрены следующие мероприятия: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9293015-989C-400C-AAAA-4B60CC0AE5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2201"/>
          <a:stretch/>
        </p:blipFill>
        <p:spPr>
          <a:xfrm>
            <a:off x="3505482" y="4425973"/>
            <a:ext cx="628644" cy="61327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C978622-0B59-42DE-818F-CA1E44FE684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640" y="1184085"/>
            <a:ext cx="254459" cy="22869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267FB39-EE55-4713-9109-2B205A237A8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227" y="2953459"/>
            <a:ext cx="254459" cy="228691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013FD68E-0255-4E22-9DD2-634CA043B2C0}"/>
              </a:ext>
            </a:extLst>
          </p:cNvPr>
          <p:cNvSpPr/>
          <p:nvPr/>
        </p:nvSpPr>
        <p:spPr>
          <a:xfrm>
            <a:off x="831334" y="927304"/>
            <a:ext cx="32403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и повышение текущего уровня удовлетворенности доброжелательностью, вежливостью работников образовательной организации при использовании дистанционных форм взаимодействия (по телефону, по электронной почте, с помощью электронных сервисов подачи электронного обращения (жалобы, предложения), получением консультаций по оказываемым услугам</a:t>
            </a:r>
            <a:r>
              <a:rPr lang="ru-RU" sz="1200" dirty="0">
                <a:solidFill>
                  <a:schemeClr val="bg2"/>
                </a:solidFill>
              </a:rPr>
              <a:t>. 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A33DA8E4-0ABF-4A55-9E8F-D87EF6DE5F7A}"/>
              </a:ext>
            </a:extLst>
          </p:cNvPr>
          <p:cNvSpPr/>
          <p:nvPr/>
        </p:nvSpPr>
        <p:spPr>
          <a:xfrm>
            <a:off x="811892" y="2934241"/>
            <a:ext cx="29680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 следующих условий доступности услуг для инвалидов:  выделенные стоянки для автотранспортных средств инвалидов, адаптированные лифты, поручни, расширенные дверные проемы,  сменные кресла-коляски в образовательной организации.</a:t>
            </a:r>
          </a:p>
        </p:txBody>
      </p:sp>
      <p:sp>
        <p:nvSpPr>
          <p:cNvPr id="16" name="Рамка 15">
            <a:extLst>
              <a:ext uri="{FF2B5EF4-FFF2-40B4-BE49-F238E27FC236}">
                <a16:creationId xmlns:a16="http://schemas.microsoft.com/office/drawing/2014/main" xmlns="" id="{C5163733-3E80-44EF-AD71-3E2CAE2A27CB}"/>
              </a:ext>
            </a:extLst>
          </p:cNvPr>
          <p:cNvSpPr/>
          <p:nvPr/>
        </p:nvSpPr>
        <p:spPr>
          <a:xfrm>
            <a:off x="826954" y="904604"/>
            <a:ext cx="3307172" cy="1938991"/>
          </a:xfrm>
          <a:prstGeom prst="frame">
            <a:avLst>
              <a:gd name="adj1" fmla="val 681"/>
            </a:avLst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Рамка 16">
            <a:extLst>
              <a:ext uri="{FF2B5EF4-FFF2-40B4-BE49-F238E27FC236}">
                <a16:creationId xmlns:a16="http://schemas.microsoft.com/office/drawing/2014/main" xmlns="" id="{5B0ECD6A-EB2F-4770-90D7-84EBAF260002}"/>
              </a:ext>
            </a:extLst>
          </p:cNvPr>
          <p:cNvSpPr/>
          <p:nvPr/>
        </p:nvSpPr>
        <p:spPr>
          <a:xfrm>
            <a:off x="826954" y="2942524"/>
            <a:ext cx="3307172" cy="2103554"/>
          </a:xfrm>
          <a:prstGeom prst="frame">
            <a:avLst>
              <a:gd name="adj1" fmla="val 0"/>
            </a:avLst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BE40B1D8-3E9D-44AA-8490-A4F2525E9B14}"/>
              </a:ext>
            </a:extLst>
          </p:cNvPr>
          <p:cNvSpPr/>
          <p:nvPr/>
        </p:nvSpPr>
        <p:spPr>
          <a:xfrm>
            <a:off x="4536066" y="903236"/>
            <a:ext cx="41565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 удовлетворенности получателей образовательных услуг (экспресс-опросы, анкетирования, встречи, беседы) ежеквартально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979326BC-1BA5-4103-BB25-8CADC7D3E5F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9392" y="1085447"/>
            <a:ext cx="254459" cy="228691"/>
          </a:xfrm>
          <a:prstGeom prst="rect">
            <a:avLst/>
          </a:prstGeom>
        </p:spPr>
      </p:pic>
      <p:sp>
        <p:nvSpPr>
          <p:cNvPr id="23" name="Рамка 22">
            <a:extLst>
              <a:ext uri="{FF2B5EF4-FFF2-40B4-BE49-F238E27FC236}">
                <a16:creationId xmlns:a16="http://schemas.microsoft.com/office/drawing/2014/main" xmlns="" id="{1B4D6B02-A41D-474D-95C3-7D0029E7D17F}"/>
              </a:ext>
            </a:extLst>
          </p:cNvPr>
          <p:cNvSpPr/>
          <p:nvPr/>
        </p:nvSpPr>
        <p:spPr>
          <a:xfrm>
            <a:off x="4572000" y="938285"/>
            <a:ext cx="4176464" cy="1077218"/>
          </a:xfrm>
          <a:prstGeom prst="frame">
            <a:avLst>
              <a:gd name="adj1" fmla="val 7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Рамка 24">
            <a:extLst>
              <a:ext uri="{FF2B5EF4-FFF2-40B4-BE49-F238E27FC236}">
                <a16:creationId xmlns:a16="http://schemas.microsoft.com/office/drawing/2014/main" xmlns="" id="{0161C0B7-2B11-4235-BFEA-BE09828FB1A9}"/>
              </a:ext>
            </a:extLst>
          </p:cNvPr>
          <p:cNvSpPr/>
          <p:nvPr/>
        </p:nvSpPr>
        <p:spPr>
          <a:xfrm>
            <a:off x="826954" y="5673915"/>
            <a:ext cx="4290158" cy="1006630"/>
          </a:xfrm>
          <a:prstGeom prst="frame">
            <a:avLst>
              <a:gd name="adj1" fmla="val 5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8E813CD8-9291-43E3-B659-4ECAFD4BF72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227" y="5704603"/>
            <a:ext cx="254459" cy="228691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01D05F8B-3277-4583-A261-A76FA6594A6D}"/>
              </a:ext>
            </a:extLst>
          </p:cNvPr>
          <p:cNvSpPr/>
          <p:nvPr/>
        </p:nvSpPr>
        <p:spPr>
          <a:xfrm>
            <a:off x="4625039" y="2541556"/>
            <a:ext cx="41144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и повышение текущего уровня удовлетворенности удобством графика работы образовательной организации</a:t>
            </a:r>
            <a:r>
              <a:rPr lang="ru-RU" b="1" dirty="0">
                <a:solidFill>
                  <a:schemeClr val="bg2"/>
                </a:solidFill>
              </a:rPr>
              <a:t>.</a:t>
            </a:r>
            <a:endParaRPr lang="ru-RU" sz="16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Рамка 26">
            <a:extLst>
              <a:ext uri="{FF2B5EF4-FFF2-40B4-BE49-F238E27FC236}">
                <a16:creationId xmlns:a16="http://schemas.microsoft.com/office/drawing/2014/main" xmlns="" id="{1B8846C4-DC8F-4865-AA16-E8CCBB42229C}"/>
              </a:ext>
            </a:extLst>
          </p:cNvPr>
          <p:cNvSpPr/>
          <p:nvPr/>
        </p:nvSpPr>
        <p:spPr>
          <a:xfrm>
            <a:off x="4563050" y="2493187"/>
            <a:ext cx="4176464" cy="1377926"/>
          </a:xfrm>
          <a:prstGeom prst="frame">
            <a:avLst>
              <a:gd name="adj1" fmla="val 7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0C5A8C45-A53D-4516-8474-08A691F1A7F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6674" y="2597972"/>
            <a:ext cx="254459" cy="228691"/>
          </a:xfrm>
          <a:prstGeom prst="rect">
            <a:avLst/>
          </a:prstGeom>
        </p:spPr>
      </p:pic>
      <p:sp>
        <p:nvSpPr>
          <p:cNvPr id="29" name="Рамка 28">
            <a:extLst>
              <a:ext uri="{FF2B5EF4-FFF2-40B4-BE49-F238E27FC236}">
                <a16:creationId xmlns:a16="http://schemas.microsoft.com/office/drawing/2014/main" xmlns="" id="{1280E5D5-EB4B-4188-994B-DEE67CB3A931}"/>
              </a:ext>
            </a:extLst>
          </p:cNvPr>
          <p:cNvSpPr/>
          <p:nvPr/>
        </p:nvSpPr>
        <p:spPr>
          <a:xfrm>
            <a:off x="5343031" y="4189742"/>
            <a:ext cx="3398144" cy="2007349"/>
          </a:xfrm>
          <a:prstGeom prst="frame">
            <a:avLst>
              <a:gd name="adj1" fmla="val 7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B4386CED-1C33-46D3-A8DE-A0A665D4780C}"/>
              </a:ext>
            </a:extLst>
          </p:cNvPr>
          <p:cNvSpPr/>
          <p:nvPr/>
        </p:nvSpPr>
        <p:spPr>
          <a:xfrm>
            <a:off x="5293613" y="4312847"/>
            <a:ext cx="3496979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5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мониторинга сайта по вопросам открытости и доступности информации и ее соответствия действующему законодательству, а также актуальности информации организации на официальном сайте обучающей организации</a:t>
            </a:r>
            <a:r>
              <a:rPr lang="ru-RU" sz="15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6DA909A5-9B55-4E7C-9C2B-C6FA126E3D3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8873" y="4229884"/>
            <a:ext cx="254459" cy="228691"/>
          </a:xfrm>
          <a:prstGeom prst="rect">
            <a:avLst/>
          </a:prstGeom>
        </p:spPr>
      </p:pic>
      <p:sp>
        <p:nvSpPr>
          <p:cNvPr id="32" name="Рамка 31">
            <a:extLst>
              <a:ext uri="{FF2B5EF4-FFF2-40B4-BE49-F238E27FC236}">
                <a16:creationId xmlns:a16="http://schemas.microsoft.com/office/drawing/2014/main" xmlns="" id="{FA4FD587-9437-4F1D-B3FD-0BB8FAFE930F}"/>
              </a:ext>
            </a:extLst>
          </p:cNvPr>
          <p:cNvSpPr/>
          <p:nvPr/>
        </p:nvSpPr>
        <p:spPr>
          <a:xfrm>
            <a:off x="826954" y="5184027"/>
            <a:ext cx="3764188" cy="380876"/>
          </a:xfrm>
          <a:prstGeom prst="frame">
            <a:avLst>
              <a:gd name="adj1" fmla="val 0"/>
            </a:avLst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F7E5105C-AB5B-4D20-991D-B3C2A0CD06F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787" y="5235815"/>
            <a:ext cx="254459" cy="228691"/>
          </a:xfrm>
          <a:prstGeom prst="rect">
            <a:avLst/>
          </a:prstGeom>
        </p:spPr>
      </p:pic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xmlns="" id="{B723E69A-6A5A-4D4A-8F0F-1934B6374AC0}"/>
              </a:ext>
            </a:extLst>
          </p:cNvPr>
          <p:cNvCxnSpPr>
            <a:cxnSpLocks/>
          </p:cNvCxnSpPr>
          <p:nvPr/>
        </p:nvCxnSpPr>
        <p:spPr>
          <a:xfrm>
            <a:off x="2694338" y="5692202"/>
            <a:ext cx="713278" cy="977158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3748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9039" y="116632"/>
            <a:ext cx="80459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ru-RU" dirty="0">
                <a:solidFill>
                  <a:schemeClr val="bg2"/>
                </a:solidFill>
                <a:latin typeface="Times New Roman" panose="02020603050405020304" pitchFamily="18" charset="0"/>
              </a:rPr>
              <a:t>Сведения о мероприятиях по проведению </a:t>
            </a:r>
            <a:endParaRPr lang="en-US" dirty="0">
              <a:solidFill>
                <a:schemeClr val="bg2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chemeClr val="bg2"/>
                </a:solidFill>
                <a:latin typeface="Times New Roman" panose="02020603050405020304" pitchFamily="18" charset="0"/>
              </a:rPr>
              <a:t>независимой оценки в 2024 году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34099" y="1062610"/>
            <a:ext cx="81569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Проведение заседаний Общественного совета по независимой оценке </a:t>
            </a:r>
            <a:endParaRPr lang="ru-RU" sz="20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397750" cy="38026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Скругленный прямоугольник 33"/>
          <p:cNvSpPr>
            <a:spLocks noChangeArrowheads="1"/>
          </p:cNvSpPr>
          <p:nvPr/>
        </p:nvSpPr>
        <p:spPr bwMode="auto">
          <a:xfrm>
            <a:off x="1115616" y="1484784"/>
            <a:ext cx="3597275" cy="369332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для обсуждения</a:t>
            </a:r>
          </a:p>
        </p:txBody>
      </p:sp>
      <p:sp>
        <p:nvSpPr>
          <p:cNvPr id="9" name="Номер слайда 5"/>
          <p:cNvSpPr txBox="1">
            <a:spLocks/>
          </p:cNvSpPr>
          <p:nvPr/>
        </p:nvSpPr>
        <p:spPr>
          <a:xfrm>
            <a:off x="8646228" y="6453336"/>
            <a:ext cx="488256" cy="2484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FE5C325-8739-4CD4-9B5F-61EB8D0DF3F9}"/>
              </a:ext>
            </a:extLst>
          </p:cNvPr>
          <p:cNvSpPr/>
          <p:nvPr/>
        </p:nvSpPr>
        <p:spPr>
          <a:xfrm>
            <a:off x="683568" y="1738004"/>
            <a:ext cx="441675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kern="150" dirty="0">
                <a:solidFill>
                  <a:schemeClr val="bg2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Mangal" panose="02040503050203030202" pitchFamily="18" charset="0"/>
              </a:rPr>
              <a:t>- о выполнении планов по устранению недостатков в образовательных организациях Ленинградской области, выявленных в ходе НОКО в 202</a:t>
            </a:r>
            <a:r>
              <a:rPr lang="en-GB" kern="150" dirty="0">
                <a:solidFill>
                  <a:schemeClr val="bg2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Mangal" panose="02040503050203030202" pitchFamily="18" charset="0"/>
              </a:rPr>
              <a:t>3</a:t>
            </a:r>
            <a:r>
              <a:rPr lang="ru-RU" kern="150" dirty="0">
                <a:solidFill>
                  <a:schemeClr val="bg2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Mangal" panose="02040503050203030202" pitchFamily="18" charset="0"/>
              </a:rPr>
              <a:t> году;</a:t>
            </a:r>
            <a:endParaRPr lang="ru-RU" sz="1600" kern="150" dirty="0">
              <a:solidFill>
                <a:schemeClr val="bg2"/>
              </a:solidFill>
              <a:latin typeface="Liberation Serif"/>
              <a:ea typeface="NSimSun" panose="02010609030101010101" pitchFamily="49" charset="-122"/>
              <a:cs typeface="Mangal" panose="02040503050203030202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kern="150" dirty="0">
                <a:solidFill>
                  <a:schemeClr val="bg2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Mangal" panose="02040503050203030202" pitchFamily="18" charset="0"/>
              </a:rPr>
              <a:t>- итоги независимой оценки качества условий осуществления образовательной деятельности в образовательных организациях Ленинградской области за 202</a:t>
            </a:r>
            <a:r>
              <a:rPr lang="en-GB" kern="150" dirty="0">
                <a:solidFill>
                  <a:schemeClr val="bg2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Mangal" panose="02040503050203030202" pitchFamily="18" charset="0"/>
              </a:rPr>
              <a:t>4</a:t>
            </a:r>
            <a:r>
              <a:rPr lang="ru-RU" kern="150" dirty="0">
                <a:solidFill>
                  <a:schemeClr val="bg2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Mangal" panose="02040503050203030202" pitchFamily="18" charset="0"/>
              </a:rPr>
              <a:t> год. Формирование предложений по улучшению деятельности образовательных организаций, в отношении которых проводилась НОКО в 202</a:t>
            </a:r>
            <a:r>
              <a:rPr lang="en-GB" kern="150" dirty="0">
                <a:solidFill>
                  <a:schemeClr val="bg2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Mangal" panose="02040503050203030202" pitchFamily="18" charset="0"/>
              </a:rPr>
              <a:t>4</a:t>
            </a:r>
            <a:r>
              <a:rPr lang="ru-RU" kern="150" dirty="0">
                <a:solidFill>
                  <a:schemeClr val="bg2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Mangal" panose="02040503050203030202" pitchFamily="18" charset="0"/>
              </a:rPr>
              <a:t> году;</a:t>
            </a:r>
            <a:endParaRPr lang="ru-RU" sz="1600" kern="150" dirty="0">
              <a:solidFill>
                <a:schemeClr val="bg2"/>
              </a:solidFill>
              <a:latin typeface="Liberation Serif"/>
              <a:ea typeface="NSimSun" panose="02010609030101010101" pitchFamily="49" charset="-122"/>
              <a:cs typeface="Mangal" panose="02040503050203030202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kern="150" dirty="0">
                <a:solidFill>
                  <a:schemeClr val="bg2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Mangal" panose="02040503050203030202" pitchFamily="18" charset="0"/>
              </a:rPr>
              <a:t>- формирование списка образовательных организаций Ленинградской области для прохождения НОКО в 202</a:t>
            </a:r>
            <a:r>
              <a:rPr lang="en-GB" kern="150" dirty="0">
                <a:solidFill>
                  <a:schemeClr val="bg2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Mangal" panose="02040503050203030202" pitchFamily="18" charset="0"/>
              </a:rPr>
              <a:t>5</a:t>
            </a:r>
            <a:r>
              <a:rPr lang="ru-RU" kern="150" dirty="0">
                <a:solidFill>
                  <a:schemeClr val="bg2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Mangal" panose="02040503050203030202" pitchFamily="18" charset="0"/>
              </a:rPr>
              <a:t> году.</a:t>
            </a:r>
            <a:r>
              <a:rPr lang="ru-RU" i="1" kern="150" dirty="0">
                <a:solidFill>
                  <a:schemeClr val="bg2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Liberation Mono"/>
              </a:rPr>
              <a:t>	</a:t>
            </a:r>
            <a:endParaRPr lang="ru-RU" sz="1600" kern="150" dirty="0">
              <a:solidFill>
                <a:schemeClr val="bg2"/>
              </a:solidFill>
              <a:effectLst/>
              <a:latin typeface="Liberation Serif"/>
              <a:ea typeface="NSimSun" panose="02010609030101010101" pitchFamily="49" charset="-122"/>
              <a:cs typeface="Mangal" panose="02040503050203030202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71E7CC1-F440-4E2E-9CB4-0FF0168985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" r="1998"/>
          <a:stretch/>
        </p:blipFill>
        <p:spPr>
          <a:xfrm>
            <a:off x="5292080" y="1557406"/>
            <a:ext cx="3505063" cy="2304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D5E7F38-8CDF-446F-BEF2-E7BEBDA826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945534"/>
            <a:ext cx="3505063" cy="2304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5796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9551" y="260648"/>
            <a:ext cx="799288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solidFill>
                  <a:schemeClr val="bg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 проведении мероприятий по популяризации сайта bus.gov.ru</a:t>
            </a:r>
            <a:endParaRPr lang="ru-RU" sz="21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5"/>
          <p:cNvSpPr txBox="1">
            <a:spLocks/>
          </p:cNvSpPr>
          <p:nvPr/>
        </p:nvSpPr>
        <p:spPr>
          <a:xfrm>
            <a:off x="8532440" y="6453336"/>
            <a:ext cx="473660" cy="2484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DF1F41-B90A-4836-A82B-95E55444B1FC}" type="slidenum">
              <a:rPr lang="ru-RU" b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12</a:t>
            </a:fld>
            <a:endParaRPr lang="ru-RU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0937" y="1062825"/>
            <a:ext cx="68622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Комитетом общего и профессионального образования Ленинградской области </a:t>
            </a:r>
            <a:r>
              <a:rPr lang="ru-RU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проводятся следующие мероприятия: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11560" y="1988840"/>
            <a:ext cx="427901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Информирование участников отношений в сфере образования о проведении независимой оценки через официальные аккаунты комитета</a:t>
            </a:r>
            <a:r>
              <a:rPr lang="ru-RU" sz="1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социальных сетях.</a:t>
            </a:r>
          </a:p>
          <a:p>
            <a:pPr>
              <a:defRPr/>
            </a:pPr>
            <a:endParaRPr lang="ru-RU" sz="14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информации о проведения независимой оценки на официальном портале органов исполнительной власти Ленинградской области.</a:t>
            </a:r>
          </a:p>
          <a:p>
            <a:pPr>
              <a:defRPr/>
            </a:pPr>
            <a:endParaRPr lang="ru-RU" sz="14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Информирование родительской общественности при проведении областных родительских собраний. </a:t>
            </a:r>
          </a:p>
          <a:p>
            <a:pPr>
              <a:defRPr/>
            </a:pPr>
            <a:endParaRPr lang="ru-RU" sz="14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на официальных сайтах, стендах образовательных организаций инструктивно-методических материалов о работе сайта bus.gov.ru, включая информацию о возможности оставить отзыв о работе организации.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11A25FE-9FB2-48EC-BEAA-A0A3FF2A97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0" t="10101" r="40550" b="44209"/>
          <a:stretch/>
        </p:blipFill>
        <p:spPr>
          <a:xfrm>
            <a:off x="5076056" y="2141365"/>
            <a:ext cx="3734891" cy="410445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B45B386-CD4F-4C24-AA43-643834A54D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709156"/>
            <a:ext cx="3734891" cy="111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767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9552" y="188640"/>
            <a:ext cx="86044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solidFill>
                  <a:schemeClr val="bg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Размещение специализированных </a:t>
            </a:r>
            <a:r>
              <a:rPr lang="ru-RU" sz="2100" b="1" dirty="0" err="1">
                <a:solidFill>
                  <a:schemeClr val="bg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медиафайлов</a:t>
            </a:r>
            <a:r>
              <a:rPr lang="ru-RU" sz="2100" b="1" dirty="0">
                <a:solidFill>
                  <a:schemeClr val="bg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о проведении независимой оценки, рекомендованных Минпросвещения России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8742363" y="6524625"/>
            <a:ext cx="401637" cy="215900"/>
          </a:xfrm>
        </p:spPr>
        <p:txBody>
          <a:bodyPr/>
          <a:lstStyle/>
          <a:p>
            <a:fld id="{1CDF1F41-B90A-4836-A82B-95E55444B1FC}" type="slidenum">
              <a:rPr lang="ru-RU" sz="11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fld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C9087EC-1D85-40AC-9D94-66B6EC5396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5900" r="59450" b="31369"/>
          <a:stretch/>
        </p:blipFill>
        <p:spPr>
          <a:xfrm>
            <a:off x="565658" y="1232634"/>
            <a:ext cx="4824536" cy="4932670"/>
          </a:xfrm>
          <a:prstGeom prst="rect">
            <a:avLst/>
          </a:prstGeom>
        </p:spPr>
      </p:pic>
      <p:sp>
        <p:nvSpPr>
          <p:cNvPr id="15" name="Скругленный прямоугольник 2">
            <a:extLst>
              <a:ext uri="{FF2B5EF4-FFF2-40B4-BE49-F238E27FC236}">
                <a16:creationId xmlns:a16="http://schemas.microsoft.com/office/drawing/2014/main" xmlns="" id="{EA37A538-5DF2-48BA-8AD2-FD368BDB7422}"/>
              </a:ext>
            </a:extLst>
          </p:cNvPr>
          <p:cNvSpPr/>
          <p:nvPr/>
        </p:nvSpPr>
        <p:spPr>
          <a:xfrm>
            <a:off x="5808188" y="2099613"/>
            <a:ext cx="2292037" cy="119185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3">
            <a:extLst>
              <a:ext uri="{FF2B5EF4-FFF2-40B4-BE49-F238E27FC236}">
                <a16:creationId xmlns:a16="http://schemas.microsoft.com/office/drawing/2014/main" xmlns="" id="{9D20F09C-0C2A-4345-8F0C-6256BF9BE1D4}"/>
              </a:ext>
            </a:extLst>
          </p:cNvPr>
          <p:cNvSpPr/>
          <p:nvPr/>
        </p:nvSpPr>
        <p:spPr>
          <a:xfrm>
            <a:off x="6660232" y="4293096"/>
            <a:ext cx="2251003" cy="86409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1D33822-91BA-4386-A24B-B534E71CAC17}"/>
              </a:ext>
            </a:extLst>
          </p:cNvPr>
          <p:cNvSpPr txBox="1"/>
          <p:nvPr/>
        </p:nvSpPr>
        <p:spPr>
          <a:xfrm>
            <a:off x="5866710" y="2276872"/>
            <a:ext cx="22335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 видеоролик, рекомендованный Минпросвещения России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8288E6F-95E0-4CD1-AD86-5215183E7C77}"/>
              </a:ext>
            </a:extLst>
          </p:cNvPr>
          <p:cNvSpPr txBox="1"/>
          <p:nvPr/>
        </p:nvSpPr>
        <p:spPr>
          <a:xfrm>
            <a:off x="7038748" y="4535610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Размещена анкета</a:t>
            </a:r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xmlns="" id="{C8559E4B-011B-44C6-82D1-142354A3CD91}"/>
              </a:ext>
            </a:extLst>
          </p:cNvPr>
          <p:cNvCxnSpPr>
            <a:cxnSpLocks/>
          </p:cNvCxnSpPr>
          <p:nvPr/>
        </p:nvCxnSpPr>
        <p:spPr>
          <a:xfrm flipH="1">
            <a:off x="2123728" y="3320866"/>
            <a:ext cx="4032448" cy="16599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xmlns="" id="{15B60861-C462-47CE-B0C9-D18D0C949566}"/>
              </a:ext>
            </a:extLst>
          </p:cNvPr>
          <p:cNvCxnSpPr>
            <a:cxnSpLocks/>
          </p:cNvCxnSpPr>
          <p:nvPr/>
        </p:nvCxnSpPr>
        <p:spPr>
          <a:xfrm flipH="1">
            <a:off x="1547664" y="4725144"/>
            <a:ext cx="5040560" cy="9002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2302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8742363" y="6453188"/>
            <a:ext cx="401637" cy="215900"/>
          </a:xfrm>
        </p:spPr>
        <p:txBody>
          <a:bodyPr/>
          <a:lstStyle/>
          <a:p>
            <a:fld id="{1CDF1F41-B90A-4836-A82B-95E55444B1FC}" type="slidenum">
              <a:rPr lang="ru-RU" sz="1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fld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1340768"/>
            <a:ext cx="35283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Актуальная информация о проведении независимой оценки публикуется на сайте комитета общего и профессионального образования Ленинградской области: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867C554B-CDD7-401D-AEC5-8FBB0C3B3518}"/>
              </a:ext>
            </a:extLst>
          </p:cNvPr>
          <p:cNvSpPr/>
          <p:nvPr/>
        </p:nvSpPr>
        <p:spPr>
          <a:xfrm>
            <a:off x="600260" y="0"/>
            <a:ext cx="8352928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900" b="1" kern="150" dirty="0">
                <a:solidFill>
                  <a:schemeClr val="bg2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Liberation Mono"/>
              </a:rPr>
              <a:t>О создании и систематической актуализации на сайте комитета общего </a:t>
            </a:r>
            <a:r>
              <a:rPr lang="en-US" sz="1900" b="1" kern="150" dirty="0">
                <a:solidFill>
                  <a:schemeClr val="bg2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Liberation Mono"/>
              </a:rPr>
              <a:t/>
            </a:r>
            <a:br>
              <a:rPr lang="en-US" sz="1900" b="1" kern="150" dirty="0">
                <a:solidFill>
                  <a:schemeClr val="bg2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Liberation Mono"/>
              </a:rPr>
            </a:br>
            <a:r>
              <a:rPr lang="ru-RU" sz="1900" b="1" kern="150" dirty="0">
                <a:solidFill>
                  <a:schemeClr val="bg2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Liberation Mono"/>
              </a:rPr>
              <a:t>и профессионального образования  Ленинградской области специализированного раздела по независимой оценке</a:t>
            </a:r>
            <a:endParaRPr lang="ru-RU" sz="1900" b="1" kern="150" dirty="0">
              <a:solidFill>
                <a:schemeClr val="bg2"/>
              </a:solidFill>
              <a:effectLst/>
              <a:latin typeface="Liberation Serif"/>
              <a:ea typeface="NSimSun" panose="02010609030101010101" pitchFamily="49" charset="-122"/>
              <a:cs typeface="Mangal" panose="02040503050203030202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9552" y="3573016"/>
            <a:ext cx="33843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https://edu.lenobl.ru/ru/upravlenie-obrazovaniem/departament-nadzora-i-kontrolja/upravlenie-kachestvom-obrazovanija/nezavisimaya-ocenka-kachestva-uslovij-osushestvleniya-obrazovatelnoj-d/</a:t>
            </a:r>
            <a:endParaRPr lang="ru-RU" sz="1400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275856" y="3212976"/>
            <a:ext cx="1008112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>
            <a:cxnSpLocks/>
          </p:cNvCxnSpPr>
          <p:nvPr/>
        </p:nvCxnSpPr>
        <p:spPr>
          <a:xfrm>
            <a:off x="3275856" y="3212976"/>
            <a:ext cx="1008112" cy="14401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cxnSpLocks/>
          </p:cNvCxnSpPr>
          <p:nvPr/>
        </p:nvCxnSpPr>
        <p:spPr>
          <a:xfrm>
            <a:off x="3275856" y="3212976"/>
            <a:ext cx="1080120" cy="24482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F07221A-62EC-4C98-81CD-588412B5F6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26" t="8351" r="60124" b="3451"/>
          <a:stretch/>
        </p:blipFill>
        <p:spPr>
          <a:xfrm>
            <a:off x="4355976" y="1124744"/>
            <a:ext cx="4176464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045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44888D8A-8BB6-42CB-8303-ED33659349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313" y="2996952"/>
            <a:ext cx="2175544" cy="163165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3DC8E8AA-20B2-4163-8F09-91BC6996AC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147" y="4389492"/>
            <a:ext cx="2403155" cy="180236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32C0A0B-4118-4CD0-8FBB-640A1776D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51" y="1124595"/>
            <a:ext cx="1707654" cy="227687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2DA6C1A1-EDDE-45E9-8F98-A4867AF13D15}"/>
              </a:ext>
            </a:extLst>
          </p:cNvPr>
          <p:cNvSpPr/>
          <p:nvPr/>
        </p:nvSpPr>
        <p:spPr>
          <a:xfrm>
            <a:off x="3525313" y="1025865"/>
            <a:ext cx="53285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Выездные  рейды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по итогам независимой оценки качества условий осуществления образовательной деятельности в образовательных организациях Ленинградской области.</a:t>
            </a:r>
          </a:p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</a:rPr>
              <a:t>Всего в 2024 году осуществлено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7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</a:rPr>
              <a:t>выездных рейдов.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116632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Общественного совета</a:t>
            </a:r>
            <a:r>
              <a:rPr lang="en-US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образовательными организациями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5"/>
          <p:cNvSpPr txBox="1">
            <a:spLocks/>
          </p:cNvSpPr>
          <p:nvPr/>
        </p:nvSpPr>
        <p:spPr>
          <a:xfrm>
            <a:off x="8631606" y="6453336"/>
            <a:ext cx="398649" cy="2484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DF1F41-B90A-4836-A82B-95E55444B1FC}" type="slidenum">
              <a:rPr lang="ru-RU" b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15</a:t>
            </a:fld>
            <a:endParaRPr lang="ru-RU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A43D2D0-1213-4102-BD08-0CEF446C46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77262"/>
            <a:ext cx="1979712" cy="148478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6C73DFE-7A1E-4ECD-B580-F0F650A7F8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538782"/>
            <a:ext cx="1368152" cy="102611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5B902E22-F7EC-4DF0-83DF-804D5669DB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95" y="2452832"/>
            <a:ext cx="1080120" cy="144016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15D267B-5C81-4FE8-966D-D7ACE1E2375B}"/>
              </a:ext>
            </a:extLst>
          </p:cNvPr>
          <p:cNvSpPr txBox="1"/>
          <p:nvPr/>
        </p:nvSpPr>
        <p:spPr>
          <a:xfrm>
            <a:off x="1475656" y="3535646"/>
            <a:ext cx="1803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2"/>
                </a:solidFill>
              </a:rPr>
              <a:t>Спортивный клуб «Варяги»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38F6582E-96C0-49D9-9486-D67CF4C860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663" y="3961749"/>
            <a:ext cx="2973480" cy="223011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1200291-3FCB-4A6F-8718-FC87D7CD344A}"/>
              </a:ext>
            </a:extLst>
          </p:cNvPr>
          <p:cNvSpPr txBox="1"/>
          <p:nvPr/>
        </p:nvSpPr>
        <p:spPr>
          <a:xfrm>
            <a:off x="5755990" y="3049632"/>
            <a:ext cx="26368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2"/>
                </a:solidFill>
              </a:rPr>
              <a:t>Детский сад №16 комбинированного типа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61555BF0-6581-4178-8389-DE909F322FE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1" t="32871" r="25328"/>
          <a:stretch/>
        </p:blipFill>
        <p:spPr>
          <a:xfrm>
            <a:off x="5032535" y="5584034"/>
            <a:ext cx="1446909" cy="122940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093B407-410E-4401-AAD9-B823DB05D4E7}"/>
              </a:ext>
            </a:extLst>
          </p:cNvPr>
          <p:cNvSpPr txBox="1"/>
          <p:nvPr/>
        </p:nvSpPr>
        <p:spPr>
          <a:xfrm>
            <a:off x="2135289" y="6047132"/>
            <a:ext cx="1611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/>
                </a:solidFill>
              </a:rPr>
              <a:t>ООО «Логопедия»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5A7A6B97-DE09-44AF-81D6-BFD46EB3481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9" y="4408450"/>
            <a:ext cx="1720035" cy="2293379"/>
          </a:xfrm>
          <a:prstGeom prst="rect">
            <a:avLst/>
          </a:prstGeom>
        </p:spPr>
      </p:pic>
      <p:sp>
        <p:nvSpPr>
          <p:cNvPr id="29" name="Стрелка: вправо 28">
            <a:extLst>
              <a:ext uri="{FF2B5EF4-FFF2-40B4-BE49-F238E27FC236}">
                <a16:creationId xmlns:a16="http://schemas.microsoft.com/office/drawing/2014/main" xmlns="" id="{BAA61494-CE04-4CF0-91B4-82DAFB5DD01D}"/>
              </a:ext>
            </a:extLst>
          </p:cNvPr>
          <p:cNvSpPr/>
          <p:nvPr/>
        </p:nvSpPr>
        <p:spPr>
          <a:xfrm rot="16200000">
            <a:off x="2766185" y="3420430"/>
            <a:ext cx="147537" cy="152136"/>
          </a:xfrm>
          <a:prstGeom prst="rightArrow">
            <a:avLst/>
          </a:prstGeom>
          <a:solidFill>
            <a:schemeClr val="accent1">
              <a:alpha val="64000"/>
            </a:schemeClr>
          </a:solidFill>
          <a:ln>
            <a:solidFill>
              <a:schemeClr val="accent1">
                <a:shade val="50000"/>
                <a:hueMod val="94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: вправо 29">
            <a:extLst>
              <a:ext uri="{FF2B5EF4-FFF2-40B4-BE49-F238E27FC236}">
                <a16:creationId xmlns:a16="http://schemas.microsoft.com/office/drawing/2014/main" xmlns="" id="{B4A57B9E-DCAB-4B06-BA6E-0F369807549E}"/>
              </a:ext>
            </a:extLst>
          </p:cNvPr>
          <p:cNvSpPr/>
          <p:nvPr/>
        </p:nvSpPr>
        <p:spPr>
          <a:xfrm rot="5400000">
            <a:off x="6596626" y="3708975"/>
            <a:ext cx="147537" cy="152136"/>
          </a:xfrm>
          <a:prstGeom prst="rightArrow">
            <a:avLst/>
          </a:prstGeom>
          <a:solidFill>
            <a:schemeClr val="accent1">
              <a:alpha val="59000"/>
            </a:schemeClr>
          </a:solidFill>
          <a:ln>
            <a:solidFill>
              <a:schemeClr val="accent1">
                <a:shade val="50000"/>
                <a:hueMod val="94000"/>
                <a:alpha val="3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: вправо 30">
            <a:extLst>
              <a:ext uri="{FF2B5EF4-FFF2-40B4-BE49-F238E27FC236}">
                <a16:creationId xmlns:a16="http://schemas.microsoft.com/office/drawing/2014/main" xmlns="" id="{A8A2605C-C4DD-473A-9FE4-2CDC578D8E20}"/>
              </a:ext>
            </a:extLst>
          </p:cNvPr>
          <p:cNvSpPr/>
          <p:nvPr/>
        </p:nvSpPr>
        <p:spPr>
          <a:xfrm rot="10800000">
            <a:off x="1939679" y="6453336"/>
            <a:ext cx="147537" cy="152136"/>
          </a:xfrm>
          <a:prstGeom prst="rightArrow">
            <a:avLst/>
          </a:prstGeom>
          <a:solidFill>
            <a:schemeClr val="accent1">
              <a:alpha val="52000"/>
            </a:schemeClr>
          </a:solidFill>
          <a:ln>
            <a:solidFill>
              <a:schemeClr val="accent1">
                <a:shade val="50000"/>
                <a:hueMod val="94000"/>
                <a:alpha val="5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304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44888D8A-8BB6-42CB-8303-ED33659349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313" y="2996952"/>
            <a:ext cx="2175544" cy="163165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3DC8E8AA-20B2-4163-8F09-91BC6996AC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147" y="4389492"/>
            <a:ext cx="2403155" cy="180236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32C0A0B-4118-4CD0-8FBB-640A1776D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51" y="1124595"/>
            <a:ext cx="1707654" cy="227687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2DA6C1A1-EDDE-45E9-8F98-A4867AF13D15}"/>
              </a:ext>
            </a:extLst>
          </p:cNvPr>
          <p:cNvSpPr/>
          <p:nvPr/>
        </p:nvSpPr>
        <p:spPr>
          <a:xfrm>
            <a:off x="3525313" y="1025865"/>
            <a:ext cx="53285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Выездные  рейды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по итогам независимой оценки качества условий осуществления образовательной деятельности в образовательных организациях Ленинградской области.</a:t>
            </a:r>
          </a:p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</a:rPr>
              <a:t>Всего в 2024 году осуществлено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7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</a:rPr>
              <a:t>выездных рейдов.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116632"/>
            <a:ext cx="7920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Общественного совета</a:t>
            </a:r>
            <a:r>
              <a:rPr lang="en-US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образовательными </a:t>
            </a:r>
            <a:r>
              <a:rPr lang="ru-RU" sz="24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организациями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сделать еще один слайд по выездам 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5"/>
          <p:cNvSpPr txBox="1">
            <a:spLocks/>
          </p:cNvSpPr>
          <p:nvPr/>
        </p:nvSpPr>
        <p:spPr>
          <a:xfrm>
            <a:off x="8631606" y="6453336"/>
            <a:ext cx="398649" cy="2484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DF1F41-B90A-4836-A82B-95E55444B1FC}" type="slidenum">
              <a:rPr lang="ru-RU" b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16</a:t>
            </a:fld>
            <a:endParaRPr lang="ru-RU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A43D2D0-1213-4102-BD08-0CEF446C46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77262"/>
            <a:ext cx="1979712" cy="148478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6C73DFE-7A1E-4ECD-B580-F0F650A7F8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538782"/>
            <a:ext cx="1368152" cy="102611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5B902E22-F7EC-4DF0-83DF-804D5669DB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95" y="2452832"/>
            <a:ext cx="1080120" cy="144016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15D267B-5C81-4FE8-966D-D7ACE1E2375B}"/>
              </a:ext>
            </a:extLst>
          </p:cNvPr>
          <p:cNvSpPr txBox="1"/>
          <p:nvPr/>
        </p:nvSpPr>
        <p:spPr>
          <a:xfrm>
            <a:off x="1475656" y="3535646"/>
            <a:ext cx="1803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2"/>
                </a:solidFill>
              </a:rPr>
              <a:t>Спортивный клуб «Варяги»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38F6582E-96C0-49D9-9486-D67CF4C860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663" y="3961749"/>
            <a:ext cx="2973480" cy="223011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1200291-3FCB-4A6F-8718-FC87D7CD344A}"/>
              </a:ext>
            </a:extLst>
          </p:cNvPr>
          <p:cNvSpPr txBox="1"/>
          <p:nvPr/>
        </p:nvSpPr>
        <p:spPr>
          <a:xfrm>
            <a:off x="5755990" y="3049632"/>
            <a:ext cx="26368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2"/>
                </a:solidFill>
              </a:rPr>
              <a:t>Детский сад №16 комбинированного типа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61555BF0-6581-4178-8389-DE909F322FE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1" t="32871" r="25328"/>
          <a:stretch/>
        </p:blipFill>
        <p:spPr>
          <a:xfrm>
            <a:off x="5032535" y="5584034"/>
            <a:ext cx="1446909" cy="122940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093B407-410E-4401-AAD9-B823DB05D4E7}"/>
              </a:ext>
            </a:extLst>
          </p:cNvPr>
          <p:cNvSpPr txBox="1"/>
          <p:nvPr/>
        </p:nvSpPr>
        <p:spPr>
          <a:xfrm>
            <a:off x="2135289" y="6047132"/>
            <a:ext cx="1611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/>
                </a:solidFill>
              </a:rPr>
              <a:t>ООО «Логопедия»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5A7A6B97-DE09-44AF-81D6-BFD46EB3481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9" y="4408450"/>
            <a:ext cx="1720035" cy="2293379"/>
          </a:xfrm>
          <a:prstGeom prst="rect">
            <a:avLst/>
          </a:prstGeom>
        </p:spPr>
      </p:pic>
      <p:sp>
        <p:nvSpPr>
          <p:cNvPr id="29" name="Стрелка: вправо 28">
            <a:extLst>
              <a:ext uri="{FF2B5EF4-FFF2-40B4-BE49-F238E27FC236}">
                <a16:creationId xmlns:a16="http://schemas.microsoft.com/office/drawing/2014/main" xmlns="" id="{BAA61494-CE04-4CF0-91B4-82DAFB5DD01D}"/>
              </a:ext>
            </a:extLst>
          </p:cNvPr>
          <p:cNvSpPr/>
          <p:nvPr/>
        </p:nvSpPr>
        <p:spPr>
          <a:xfrm rot="16200000">
            <a:off x="2766185" y="3420430"/>
            <a:ext cx="147537" cy="152136"/>
          </a:xfrm>
          <a:prstGeom prst="rightArrow">
            <a:avLst/>
          </a:prstGeom>
          <a:solidFill>
            <a:schemeClr val="accent1">
              <a:alpha val="64000"/>
            </a:schemeClr>
          </a:solidFill>
          <a:ln>
            <a:solidFill>
              <a:schemeClr val="accent1">
                <a:shade val="50000"/>
                <a:hueMod val="94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: вправо 29">
            <a:extLst>
              <a:ext uri="{FF2B5EF4-FFF2-40B4-BE49-F238E27FC236}">
                <a16:creationId xmlns:a16="http://schemas.microsoft.com/office/drawing/2014/main" xmlns="" id="{B4A57B9E-DCAB-4B06-BA6E-0F369807549E}"/>
              </a:ext>
            </a:extLst>
          </p:cNvPr>
          <p:cNvSpPr/>
          <p:nvPr/>
        </p:nvSpPr>
        <p:spPr>
          <a:xfrm rot="5400000">
            <a:off x="6596626" y="3708975"/>
            <a:ext cx="147537" cy="152136"/>
          </a:xfrm>
          <a:prstGeom prst="rightArrow">
            <a:avLst/>
          </a:prstGeom>
          <a:solidFill>
            <a:schemeClr val="accent1">
              <a:alpha val="59000"/>
            </a:schemeClr>
          </a:solidFill>
          <a:ln>
            <a:solidFill>
              <a:schemeClr val="accent1">
                <a:shade val="50000"/>
                <a:hueMod val="94000"/>
                <a:alpha val="3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: вправо 30">
            <a:extLst>
              <a:ext uri="{FF2B5EF4-FFF2-40B4-BE49-F238E27FC236}">
                <a16:creationId xmlns:a16="http://schemas.microsoft.com/office/drawing/2014/main" xmlns="" id="{A8A2605C-C4DD-473A-9FE4-2CDC578D8E20}"/>
              </a:ext>
            </a:extLst>
          </p:cNvPr>
          <p:cNvSpPr/>
          <p:nvPr/>
        </p:nvSpPr>
        <p:spPr>
          <a:xfrm rot="10800000">
            <a:off x="1939679" y="6453336"/>
            <a:ext cx="147537" cy="152136"/>
          </a:xfrm>
          <a:prstGeom prst="rightArrow">
            <a:avLst/>
          </a:prstGeom>
          <a:solidFill>
            <a:schemeClr val="accent1">
              <a:alpha val="52000"/>
            </a:schemeClr>
          </a:solidFill>
          <a:ln>
            <a:solidFill>
              <a:schemeClr val="accent1">
                <a:shade val="50000"/>
                <a:hueMod val="94000"/>
                <a:alpha val="5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917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4">
            <a:extLst>
              <a:ext uri="{FF2B5EF4-FFF2-40B4-BE49-F238E27FC236}">
                <a16:creationId xmlns:a16="http://schemas.microsoft.com/office/drawing/2014/main" xmlns="" id="{34829A06-E546-4B20-A1FB-398F7F38D4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2166243"/>
              </p:ext>
            </p:extLst>
          </p:nvPr>
        </p:nvGraphicFramePr>
        <p:xfrm>
          <a:off x="750404" y="1651426"/>
          <a:ext cx="8507288" cy="4933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419F8EEA-DC76-4C0A-9B57-FA795A551206}"/>
              </a:ext>
            </a:extLst>
          </p:cNvPr>
          <p:cNvSpPr/>
          <p:nvPr/>
        </p:nvSpPr>
        <p:spPr>
          <a:xfrm>
            <a:off x="8604448" y="6354573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xmlns="" id="{DDA1E2E2-0D1F-41D3-844D-407D78609038}"/>
              </a:ext>
            </a:extLst>
          </p:cNvPr>
          <p:cNvSpPr txBox="1">
            <a:spLocks/>
          </p:cNvSpPr>
          <p:nvPr/>
        </p:nvSpPr>
        <p:spPr>
          <a:xfrm>
            <a:off x="8631606" y="6453336"/>
            <a:ext cx="398649" cy="2484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DF1F41-B90A-4836-A82B-95E55444B1FC}" type="slidenum">
              <a:rPr lang="ru-RU" b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17</a:t>
            </a:fld>
            <a:endParaRPr lang="ru-RU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F9CC80A-A0F3-4C3C-ABB1-A41CBA075474}"/>
              </a:ext>
            </a:extLst>
          </p:cNvPr>
          <p:cNvSpPr txBox="1"/>
          <p:nvPr/>
        </p:nvSpPr>
        <p:spPr>
          <a:xfrm>
            <a:off x="4283968" y="450912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16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2CC4E61-FDA3-42E8-BFCB-547F2495F01C}"/>
              </a:ext>
            </a:extLst>
          </p:cNvPr>
          <p:cNvSpPr txBox="1"/>
          <p:nvPr/>
        </p:nvSpPr>
        <p:spPr>
          <a:xfrm>
            <a:off x="683568" y="2708920"/>
            <a:ext cx="273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>
                <a:solidFill>
                  <a:schemeClr val="bg1"/>
                </a:solidFill>
                <a:latin typeface="Bookman Old Style" panose="02050604050505020204" pitchFamily="18" charset="0"/>
              </a:rPr>
              <a:t>Волховский, Подпорожский,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Приозерский</a:t>
            </a:r>
            <a:r>
              <a:rPr lang="ru-RU" sz="1300" dirty="0">
                <a:solidFill>
                  <a:schemeClr val="bg1"/>
                </a:solidFill>
                <a:latin typeface="Bookman Old Style" panose="02050604050505020204" pitchFamily="18" charset="0"/>
              </a:rPr>
              <a:t>, новые ответственные</a:t>
            </a:r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xmlns="" id="{E9DFF9E2-9EE9-46BE-B606-921C1C39EEA9}"/>
              </a:ext>
            </a:extLst>
          </p:cNvPr>
          <p:cNvSpPr/>
          <p:nvPr/>
        </p:nvSpPr>
        <p:spPr>
          <a:xfrm>
            <a:off x="2123728" y="3212976"/>
            <a:ext cx="1008112" cy="127184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A62797F-77D0-B33F-E662-0204BB94A5E5}"/>
              </a:ext>
            </a:extLst>
          </p:cNvPr>
          <p:cNvSpPr txBox="1"/>
          <p:nvPr/>
        </p:nvSpPr>
        <p:spPr>
          <a:xfrm>
            <a:off x="467543" y="429902"/>
            <a:ext cx="83216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Ответственные за проведение НОКО </a:t>
            </a:r>
            <a:br>
              <a:rPr lang="ru-RU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2024-2025 учебном году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184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FD45641-B196-42A8-9C19-7272B750E0FA}"/>
              </a:ext>
            </a:extLst>
          </p:cNvPr>
          <p:cNvSpPr txBox="1">
            <a:spLocks/>
          </p:cNvSpPr>
          <p:nvPr/>
        </p:nvSpPr>
        <p:spPr>
          <a:xfrm>
            <a:off x="8604934" y="6381328"/>
            <a:ext cx="398649" cy="2484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DF1F41-B90A-4836-A82B-95E55444B1FC}" type="slidenum">
              <a:rPr lang="ru-RU" b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18</a:t>
            </a:fld>
            <a:endParaRPr lang="ru-RU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xmlns="" id="{D6FF2BAB-B4D1-4CB4-A52F-EAC17F1021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9564017"/>
              </p:ext>
            </p:extLst>
          </p:nvPr>
        </p:nvGraphicFramePr>
        <p:xfrm>
          <a:off x="320921" y="1245628"/>
          <a:ext cx="8284013" cy="5612376"/>
        </p:xfrm>
        <a:graphic>
          <a:graphicData uri="http://schemas.openxmlformats.org/drawingml/2006/table">
            <a:tbl>
              <a:tblPr firstRow="1" firstCol="1" bandRow="1"/>
              <a:tblGrid>
                <a:gridCol w="2704247">
                  <a:extLst>
                    <a:ext uri="{9D8B030D-6E8A-4147-A177-3AD203B41FA5}">
                      <a16:colId xmlns:a16="http://schemas.microsoft.com/office/drawing/2014/main" xmlns="" val="3803855039"/>
                    </a:ext>
                  </a:extLst>
                </a:gridCol>
                <a:gridCol w="644287">
                  <a:extLst>
                    <a:ext uri="{9D8B030D-6E8A-4147-A177-3AD203B41FA5}">
                      <a16:colId xmlns:a16="http://schemas.microsoft.com/office/drawing/2014/main" xmlns="" val="2239541902"/>
                    </a:ext>
                  </a:extLst>
                </a:gridCol>
                <a:gridCol w="644287">
                  <a:extLst>
                    <a:ext uri="{9D8B030D-6E8A-4147-A177-3AD203B41FA5}">
                      <a16:colId xmlns:a16="http://schemas.microsoft.com/office/drawing/2014/main" xmlns="" val="3763040369"/>
                    </a:ext>
                  </a:extLst>
                </a:gridCol>
                <a:gridCol w="243128">
                  <a:extLst>
                    <a:ext uri="{9D8B030D-6E8A-4147-A177-3AD203B41FA5}">
                      <a16:colId xmlns:a16="http://schemas.microsoft.com/office/drawing/2014/main" xmlns="" val="150739985"/>
                    </a:ext>
                  </a:extLst>
                </a:gridCol>
                <a:gridCol w="2759490">
                  <a:extLst>
                    <a:ext uri="{9D8B030D-6E8A-4147-A177-3AD203B41FA5}">
                      <a16:colId xmlns:a16="http://schemas.microsoft.com/office/drawing/2014/main" xmlns="" val="1412227079"/>
                    </a:ext>
                  </a:extLst>
                </a:gridCol>
                <a:gridCol w="644287">
                  <a:extLst>
                    <a:ext uri="{9D8B030D-6E8A-4147-A177-3AD203B41FA5}">
                      <a16:colId xmlns:a16="http://schemas.microsoft.com/office/drawing/2014/main" xmlns="" val="535369622"/>
                    </a:ext>
                  </a:extLst>
                </a:gridCol>
                <a:gridCol w="644287">
                  <a:extLst>
                    <a:ext uri="{9D8B030D-6E8A-4147-A177-3AD203B41FA5}">
                      <a16:colId xmlns:a16="http://schemas.microsoft.com/office/drawing/2014/main" xmlns="" val="39087650"/>
                    </a:ext>
                  </a:extLst>
                </a:gridCol>
              </a:tblGrid>
              <a:tr h="9852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район/городской округ</a:t>
                      </a: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г.</a:t>
                      </a: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 г.</a:t>
                      </a: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i="0">
                        <a:effectLst/>
                        <a:latin typeface="Bahnschrift SemiBold SemiConden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район/(городской) округ</a:t>
                      </a: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г.</a:t>
                      </a: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 г.</a:t>
                      </a: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37897811"/>
                  </a:ext>
                </a:extLst>
              </a:tr>
              <a:tr h="3761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rgbClr val="333333"/>
                          </a:solidFill>
                          <a:effectLst/>
                          <a:latin typeface="Bahnschrift SemiBold SemiConden" panose="020B0502040204020203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Бокситогорский район</a:t>
                      </a: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i="0">
                        <a:effectLst/>
                        <a:latin typeface="Bahnschrift SemiBold SemiConden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rgbClr val="333333"/>
                          </a:solidFill>
                          <a:effectLst/>
                          <a:latin typeface="Bahnschrift SemiBold SemiConden" panose="020B0502040204020203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Ломоносовский район</a:t>
                      </a: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50340937"/>
                  </a:ext>
                </a:extLst>
              </a:tr>
              <a:tr h="3761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rgbClr val="333333"/>
                          </a:solidFill>
                          <a:effectLst/>
                          <a:latin typeface="Bahnschrift SemiBold SemiConden" panose="020B0502040204020203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Волосовский район</a:t>
                      </a: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rgbClr val="333333"/>
                          </a:solidFill>
                          <a:effectLst/>
                          <a:latin typeface="Bahnschrift SemiBold SemiConden" panose="020B0502040204020203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Лужский район</a:t>
                      </a: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65738706"/>
                  </a:ext>
                </a:extLst>
              </a:tr>
              <a:tr h="3761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rgbClr val="333333"/>
                          </a:solidFill>
                          <a:effectLst/>
                          <a:latin typeface="Bahnschrift SemiBold SemiConden" panose="020B0502040204020203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Волховский район</a:t>
                      </a: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rgbClr val="333333"/>
                          </a:solidFill>
                          <a:effectLst/>
                          <a:latin typeface="Bahnschrift SemiBold SemiConden" panose="020B0502040204020203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Подпорожский район</a:t>
                      </a: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85440734"/>
                  </a:ext>
                </a:extLst>
              </a:tr>
              <a:tr h="3761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rgbClr val="333333"/>
                          </a:solidFill>
                          <a:effectLst/>
                          <a:latin typeface="Bahnschrift SemiBold SemiConden" panose="020B0502040204020203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Всеволожский район</a:t>
                      </a: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rgbClr val="333333"/>
                          </a:solidFill>
                          <a:effectLst/>
                          <a:latin typeface="Bahnschrift SemiBold SemiConden" panose="020B0502040204020203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Приозерский район</a:t>
                      </a: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27672368"/>
                  </a:ext>
                </a:extLst>
              </a:tr>
              <a:tr h="3761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rgbClr val="333333"/>
                          </a:solidFill>
                          <a:effectLst/>
                          <a:latin typeface="Bahnschrift SemiBold SemiConden" panose="020B0502040204020203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Выборгский район</a:t>
                      </a: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rgbClr val="333333"/>
                          </a:solidFill>
                          <a:effectLst/>
                          <a:latin typeface="Bahnschrift SemiBold SemiConden" panose="020B0502040204020203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Сланцевский район</a:t>
                      </a: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78482028"/>
                  </a:ext>
                </a:extLst>
              </a:tr>
              <a:tr h="7165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rgbClr val="333333"/>
                          </a:solidFill>
                          <a:effectLst/>
                          <a:latin typeface="Bahnschrift SemiBold SemiConden" panose="020B0502040204020203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Гатчинский муниципальный округ</a:t>
                      </a: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 smtClean="0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</a:t>
                      </a: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rgbClr val="333333"/>
                          </a:solidFill>
                          <a:effectLst/>
                          <a:latin typeface="Bahnschrift SemiBold SemiConden" panose="020B0502040204020203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Сосновоборский городской округ</a:t>
                      </a: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84958190"/>
                  </a:ext>
                </a:extLst>
              </a:tr>
              <a:tr h="7165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rgbClr val="333333"/>
                          </a:solidFill>
                          <a:effectLst/>
                          <a:latin typeface="Bahnschrift SemiBold SemiConden" panose="020B0502040204020203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Кингисеппский район</a:t>
                      </a: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 smtClean="0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rgbClr val="333333"/>
                          </a:solidFill>
                          <a:effectLst/>
                          <a:latin typeface="Bahnschrift SemiBold SemiConden" panose="020B0502040204020203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Тихвинский район</a:t>
                      </a: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50437076"/>
                  </a:ext>
                </a:extLst>
              </a:tr>
              <a:tr h="3761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rgbClr val="333333"/>
                          </a:solidFill>
                          <a:effectLst/>
                          <a:latin typeface="Bahnschrift SemiBold SemiConden" panose="020B0502040204020203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Киришский район</a:t>
                      </a: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i="0">
                        <a:effectLst/>
                        <a:latin typeface="Bahnschrift SemiBold SemiConden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rgbClr val="333333"/>
                          </a:solidFill>
                          <a:effectLst/>
                          <a:latin typeface="Bahnschrift SemiBold SemiConden" panose="020B0502040204020203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Тосненский район</a:t>
                      </a: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5932824"/>
                  </a:ext>
                </a:extLst>
              </a:tr>
              <a:tr h="3761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rgbClr val="333333"/>
                          </a:solidFill>
                          <a:effectLst/>
                          <a:latin typeface="Bahnschrift SemiBold SemiConden" panose="020B0502040204020203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Кировский район</a:t>
                      </a: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i="0">
                        <a:effectLst/>
                        <a:latin typeface="Bahnschrift SemiBold SemiConden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51900" marR="5190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336</a:t>
                      </a:r>
                      <a:endParaRPr lang="ru-RU" sz="2000" b="1" i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395</a:t>
                      </a:r>
                    </a:p>
                  </a:txBody>
                  <a:tcPr marL="51900" marR="519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02408797"/>
                  </a:ext>
                </a:extLst>
              </a:tr>
              <a:tr h="560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rgbClr val="333333"/>
                          </a:solidFill>
                          <a:effectLst/>
                          <a:latin typeface="Bahnschrift SemiBold SemiConden" panose="020B0502040204020203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Лодейнопольский район</a:t>
                      </a: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i="0" dirty="0">
                        <a:effectLst/>
                        <a:latin typeface="Bahnschrift SemiBold SemiConden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i="0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i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i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00" marR="519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2778272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A1551CF-457B-008E-4809-C8B3DC3021C5}"/>
              </a:ext>
            </a:extLst>
          </p:cNvPr>
          <p:cNvSpPr txBox="1"/>
          <p:nvPr/>
        </p:nvSpPr>
        <p:spPr>
          <a:xfrm>
            <a:off x="323529" y="45299"/>
            <a:ext cx="86800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количестве образовательных организаций, в отношении которых планируется проведение НОКО </a:t>
            </a:r>
            <a:br>
              <a:rPr lang="ru-RU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2025-2026 году (муниципальный оператор)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5492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47280EB-824D-A38F-9938-BE1488A97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FE35E6E-D7F7-FC88-6508-0EDE0BB963BC}"/>
              </a:ext>
            </a:extLst>
          </p:cNvPr>
          <p:cNvSpPr txBox="1">
            <a:spLocks/>
          </p:cNvSpPr>
          <p:nvPr/>
        </p:nvSpPr>
        <p:spPr>
          <a:xfrm>
            <a:off x="8604934" y="6381328"/>
            <a:ext cx="398649" cy="2484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DF1F41-B90A-4836-A82B-95E55444B1FC}" type="slidenum">
              <a:rPr lang="ru-RU" b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19</a:t>
            </a:fld>
            <a:endParaRPr lang="ru-RU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50BE8FA-D927-D048-3722-FACEC77512E9}"/>
              </a:ext>
            </a:extLst>
          </p:cNvPr>
          <p:cNvSpPr txBox="1"/>
          <p:nvPr/>
        </p:nvSpPr>
        <p:spPr>
          <a:xfrm>
            <a:off x="323529" y="202730"/>
            <a:ext cx="86800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количестве образовательных организаций, </a:t>
            </a:r>
            <a:r>
              <a:rPr lang="ru-RU" sz="24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отношении которых планируется проведение НОКО </a:t>
            </a:r>
            <a:br>
              <a:rPr lang="ru-RU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2024-2025 учебном году (региональный оператор)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7">
            <a:extLst>
              <a:ext uri="{FF2B5EF4-FFF2-40B4-BE49-F238E27FC236}">
                <a16:creationId xmlns:a16="http://schemas.microsoft.com/office/drawing/2014/main" xmlns="" id="{A1CF4B32-C9DC-DF78-5F08-D9F50D1721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0019542"/>
              </p:ext>
            </p:extLst>
          </p:nvPr>
        </p:nvGraphicFramePr>
        <p:xfrm>
          <a:off x="611560" y="1772817"/>
          <a:ext cx="8136903" cy="30077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18863">
                  <a:extLst>
                    <a:ext uri="{9D8B030D-6E8A-4147-A177-3AD203B41FA5}">
                      <a16:colId xmlns:a16="http://schemas.microsoft.com/office/drawing/2014/main" xmlns="" val="1840038702"/>
                    </a:ext>
                  </a:extLst>
                </a:gridCol>
                <a:gridCol w="1544292">
                  <a:extLst>
                    <a:ext uri="{9D8B030D-6E8A-4147-A177-3AD203B41FA5}">
                      <a16:colId xmlns:a16="http://schemas.microsoft.com/office/drawing/2014/main" xmlns="" val="2518679420"/>
                    </a:ext>
                  </a:extLst>
                </a:gridCol>
                <a:gridCol w="1973748">
                  <a:extLst>
                    <a:ext uri="{9D8B030D-6E8A-4147-A177-3AD203B41FA5}">
                      <a16:colId xmlns:a16="http://schemas.microsoft.com/office/drawing/2014/main" xmlns="" val="155649243"/>
                    </a:ext>
                  </a:extLst>
                </a:gridCol>
              </a:tblGrid>
              <a:tr h="576063">
                <a:tc>
                  <a:txBody>
                    <a:bodyPr/>
                    <a:lstStyle/>
                    <a:p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39043491"/>
                  </a:ext>
                </a:extLst>
              </a:tr>
              <a:tr h="786345">
                <a:tc>
                  <a:txBody>
                    <a:bodyPr/>
                    <a:lstStyle/>
                    <a:p>
                      <a:pPr algn="ctr"/>
                      <a:r>
                        <a:rPr lang="ru-RU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государственных организаций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34 </a:t>
                      </a:r>
                      <a:endParaRPr lang="ru-RU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61983443"/>
                  </a:ext>
                </a:extLst>
              </a:tr>
              <a:tr h="786345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822349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50" dirty="0">
                          <a:effectLst/>
                          <a:latin typeface="Times New Roman" panose="02020603050405020304" pitchFamily="18" charset="0"/>
                          <a:ea typeface="NSimSun" panose="02010609030101010101" pitchFamily="49" charset="-122"/>
                          <a:cs typeface="Times New Roman" panose="02020603050405020304" pitchFamily="18" charset="0"/>
                        </a:rPr>
                        <a:t>Всего организаций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ru-RU" sz="2400" kern="15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NSimSun" panose="02010609030101010101" pitchFamily="49" charset="-122"/>
                          <a:cs typeface="Times New Roman" panose="02020603050405020304" pitchFamily="18" charset="0"/>
                        </a:rPr>
                        <a:t>20</a:t>
                      </a:r>
                      <a:endParaRPr lang="ru-RU" sz="2400" kern="150" dirty="0">
                        <a:effectLst/>
                        <a:latin typeface="Times New Roman" panose="02020603050405020304" pitchFamily="18" charset="0"/>
                        <a:ea typeface="NSimSun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ru-RU" sz="2400" b="0" kern="15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NSimSun" panose="02010609030101010101" pitchFamily="49" charset="-122"/>
                          <a:cs typeface="Times New Roman" panose="02020603050405020304" pitchFamily="18" charset="0"/>
                        </a:rPr>
                        <a:t>34</a:t>
                      </a:r>
                      <a:endParaRPr lang="ru-RU" sz="2400" b="0" kern="150" dirty="0">
                        <a:effectLst/>
                        <a:latin typeface="Times New Roman" panose="02020603050405020304" pitchFamily="18" charset="0"/>
                        <a:ea typeface="NSimSun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3124917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7743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D2916AF7-4895-4FC2-88D8-86E68A3B9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15200" y="6492875"/>
            <a:ext cx="1828800" cy="365125"/>
          </a:xfrm>
        </p:spPr>
        <p:txBody>
          <a:bodyPr/>
          <a:lstStyle/>
          <a:p>
            <a:fld id="{1CDF1F41-B90A-4836-A82B-95E55444B1FC}" type="slidenum">
              <a:rPr lang="ru-RU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5EDB1F4-F414-431F-99DA-BA7E59137890}"/>
              </a:ext>
            </a:extLst>
          </p:cNvPr>
          <p:cNvSpPr txBox="1"/>
          <p:nvPr/>
        </p:nvSpPr>
        <p:spPr>
          <a:xfrm>
            <a:off x="658441" y="116632"/>
            <a:ext cx="83529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Охват НОКО организаций Ленинградской области (региональный 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 муниципальные/городской округ операторы)</a:t>
            </a:r>
          </a:p>
        </p:txBody>
      </p:sp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xmlns="" id="{0525961E-FDA5-4F86-BD14-61F9417AF4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3246198"/>
              </p:ext>
            </p:extLst>
          </p:nvPr>
        </p:nvGraphicFramePr>
        <p:xfrm>
          <a:off x="899592" y="1196752"/>
          <a:ext cx="6843467" cy="214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3147">
                  <a:extLst>
                    <a:ext uri="{9D8B030D-6E8A-4147-A177-3AD203B41FA5}">
                      <a16:colId xmlns:a16="http://schemas.microsoft.com/office/drawing/2014/main" xmlns="" val="1840038702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xmlns="" val="23694032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2024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390434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муниципальных организаций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ru-RU" sz="2000" kern="150" dirty="0">
                          <a:effectLst/>
                          <a:latin typeface="Times New Roman" panose="02020603050405020304" pitchFamily="18" charset="0"/>
                          <a:ea typeface="NSimSun" panose="02010609030101010101" pitchFamily="49" charset="-122"/>
                          <a:cs typeface="Times New Roman" panose="02020603050405020304" pitchFamily="18" charset="0"/>
                        </a:rPr>
                        <a:t>336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4156627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государственных организаций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61983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50" dirty="0">
                          <a:effectLst/>
                          <a:latin typeface="Times New Roman" panose="02020603050405020304" pitchFamily="18" charset="0"/>
                          <a:ea typeface="NSimSun" panose="02010609030101010101" pitchFamily="49" charset="-122"/>
                          <a:cs typeface="Times New Roman" panose="02020603050405020304" pitchFamily="18" charset="0"/>
                        </a:rPr>
                        <a:t>Всего организаций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ru-RU" sz="2000" kern="150" dirty="0">
                          <a:effectLst/>
                          <a:latin typeface="Liberation Serif"/>
                          <a:ea typeface="NSimSun" panose="02010609030101010101" pitchFamily="49" charset="-122"/>
                          <a:cs typeface="Mangal" panose="02040503050203030202" pitchFamily="18" charset="0"/>
                        </a:rPr>
                        <a:t>345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312491788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9B6C4A9-2229-43A2-AE0A-567B24076091}"/>
              </a:ext>
            </a:extLst>
          </p:cNvPr>
          <p:cNvSpPr txBox="1"/>
          <p:nvPr/>
        </p:nvSpPr>
        <p:spPr>
          <a:xfrm>
            <a:off x="2360578" y="3645024"/>
            <a:ext cx="4752528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1185</a:t>
            </a:r>
            <a:r>
              <a:rPr lang="ru-RU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организаций </a:t>
            </a:r>
          </a:p>
          <a:p>
            <a:pPr algn="ctr"/>
            <a:r>
              <a:rPr lang="ru-RU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охвачено НОКО в 2021-2024 гг.</a:t>
            </a: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437112"/>
            <a:ext cx="3168352" cy="211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353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D2916AF7-4895-4FC2-88D8-86E68A3B9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15200" y="6492875"/>
            <a:ext cx="1828800" cy="365125"/>
          </a:xfrm>
        </p:spPr>
        <p:txBody>
          <a:bodyPr/>
          <a:lstStyle/>
          <a:p>
            <a:fld id="{1CDF1F41-B90A-4836-A82B-95E55444B1FC}" type="slidenum">
              <a:rPr lang="ru-RU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5EDB1F4-F414-431F-99DA-BA7E59137890}"/>
              </a:ext>
            </a:extLst>
          </p:cNvPr>
          <p:cNvSpPr txBox="1"/>
          <p:nvPr/>
        </p:nvSpPr>
        <p:spPr>
          <a:xfrm>
            <a:off x="658441" y="116632"/>
            <a:ext cx="83529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Выполнение мероприятий Плана работы </a:t>
            </a:r>
          </a:p>
          <a:p>
            <a:pPr algn="ctr"/>
            <a:r>
              <a:rPr lang="ru-RU" sz="20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Общественного совета</a:t>
            </a:r>
            <a:endParaRPr lang="ru-RU" sz="2000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3" t="11848" r="21165" b="4453"/>
          <a:stretch/>
        </p:blipFill>
        <p:spPr bwMode="auto">
          <a:xfrm>
            <a:off x="406050" y="1196752"/>
            <a:ext cx="3044327" cy="3675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5" t="18665" r="11085" b="16667"/>
          <a:stretch/>
        </p:blipFill>
        <p:spPr bwMode="auto">
          <a:xfrm>
            <a:off x="4211960" y="1210034"/>
            <a:ext cx="4286217" cy="246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ловина рамки 2"/>
          <p:cNvSpPr/>
          <p:nvPr/>
        </p:nvSpPr>
        <p:spPr>
          <a:xfrm rot="14818075">
            <a:off x="3455876" y="4016287"/>
            <a:ext cx="1512168" cy="356554"/>
          </a:xfrm>
          <a:prstGeom prst="halfFram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02540" y="4209656"/>
            <a:ext cx="2232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bg1"/>
                </a:solidFill>
              </a:rPr>
              <a:t>100%</a:t>
            </a:r>
            <a:endParaRPr lang="ru-RU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300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27584" y="190226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ru-RU" dirty="0" smtClean="0">
                <a:latin typeface="Times New Roman" panose="02020603050405020304" pitchFamily="18" charset="0"/>
              </a:rPr>
              <a:t>Мероприятия 2024 года </a:t>
            </a:r>
            <a:endParaRPr lang="ru-RU" dirty="0">
              <a:latin typeface="Times New Roman" panose="02020603050405020304" pitchFamily="18" charset="0"/>
            </a:endParaRPr>
          </a:p>
        </p:txBody>
      </p:sp>
      <p:sp>
        <p:nvSpPr>
          <p:cNvPr id="9" name="Номер слайда 5"/>
          <p:cNvSpPr txBox="1">
            <a:spLocks/>
          </p:cNvSpPr>
          <p:nvPr/>
        </p:nvSpPr>
        <p:spPr>
          <a:xfrm>
            <a:off x="8886825" y="6453188"/>
            <a:ext cx="257175" cy="2492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r" defTabSz="914400" rtl="0" eaLnBrk="1" latinLnBrk="0" hangingPunct="1">
              <a:defRPr sz="1015" kern="1200" smtClean="0">
                <a:solidFill>
                  <a:srgbClr val="000000"/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95536" y="4365291"/>
            <a:ext cx="3119393" cy="1631216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Проведена независимая оценка в отношении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 (август-ноябрь)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7208" y="2924944"/>
            <a:ext cx="3119393" cy="1015663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Проведены  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заседания Общественного совета (февраль, ноябрь)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05998" y="1219625"/>
            <a:ext cx="3985170" cy="1323439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Приняли участие в 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расширенном 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заседании Общественной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палаты Ленинградской области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(сентябрь)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9512" y="1219625"/>
            <a:ext cx="4243219" cy="1323439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Приняли участие в 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заседании Общественного совета  при Министерстве просвещения Российской Федерации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(январь)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131615" y="2852936"/>
            <a:ext cx="4559553" cy="1323439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Осуществлены 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выездов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организации в рамках общественного мониторинга  (февраль-ноябрь)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211960" y="4519179"/>
            <a:ext cx="4559553" cy="1323439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 мониторинг размещения на сайте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bus.gov.ru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отзывов о деятельности образовательных организаций Ленинградской области   (декабрь)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216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FE0AF07-1DBF-444C-81F6-284B6DC3C2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52" t="9412" r="17223" b="3204"/>
          <a:stretch/>
        </p:blipFill>
        <p:spPr>
          <a:xfrm rot="1097717">
            <a:off x="4599505" y="1431530"/>
            <a:ext cx="3367377" cy="301134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3548" y="166335"/>
            <a:ext cx="86404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Реализация Планов организаций по устранению недостатков, выявленных в ходе проведения независимой оценки в 2023 году</a:t>
            </a:r>
          </a:p>
        </p:txBody>
      </p:sp>
      <p:sp>
        <p:nvSpPr>
          <p:cNvPr id="5" name="Номер слайда 5"/>
          <p:cNvSpPr txBox="1">
            <a:spLocks/>
          </p:cNvSpPr>
          <p:nvPr/>
        </p:nvSpPr>
        <p:spPr>
          <a:xfrm>
            <a:off x="8745461" y="6453336"/>
            <a:ext cx="257636" cy="2484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DF1F41-B90A-4836-A82B-95E55444B1FC}" type="slidenum">
              <a:rPr lang="ru-RU" b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</a:t>
            </a:fld>
            <a:endParaRPr lang="ru-RU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076056" y="4969412"/>
            <a:ext cx="2736304" cy="1323438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>
            <a:noAutofit/>
          </a:bodyPr>
          <a:lstStyle/>
          <a:p>
            <a:pPr algn="ctr" defTabSz="957263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Планы по устранению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недостатков опубликованы</a:t>
            </a:r>
          </a:p>
          <a:p>
            <a:pPr algn="ctr" defTabSz="957263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gov.ru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210234" y="4969411"/>
            <a:ext cx="3119393" cy="1323439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Проведена независимая оценка в отношении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организаций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778B6CD-FDE4-455B-B00D-75A299FC53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29" t="12563" r="26588" b="9957"/>
          <a:stretch/>
        </p:blipFill>
        <p:spPr>
          <a:xfrm rot="20966037">
            <a:off x="1435247" y="1348135"/>
            <a:ext cx="3025457" cy="298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799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xmlns="" id="{D933FB8C-24F6-40FC-A8B1-A12C8B19C2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2554178"/>
              </p:ext>
            </p:extLst>
          </p:nvPr>
        </p:nvGraphicFramePr>
        <p:xfrm>
          <a:off x="467544" y="1196752"/>
          <a:ext cx="3312368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7267C0D-EA67-4EE6-B0F7-AC266DFEC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62" y="649084"/>
            <a:ext cx="5883748" cy="491104"/>
          </a:xfrm>
        </p:spPr>
        <p:txBody>
          <a:bodyPr>
            <a:noAutofit/>
          </a:bodyPr>
          <a:lstStyle/>
          <a:p>
            <a:r>
              <a:rPr lang="ru-RU" sz="2000" b="1" cap="none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1 и 2  в динамике за 2021-2024 годы</a:t>
            </a:r>
            <a:endParaRPr lang="ru-RU" sz="20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xmlns="" id="{3CF7923E-CD13-47DD-B083-E15DC842BB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7908526"/>
              </p:ext>
            </p:extLst>
          </p:nvPr>
        </p:nvGraphicFramePr>
        <p:xfrm>
          <a:off x="5004048" y="1268760"/>
          <a:ext cx="3168352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Номер слайда 5"/>
          <p:cNvSpPr txBox="1">
            <a:spLocks/>
          </p:cNvSpPr>
          <p:nvPr/>
        </p:nvSpPr>
        <p:spPr>
          <a:xfrm>
            <a:off x="8758363" y="6454114"/>
            <a:ext cx="257636" cy="2484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DF1F41-B90A-4836-A82B-95E55444B1FC}" type="slidenum">
              <a:rPr lang="ru-RU" b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6</a:t>
            </a:fld>
            <a:endParaRPr lang="ru-RU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27B18229-0C8C-415A-9A07-3A4657F6C9A4}"/>
              </a:ext>
            </a:extLst>
          </p:cNvPr>
          <p:cNvSpPr txBox="1">
            <a:spLocks/>
          </p:cNvSpPr>
          <p:nvPr/>
        </p:nvSpPr>
        <p:spPr>
          <a:xfrm>
            <a:off x="1475656" y="188640"/>
            <a:ext cx="6768752" cy="491104"/>
          </a:xfrm>
          <a:prstGeom prst="rect">
            <a:avLst/>
          </a:prstGeom>
        </p:spPr>
        <p:txBody>
          <a:bodyPr/>
          <a:lstStyle>
            <a:lvl1pPr algn="l" defTabSz="84261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96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84261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969">
                <a:solidFill>
                  <a:schemeClr val="tx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2pPr>
            <a:lvl3pPr algn="l" defTabSz="84261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969">
                <a:solidFill>
                  <a:schemeClr val="tx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3pPr>
            <a:lvl4pPr algn="l" defTabSz="84261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969">
                <a:solidFill>
                  <a:schemeClr val="tx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4pPr>
            <a:lvl5pPr algn="l" defTabSz="84261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969">
                <a:solidFill>
                  <a:schemeClr val="tx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5pPr>
            <a:lvl6pPr marL="382834" algn="l" defTabSz="84276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19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765667" algn="l" defTabSz="84276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19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1148501" algn="l" defTabSz="84276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19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1531334" algn="l" defTabSz="84276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19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на 2025 год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5" y="5661248"/>
            <a:ext cx="8362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При осуществлении  выездов в образовательные организации вести разъяснительную и информационную работу с управленческими командами образовательных организаций.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557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xmlns="" id="{55A5670F-7719-4FF4-8E1A-090680CF05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4628612"/>
              </p:ext>
            </p:extLst>
          </p:nvPr>
        </p:nvGraphicFramePr>
        <p:xfrm>
          <a:off x="683568" y="1268760"/>
          <a:ext cx="3888432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xmlns="" id="{93B04EC2-AC51-47FC-A387-277CB51FD2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835215"/>
              </p:ext>
            </p:extLst>
          </p:nvPr>
        </p:nvGraphicFramePr>
        <p:xfrm>
          <a:off x="4572000" y="1196752"/>
          <a:ext cx="3744416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27B18229-0C8C-415A-9A07-3A4657F6C9A4}"/>
              </a:ext>
            </a:extLst>
          </p:cNvPr>
          <p:cNvSpPr txBox="1">
            <a:spLocks/>
          </p:cNvSpPr>
          <p:nvPr/>
        </p:nvSpPr>
        <p:spPr>
          <a:xfrm>
            <a:off x="1475656" y="836712"/>
            <a:ext cx="6768752" cy="491104"/>
          </a:xfrm>
          <a:prstGeom prst="rect">
            <a:avLst/>
          </a:prstGeom>
        </p:spPr>
        <p:txBody>
          <a:bodyPr/>
          <a:lstStyle>
            <a:lvl1pPr algn="l" defTabSz="84261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96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84261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969">
                <a:solidFill>
                  <a:schemeClr val="tx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2pPr>
            <a:lvl3pPr algn="l" defTabSz="84261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969">
                <a:solidFill>
                  <a:schemeClr val="tx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3pPr>
            <a:lvl4pPr algn="l" defTabSz="84261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969">
                <a:solidFill>
                  <a:schemeClr val="tx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4pPr>
            <a:lvl5pPr algn="l" defTabSz="84261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969">
                <a:solidFill>
                  <a:schemeClr val="tx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5pPr>
            <a:lvl6pPr marL="382834" algn="l" defTabSz="84276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19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765667" algn="l" defTabSz="84276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19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1148501" algn="l" defTabSz="84276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19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1531334" algn="l" defTabSz="84276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19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r>
              <a:rPr lang="ru-RU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3 и 4  в динамике за 2021-2024 годы </a:t>
            </a:r>
          </a:p>
        </p:txBody>
      </p:sp>
      <p:sp>
        <p:nvSpPr>
          <p:cNvPr id="5" name="Номер слайда 5"/>
          <p:cNvSpPr txBox="1">
            <a:spLocks/>
          </p:cNvSpPr>
          <p:nvPr/>
        </p:nvSpPr>
        <p:spPr>
          <a:xfrm>
            <a:off x="8745461" y="6462740"/>
            <a:ext cx="257636" cy="2484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DF1F41-B90A-4836-A82B-95E55444B1FC}" type="slidenum">
              <a:rPr lang="ru-RU" b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7</a:t>
            </a:fld>
            <a:endParaRPr lang="ru-RU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27B18229-0C8C-415A-9A07-3A4657F6C9A4}"/>
              </a:ext>
            </a:extLst>
          </p:cNvPr>
          <p:cNvSpPr txBox="1">
            <a:spLocks/>
          </p:cNvSpPr>
          <p:nvPr/>
        </p:nvSpPr>
        <p:spPr>
          <a:xfrm>
            <a:off x="1475656" y="188640"/>
            <a:ext cx="6768752" cy="491104"/>
          </a:xfrm>
          <a:prstGeom prst="rect">
            <a:avLst/>
          </a:prstGeom>
        </p:spPr>
        <p:txBody>
          <a:bodyPr/>
          <a:lstStyle>
            <a:lvl1pPr algn="l" defTabSz="84261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96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84261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969">
                <a:solidFill>
                  <a:schemeClr val="tx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2pPr>
            <a:lvl3pPr algn="l" defTabSz="84261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969">
                <a:solidFill>
                  <a:schemeClr val="tx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3pPr>
            <a:lvl4pPr algn="l" defTabSz="84261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969">
                <a:solidFill>
                  <a:schemeClr val="tx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4pPr>
            <a:lvl5pPr algn="l" defTabSz="84261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969">
                <a:solidFill>
                  <a:schemeClr val="tx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5pPr>
            <a:lvl6pPr marL="382834" algn="l" defTabSz="84276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19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765667" algn="l" defTabSz="84276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19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1148501" algn="l" defTabSz="84276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19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1531334" algn="l" defTabSz="84276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19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на 2025 год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5877272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При осуществлении  выездов в образовательные организации вести разъяснительную и информационную </a:t>
            </a:r>
            <a:r>
              <a:rPr lang="ru-RU" b="1" dirty="0" smtClean="0">
                <a:solidFill>
                  <a:srgbClr val="FF0000"/>
                </a:solidFill>
              </a:rPr>
              <a:t>работу с представителями педагогических коллективов.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042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xmlns="" id="{1CD3FF81-C288-474B-8612-13C0243E23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9508096"/>
              </p:ext>
            </p:extLst>
          </p:nvPr>
        </p:nvGraphicFramePr>
        <p:xfrm>
          <a:off x="611560" y="1268760"/>
          <a:ext cx="3672408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xmlns="" id="{EE0A3C49-F578-4D3F-A7C6-5308F1DB77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9974908"/>
              </p:ext>
            </p:extLst>
          </p:nvPr>
        </p:nvGraphicFramePr>
        <p:xfrm>
          <a:off x="4287175" y="2564904"/>
          <a:ext cx="4680518" cy="1790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2103">
                  <a:extLst>
                    <a:ext uri="{9D8B030D-6E8A-4147-A177-3AD203B41FA5}">
                      <a16:colId xmlns:a16="http://schemas.microsoft.com/office/drawing/2014/main" xmlns="" val="4101236699"/>
                    </a:ext>
                  </a:extLst>
                </a:gridCol>
                <a:gridCol w="871178">
                  <a:extLst>
                    <a:ext uri="{9D8B030D-6E8A-4147-A177-3AD203B41FA5}">
                      <a16:colId xmlns:a16="http://schemas.microsoft.com/office/drawing/2014/main" xmlns="" val="1968413182"/>
                    </a:ext>
                  </a:extLst>
                </a:gridCol>
                <a:gridCol w="736826">
                  <a:extLst>
                    <a:ext uri="{9D8B030D-6E8A-4147-A177-3AD203B41FA5}">
                      <a16:colId xmlns:a16="http://schemas.microsoft.com/office/drawing/2014/main" xmlns="" val="2196962025"/>
                    </a:ext>
                  </a:extLst>
                </a:gridCol>
                <a:gridCol w="860335">
                  <a:extLst>
                    <a:ext uri="{9D8B030D-6E8A-4147-A177-3AD203B41FA5}">
                      <a16:colId xmlns:a16="http://schemas.microsoft.com/office/drawing/2014/main" xmlns="" val="1515355950"/>
                    </a:ext>
                  </a:extLst>
                </a:gridCol>
                <a:gridCol w="980076">
                  <a:extLst>
                    <a:ext uri="{9D8B030D-6E8A-4147-A177-3AD203B41FA5}">
                      <a16:colId xmlns:a16="http://schemas.microsoft.com/office/drawing/2014/main" xmlns="" val="11525846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indent="450215">
                        <a:spcAft>
                          <a:spcPts val="0"/>
                        </a:spcAft>
                      </a:pPr>
                      <a:r>
                        <a:rPr lang="ru-RU" sz="1400" kern="150" dirty="0">
                          <a:effectLst/>
                          <a:latin typeface="Times New Roman" panose="02020603050405020304" pitchFamily="18" charset="0"/>
                          <a:ea typeface="NSimSun" panose="02010609030101010101" pitchFamily="49" charset="-122"/>
                          <a:cs typeface="Liberation Mono"/>
                        </a:rPr>
                        <a:t> </a:t>
                      </a:r>
                      <a:endParaRPr lang="ru-RU" sz="1200" kern="150" dirty="0">
                        <a:effectLst/>
                        <a:latin typeface="Liberation Serif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50">
                          <a:effectLst/>
                          <a:latin typeface="Times New Roman" panose="02020603050405020304" pitchFamily="18" charset="0"/>
                          <a:ea typeface="NSimSun" panose="02010609030101010101" pitchFamily="49" charset="-122"/>
                          <a:cs typeface="Liberation Mono"/>
                        </a:rPr>
                        <a:t>2021 год</a:t>
                      </a:r>
                      <a:endParaRPr lang="ru-RU" sz="1200" kern="150">
                        <a:effectLst/>
                        <a:latin typeface="Liberation Serif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50" dirty="0">
                          <a:effectLst/>
                          <a:latin typeface="Times New Roman" panose="02020603050405020304" pitchFamily="18" charset="0"/>
                          <a:ea typeface="NSimSun" panose="02010609030101010101" pitchFamily="49" charset="-122"/>
                          <a:cs typeface="Liberation Mono"/>
                        </a:rPr>
                        <a:t>2022 год</a:t>
                      </a:r>
                      <a:endParaRPr lang="ru-RU" sz="1200" kern="150" dirty="0">
                        <a:effectLst/>
                        <a:latin typeface="Liberation Serif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50" dirty="0">
                          <a:effectLst/>
                          <a:latin typeface="Times New Roman" panose="02020603050405020304" pitchFamily="18" charset="0"/>
                          <a:ea typeface="NSimSun" panose="02010609030101010101" pitchFamily="49" charset="-122"/>
                          <a:cs typeface="Liberation Mono"/>
                        </a:rPr>
                        <a:t>2023 год</a:t>
                      </a:r>
                      <a:endParaRPr lang="ru-RU" sz="1200" kern="150" dirty="0">
                        <a:effectLst/>
                        <a:latin typeface="Liberation Serif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50" dirty="0">
                          <a:effectLst/>
                          <a:latin typeface="Liberation Serif"/>
                          <a:ea typeface="NSimSun" panose="02010609030101010101" pitchFamily="49" charset="-122"/>
                          <a:cs typeface="Mangal" panose="02040503050203030202" pitchFamily="18" charset="0"/>
                        </a:rPr>
                        <a:t>2024 год</a:t>
                      </a: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xmlns="" val="3708525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150" dirty="0">
                          <a:effectLst/>
                          <a:latin typeface="Times New Roman" panose="02020603050405020304" pitchFamily="18" charset="0"/>
                          <a:ea typeface="NSimSun" panose="02010609030101010101" pitchFamily="49" charset="-122"/>
                          <a:cs typeface="Liberation Mono"/>
                        </a:rPr>
                        <a:t>Количество организаций, охваченных НОКО</a:t>
                      </a:r>
                      <a:endParaRPr lang="ru-RU" sz="1200" kern="150" dirty="0">
                        <a:effectLst/>
                        <a:latin typeface="Liberation Serif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50" dirty="0">
                          <a:effectLst/>
                          <a:latin typeface="Times New Roman" panose="02020603050405020304" pitchFamily="18" charset="0"/>
                          <a:ea typeface="NSimSun" panose="02010609030101010101" pitchFamily="49" charset="-122"/>
                          <a:cs typeface="Liberation Mono"/>
                        </a:rPr>
                        <a:t>21</a:t>
                      </a:r>
                      <a:endParaRPr lang="ru-RU" sz="1200" b="1" kern="150" dirty="0">
                        <a:effectLst/>
                        <a:latin typeface="Liberation Serif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50" dirty="0">
                          <a:effectLst/>
                          <a:latin typeface="Times New Roman" panose="02020603050405020304" pitchFamily="18" charset="0"/>
                          <a:ea typeface="NSimSun" panose="02010609030101010101" pitchFamily="49" charset="-122"/>
                          <a:cs typeface="Liberation Mono"/>
                        </a:rPr>
                        <a:t>95</a:t>
                      </a:r>
                      <a:endParaRPr lang="ru-RU" sz="1200" b="1" kern="150" dirty="0">
                        <a:effectLst/>
                        <a:latin typeface="Liberation Serif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50" dirty="0">
                          <a:effectLst/>
                          <a:latin typeface="Times New Roman" panose="02020603050405020304" pitchFamily="18" charset="0"/>
                          <a:ea typeface="NSimSun" panose="02010609030101010101" pitchFamily="49" charset="-122"/>
                          <a:cs typeface="Liberation Mono"/>
                        </a:rPr>
                        <a:t>34</a:t>
                      </a:r>
                      <a:endParaRPr lang="ru-RU" sz="1200" b="1" kern="150" dirty="0">
                        <a:effectLst/>
                        <a:latin typeface="Liberation Serif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50" dirty="0">
                          <a:effectLst/>
                          <a:latin typeface="Liberation Serif"/>
                          <a:ea typeface="NSimSun" panose="02010609030101010101" pitchFamily="49" charset="-122"/>
                          <a:cs typeface="Mangal" panose="02040503050203030202" pitchFamily="18" charset="0"/>
                        </a:rPr>
                        <a:t>9</a:t>
                      </a:r>
                    </a:p>
                  </a:txBody>
                  <a:tcPr marL="34925" marR="34925" marT="34925" marB="34925" anchor="ctr"/>
                </a:tc>
                <a:extLst>
                  <a:ext uri="{0D108BD9-81ED-4DB2-BD59-A6C34878D82A}">
                    <a16:rowId xmlns:a16="http://schemas.microsoft.com/office/drawing/2014/main" xmlns="" val="3359535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150" dirty="0">
                          <a:effectLst/>
                          <a:latin typeface="Times New Roman" panose="02020603050405020304" pitchFamily="18" charset="0"/>
                          <a:ea typeface="NSimSun" panose="02010609030101010101" pitchFamily="49" charset="-122"/>
                          <a:cs typeface="Liberation Mono"/>
                        </a:rPr>
                        <a:t>Итоговые баллы</a:t>
                      </a:r>
                      <a:endParaRPr lang="ru-RU" sz="1200" kern="150" dirty="0">
                        <a:effectLst/>
                        <a:latin typeface="Liberation Serif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50">
                          <a:effectLst/>
                          <a:latin typeface="Times New Roman" panose="02020603050405020304" pitchFamily="18" charset="0"/>
                          <a:ea typeface="NSimSun" panose="02010609030101010101" pitchFamily="49" charset="-122"/>
                          <a:cs typeface="Liberation Mono"/>
                        </a:rPr>
                        <a:t>93,62</a:t>
                      </a:r>
                      <a:endParaRPr lang="ru-RU" sz="1200" b="1" kern="150">
                        <a:effectLst/>
                        <a:latin typeface="Liberation Serif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50">
                          <a:effectLst/>
                          <a:latin typeface="Times New Roman" panose="02020603050405020304" pitchFamily="18" charset="0"/>
                          <a:ea typeface="NSimSun" panose="02010609030101010101" pitchFamily="49" charset="-122"/>
                          <a:cs typeface="Liberation Mono"/>
                        </a:rPr>
                        <a:t>91,19</a:t>
                      </a:r>
                      <a:endParaRPr lang="ru-RU" sz="1200" b="1" kern="150">
                        <a:effectLst/>
                        <a:latin typeface="Liberation Serif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50" dirty="0">
                          <a:effectLst/>
                          <a:latin typeface="Times New Roman" panose="02020603050405020304" pitchFamily="18" charset="0"/>
                          <a:ea typeface="NSimSun" panose="02010609030101010101" pitchFamily="49" charset="-122"/>
                          <a:cs typeface="Liberation Mono"/>
                        </a:rPr>
                        <a:t>95,04</a:t>
                      </a:r>
                      <a:endParaRPr lang="ru-RU" sz="1200" b="1" kern="150" dirty="0">
                        <a:effectLst/>
                        <a:latin typeface="Liberation Serif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50" dirty="0">
                          <a:effectLst/>
                          <a:latin typeface="Liberation Serif"/>
                          <a:ea typeface="NSimSun" panose="02010609030101010101" pitchFamily="49" charset="-122"/>
                          <a:cs typeface="Mangal" panose="02040503050203030202" pitchFamily="18" charset="0"/>
                        </a:rPr>
                        <a:t>93,15</a:t>
                      </a:r>
                    </a:p>
                  </a:txBody>
                  <a:tcPr marL="34925" marR="34925" marT="34925" marB="34925" anchor="ctr"/>
                </a:tc>
                <a:extLst>
                  <a:ext uri="{0D108BD9-81ED-4DB2-BD59-A6C34878D82A}">
                    <a16:rowId xmlns:a16="http://schemas.microsoft.com/office/drawing/2014/main" xmlns="" val="396094147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9239D7-3DE6-4058-96DB-08775BC96D4B}"/>
              </a:ext>
            </a:extLst>
          </p:cNvPr>
          <p:cNvSpPr txBox="1"/>
          <p:nvPr/>
        </p:nvSpPr>
        <p:spPr>
          <a:xfrm>
            <a:off x="4723575" y="1238154"/>
            <a:ext cx="3952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итоговых баллов 2021-2024 годы.</a:t>
            </a:r>
          </a:p>
          <a:p>
            <a:r>
              <a:rPr lang="ru-RU" sz="2400" b="1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оператор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A002692E-1F7D-41CF-B02C-F3C4B1825634}"/>
              </a:ext>
            </a:extLst>
          </p:cNvPr>
          <p:cNvSpPr txBox="1">
            <a:spLocks/>
          </p:cNvSpPr>
          <p:nvPr/>
        </p:nvSpPr>
        <p:spPr>
          <a:xfrm>
            <a:off x="1763688" y="836712"/>
            <a:ext cx="6120680" cy="491104"/>
          </a:xfrm>
          <a:prstGeom prst="rect">
            <a:avLst/>
          </a:prstGeom>
        </p:spPr>
        <p:txBody>
          <a:bodyPr/>
          <a:lstStyle>
            <a:lvl1pPr algn="l" defTabSz="84261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96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84261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969">
                <a:solidFill>
                  <a:schemeClr val="tx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2pPr>
            <a:lvl3pPr algn="l" defTabSz="84261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969">
                <a:solidFill>
                  <a:schemeClr val="tx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3pPr>
            <a:lvl4pPr algn="l" defTabSz="84261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969">
                <a:solidFill>
                  <a:schemeClr val="tx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4pPr>
            <a:lvl5pPr algn="l" defTabSz="84261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969">
                <a:solidFill>
                  <a:schemeClr val="tx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5pPr>
            <a:lvl6pPr marL="382834" algn="l" defTabSz="84276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19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765667" algn="l" defTabSz="84276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19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1148501" algn="l" defTabSz="84276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19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1531334" algn="l" defTabSz="84276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19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r>
              <a:rPr lang="ru-RU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Критерий 5  в динамике за 2021-2024 годы</a:t>
            </a:r>
          </a:p>
        </p:txBody>
      </p:sp>
      <p:sp>
        <p:nvSpPr>
          <p:cNvPr id="7" name="Номер слайда 5"/>
          <p:cNvSpPr txBox="1">
            <a:spLocks/>
          </p:cNvSpPr>
          <p:nvPr/>
        </p:nvSpPr>
        <p:spPr>
          <a:xfrm>
            <a:off x="8778860" y="6453335"/>
            <a:ext cx="257636" cy="2484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DF1F41-B90A-4836-A82B-95E55444B1FC}" type="slidenum">
              <a:rPr lang="ru-RU" b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8</a:t>
            </a:fld>
            <a:endParaRPr lang="ru-RU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27B18229-0C8C-415A-9A07-3A4657F6C9A4}"/>
              </a:ext>
            </a:extLst>
          </p:cNvPr>
          <p:cNvSpPr txBox="1">
            <a:spLocks/>
          </p:cNvSpPr>
          <p:nvPr/>
        </p:nvSpPr>
        <p:spPr>
          <a:xfrm>
            <a:off x="1475656" y="188640"/>
            <a:ext cx="6768752" cy="491104"/>
          </a:xfrm>
          <a:prstGeom prst="rect">
            <a:avLst/>
          </a:prstGeom>
        </p:spPr>
        <p:txBody>
          <a:bodyPr/>
          <a:lstStyle>
            <a:lvl1pPr algn="l" defTabSz="84261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96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84261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969">
                <a:solidFill>
                  <a:schemeClr val="tx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2pPr>
            <a:lvl3pPr algn="l" defTabSz="84261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969">
                <a:solidFill>
                  <a:schemeClr val="tx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3pPr>
            <a:lvl4pPr algn="l" defTabSz="84261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969">
                <a:solidFill>
                  <a:schemeClr val="tx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4pPr>
            <a:lvl5pPr algn="l" defTabSz="84261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969">
                <a:solidFill>
                  <a:schemeClr val="tx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5pPr>
            <a:lvl6pPr marL="382834" algn="l" defTabSz="84276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19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765667" algn="l" defTabSz="84276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19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1148501" algn="l" defTabSz="84276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19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1531334" algn="l" defTabSz="842765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19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на 2025 год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70631" y="4534119"/>
            <a:ext cx="483973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При осуществлении  выездов в образовательные организации </a:t>
            </a:r>
            <a:r>
              <a:rPr lang="ru-RU" b="1" dirty="0" smtClean="0">
                <a:solidFill>
                  <a:srgbClr val="FF0000"/>
                </a:solidFill>
              </a:rPr>
              <a:t>определить причины недостаточной информированности родителей (законных представителей) несовершеннолетних о деятельности образовательной организации.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324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1E6F212E-7506-4137-B51A-D929008E79CD}"/>
              </a:ext>
            </a:extLst>
          </p:cNvPr>
          <p:cNvSpPr/>
          <p:nvPr/>
        </p:nvSpPr>
        <p:spPr>
          <a:xfrm>
            <a:off x="4720125" y="4868699"/>
            <a:ext cx="3119393" cy="369332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66A8BB70-0FE1-4972-8F99-72E51F01EA3C}"/>
              </a:ext>
            </a:extLst>
          </p:cNvPr>
          <p:cNvSpPr/>
          <p:nvPr/>
        </p:nvSpPr>
        <p:spPr>
          <a:xfrm>
            <a:off x="1252543" y="4868699"/>
            <a:ext cx="3180133" cy="369332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19281"/>
            <a:ext cx="86044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solidFill>
                  <a:schemeClr val="bg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Реализация Планов организаций по устранению недостатков, выявленных в ходе проведения независимой оценки в 2023 году</a:t>
            </a:r>
            <a:endParaRPr lang="ru-RU" sz="21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5"/>
          <p:cNvSpPr txBox="1">
            <a:spLocks/>
          </p:cNvSpPr>
          <p:nvPr/>
        </p:nvSpPr>
        <p:spPr>
          <a:xfrm>
            <a:off x="8748464" y="6453336"/>
            <a:ext cx="257636" cy="2484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DF1F41-B90A-4836-A82B-95E55444B1FC}" type="slidenum">
              <a:rPr lang="ru-RU" sz="1400" b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9</a:t>
            </a:fld>
            <a:endParaRPr lang="ru-RU" sz="1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734099" y="1094471"/>
            <a:ext cx="84192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Основной недостаток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640" y="1184085"/>
            <a:ext cx="254459" cy="228691"/>
          </a:xfrm>
          <a:prstGeom prst="rect">
            <a:avLst/>
          </a:prstGeom>
        </p:spPr>
      </p:pic>
      <p:sp>
        <p:nvSpPr>
          <p:cNvPr id="45" name="Прямоугольник 44"/>
          <p:cNvSpPr/>
          <p:nvPr/>
        </p:nvSpPr>
        <p:spPr>
          <a:xfrm>
            <a:off x="457567" y="1617464"/>
            <a:ext cx="8290897" cy="571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2"/>
                </a:solidFill>
              </a:rPr>
              <a:t>Недостаточный уровень оснащенности помещений образовательных организаций и прилегающей к ним территории с учетом доступности для инвалидов.</a:t>
            </a:r>
            <a:endParaRPr lang="ru-RU" sz="1400" dirty="0">
              <a:solidFill>
                <a:schemeClr val="bg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927904" y="4382112"/>
            <a:ext cx="84192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Срок устранения недостатков</a:t>
            </a: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695" y="4484870"/>
            <a:ext cx="254459" cy="228691"/>
          </a:xfrm>
          <a:prstGeom prst="rect">
            <a:avLst/>
          </a:prstGeom>
        </p:spPr>
      </p:pic>
      <p:graphicFrame>
        <p:nvGraphicFramePr>
          <p:cNvPr id="20" name="Таблица 20">
            <a:extLst>
              <a:ext uri="{FF2B5EF4-FFF2-40B4-BE49-F238E27FC236}">
                <a16:creationId xmlns:a16="http://schemas.microsoft.com/office/drawing/2014/main" xmlns="" id="{3AB8825F-96E0-42EF-B288-543E49A6D775}"/>
              </a:ext>
            </a:extLst>
          </p:cNvPr>
          <p:cNvGraphicFramePr>
            <a:graphicFrameLocks noGrp="1"/>
          </p:cNvGraphicFramePr>
          <p:nvPr/>
        </p:nvGraphicFramePr>
        <p:xfrm>
          <a:off x="611560" y="2284462"/>
          <a:ext cx="8204221" cy="1949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3461">
                  <a:extLst>
                    <a:ext uri="{9D8B030D-6E8A-4147-A177-3AD203B41FA5}">
                      <a16:colId xmlns:a16="http://schemas.microsoft.com/office/drawing/2014/main" xmlns="" val="295894763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1926541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2934346898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409521669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114869055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179330384"/>
                    </a:ext>
                  </a:extLst>
                </a:gridCol>
              </a:tblGrid>
              <a:tr h="1360562"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ru-RU" sz="1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Балл по результатам проведения независимой оценки</a:t>
                      </a:r>
                      <a:endParaRPr lang="ru-RU" sz="1200" kern="150" dirty="0">
                        <a:solidFill>
                          <a:schemeClr val="tx1"/>
                        </a:solidFill>
                        <a:effectLst/>
                        <a:latin typeface="Liberation Serif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ru-RU" sz="1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Кол-во недостатков, выявленных в ходе НОК в 2023, согласно планам по устранению недостатков, всего</a:t>
                      </a:r>
                      <a:endParaRPr lang="ru-RU" sz="1200" kern="150" dirty="0">
                        <a:solidFill>
                          <a:schemeClr val="tx1"/>
                        </a:solidFill>
                        <a:effectLst/>
                        <a:latin typeface="Liberation Serif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ru-RU" sz="1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Кол-во запланированных мероприятий на 2024 год </a:t>
                      </a:r>
                      <a:r>
                        <a:rPr lang="ru-RU" sz="10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периода</a:t>
                      </a:r>
                      <a:r>
                        <a:rPr lang="ru-RU" sz="1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 плана</a:t>
                      </a:r>
                      <a:endParaRPr lang="ru-RU" sz="1200" kern="150" dirty="0">
                        <a:solidFill>
                          <a:schemeClr val="tx1"/>
                        </a:solidFill>
                        <a:effectLst/>
                        <a:latin typeface="Liberation Serif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ru-RU" sz="1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Кол-во запланированных мероприятий на 2025</a:t>
                      </a:r>
                      <a:r>
                        <a:rPr lang="ru-RU" sz="10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 </a:t>
                      </a:r>
                      <a:r>
                        <a:rPr lang="ru-RU" sz="1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год периода плана</a:t>
                      </a:r>
                      <a:endParaRPr lang="ru-RU" sz="1200" kern="150" dirty="0">
                        <a:solidFill>
                          <a:schemeClr val="tx1"/>
                        </a:solidFill>
                        <a:effectLst/>
                        <a:latin typeface="Liberation Serif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ru-RU" sz="1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Кол-во реализованных мероприятий по устранению недостатков</a:t>
                      </a:r>
                      <a:endParaRPr lang="ru-RU" sz="1200" kern="150" dirty="0">
                        <a:solidFill>
                          <a:schemeClr val="tx1"/>
                        </a:solidFill>
                        <a:effectLst/>
                        <a:latin typeface="Liberation Serif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ru-RU" sz="1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Кол-во нереализованных мероприятий по устранению недостатков</a:t>
                      </a:r>
                      <a:endParaRPr lang="ru-RU" sz="1200" kern="150" dirty="0">
                        <a:solidFill>
                          <a:schemeClr val="tx1"/>
                        </a:solidFill>
                        <a:effectLst/>
                        <a:latin typeface="Liberation Serif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012976477"/>
                  </a:ext>
                </a:extLst>
              </a:tr>
              <a:tr h="589067"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95,04 (Отлично)</a:t>
                      </a:r>
                      <a:endParaRPr lang="ru-RU" sz="1400" b="1" kern="150" dirty="0">
                        <a:solidFill>
                          <a:schemeClr val="bg2"/>
                        </a:solidFill>
                        <a:effectLst/>
                        <a:latin typeface="Liberation Serif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240</a:t>
                      </a:r>
                      <a:endParaRPr lang="ru-RU" sz="1400" b="1" kern="150" dirty="0">
                        <a:solidFill>
                          <a:schemeClr val="bg2"/>
                        </a:solidFill>
                        <a:effectLst/>
                        <a:latin typeface="Liberation Serif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240 (100%)</a:t>
                      </a:r>
                      <a:endParaRPr lang="ru-RU" sz="1400" b="1" kern="150" dirty="0">
                        <a:solidFill>
                          <a:schemeClr val="bg2"/>
                        </a:solidFill>
                        <a:effectLst/>
                        <a:latin typeface="Liberation Serif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0 (0%)</a:t>
                      </a:r>
                      <a:endParaRPr lang="ru-RU" sz="1400" b="1" kern="150" dirty="0">
                        <a:solidFill>
                          <a:schemeClr val="bg2"/>
                        </a:solidFill>
                        <a:effectLst/>
                        <a:latin typeface="Liberation Serif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172</a:t>
                      </a:r>
                      <a:endParaRPr lang="ru-RU" sz="1400" b="1" kern="150" dirty="0">
                        <a:solidFill>
                          <a:schemeClr val="bg2"/>
                        </a:solidFill>
                        <a:effectLst/>
                        <a:latin typeface="Liberation Serif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(72%)</a:t>
                      </a:r>
                      <a:endParaRPr lang="ru-RU" sz="1400" b="1" kern="150" dirty="0">
                        <a:solidFill>
                          <a:schemeClr val="bg2"/>
                        </a:solidFill>
                        <a:effectLst/>
                        <a:latin typeface="Liberation Serif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68 (28%)</a:t>
                      </a:r>
                      <a:endParaRPr lang="ru-RU" sz="1400" b="1" kern="150" dirty="0">
                        <a:solidFill>
                          <a:schemeClr val="bg2"/>
                        </a:solidFill>
                        <a:effectLst/>
                        <a:latin typeface="Liberation Serif"/>
                        <a:ea typeface="NSimSun" panose="02010609030101010101" pitchFamily="49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894137464"/>
                  </a:ext>
                </a:extLst>
              </a:tr>
            </a:tbl>
          </a:graphicData>
        </a:graphic>
      </p:graphicFrame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xmlns="" id="{81973B16-35D5-4E40-8400-BF98F03F225D}"/>
              </a:ext>
            </a:extLst>
          </p:cNvPr>
          <p:cNvCxnSpPr/>
          <p:nvPr/>
        </p:nvCxnSpPr>
        <p:spPr>
          <a:xfrm>
            <a:off x="1123942" y="5661248"/>
            <a:ext cx="689611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8">
            <a:extLst>
              <a:ext uri="{FF2B5EF4-FFF2-40B4-BE49-F238E27FC236}">
                <a16:creationId xmlns:a16="http://schemas.microsoft.com/office/drawing/2014/main" xmlns="" id="{F030CDF3-E62F-4A60-BEC1-E62B3C577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5471117"/>
            <a:ext cx="397750" cy="38026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8">
            <a:extLst>
              <a:ext uri="{FF2B5EF4-FFF2-40B4-BE49-F238E27FC236}">
                <a16:creationId xmlns:a16="http://schemas.microsoft.com/office/drawing/2014/main" xmlns="" id="{9FD26B54-0B7A-46FA-B27F-0E8743941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6742" y="5471117"/>
            <a:ext cx="397750" cy="38026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3B764C4A-829D-491A-B393-1CE4318E7B81}"/>
              </a:ext>
            </a:extLst>
          </p:cNvPr>
          <p:cNvSpPr/>
          <p:nvPr/>
        </p:nvSpPr>
        <p:spPr>
          <a:xfrm>
            <a:off x="1241082" y="4868699"/>
            <a:ext cx="3330917" cy="358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GB" sz="1600" b="1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10</a:t>
            </a:r>
            <a:r>
              <a:rPr lang="en-GB" sz="1600" b="1" dirty="0">
                <a:solidFill>
                  <a:schemeClr val="bg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ru-RU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образовательных организаций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2FA2C615-A375-4D6D-AACF-27F785041B73}"/>
              </a:ext>
            </a:extLst>
          </p:cNvPr>
          <p:cNvSpPr/>
          <p:nvPr/>
        </p:nvSpPr>
        <p:spPr>
          <a:xfrm>
            <a:off x="1950184" y="5807332"/>
            <a:ext cx="1271502" cy="3921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ru-RU" b="1" dirty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Выполнено</a:t>
            </a: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xmlns="" id="{A6A99443-6BFA-44B7-A937-CE5CCD1B54E5}"/>
              </a:ext>
            </a:extLst>
          </p:cNvPr>
          <p:cNvSpPr/>
          <p:nvPr/>
        </p:nvSpPr>
        <p:spPr>
          <a:xfrm>
            <a:off x="5436096" y="5777769"/>
            <a:ext cx="1513556" cy="3921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ru-RU" b="1" dirty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до 31.12.2024</a:t>
            </a: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xmlns="" id="{DA256559-2468-4A90-B75A-E4E6249FDA71}"/>
              </a:ext>
            </a:extLst>
          </p:cNvPr>
          <p:cNvSpPr/>
          <p:nvPr/>
        </p:nvSpPr>
        <p:spPr>
          <a:xfrm>
            <a:off x="4711325" y="4868699"/>
            <a:ext cx="3330917" cy="358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1600" b="1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24</a:t>
            </a:r>
            <a:r>
              <a:rPr lang="ru-RU" sz="1600" b="1" dirty="0">
                <a:solidFill>
                  <a:schemeClr val="bg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ru-RU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образовательных организации</a:t>
            </a:r>
          </a:p>
        </p:txBody>
      </p:sp>
    </p:spTree>
    <p:extLst>
      <p:ext uri="{BB962C8B-B14F-4D97-AF65-F5344CB8AC3E}">
        <p14:creationId xmlns:p14="http://schemas.microsoft.com/office/powerpoint/2010/main" val="13104066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каймление">
  <a:themeElements>
    <a:clrScheme name="Окаймление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Окаймление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каймление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10143</TotalTime>
  <Words>1081</Words>
  <Application>Microsoft Office PowerPoint</Application>
  <PresentationFormat>Экран (4:3)</PresentationFormat>
  <Paragraphs>238</Paragraphs>
  <Slides>19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Окаймление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Критерии 1 и 2  в динамике за 2021-2024 годы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Шуленина Дарья Игоревна</dc:creator>
  <cp:lastModifiedBy>Смирнова Наталья Сергеевна</cp:lastModifiedBy>
  <cp:revision>453</cp:revision>
  <cp:lastPrinted>2023-12-18T13:53:29Z</cp:lastPrinted>
  <dcterms:created xsi:type="dcterms:W3CDTF">2022-04-18T11:24:22Z</dcterms:created>
  <dcterms:modified xsi:type="dcterms:W3CDTF">2025-02-21T12:33:28Z</dcterms:modified>
</cp:coreProperties>
</file>