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theme/themeOverride6.xml" ContentType="application/vnd.openxmlformats-officedocument.themeOverride+xml"/>
  <Override PartName="/ppt/charts/chart14.xml" ContentType="application/vnd.openxmlformats-officedocument.drawingml.chart+xml"/>
  <Override PartName="/ppt/theme/themeOverride7.xml" ContentType="application/vnd.openxmlformats-officedocument.themeOverride+xml"/>
  <Override PartName="/ppt/charts/chart15.xml" ContentType="application/vnd.openxmlformats-officedocument.drawingml.chart+xml"/>
  <Override PartName="/ppt/theme/themeOverride8.xml" ContentType="application/vnd.openxmlformats-officedocument.themeOverride+xml"/>
  <Override PartName="/ppt/charts/chart16.xml" ContentType="application/vnd.openxmlformats-officedocument.drawingml.chart+xml"/>
  <Override PartName="/ppt/theme/themeOverride9.xml" ContentType="application/vnd.openxmlformats-officedocument.themeOverride+xml"/>
  <Override PartName="/ppt/charts/chart17.xml" ContentType="application/vnd.openxmlformats-officedocument.drawingml.chart+xml"/>
  <Override PartName="/ppt/theme/themeOverride10.xml" ContentType="application/vnd.openxmlformats-officedocument.themeOverride+xml"/>
  <Override PartName="/ppt/charts/chart18.xml" ContentType="application/vnd.openxmlformats-officedocument.drawingml.chart+xml"/>
  <Override PartName="/ppt/theme/themeOverride11.xml" ContentType="application/vnd.openxmlformats-officedocument.themeOverr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theme/themeOverride12.xml" ContentType="application/vnd.openxmlformats-officedocument.themeOverride+xml"/>
  <Override PartName="/ppt/charts/chart21.xml" ContentType="application/vnd.openxmlformats-officedocument.drawingml.chart+xml"/>
  <Override PartName="/ppt/theme/themeOverride13.xml" ContentType="application/vnd.openxmlformats-officedocument.themeOverride+xml"/>
  <Override PartName="/ppt/charts/chart22.xml" ContentType="application/vnd.openxmlformats-officedocument.drawingml.chart+xml"/>
  <Override PartName="/ppt/theme/themeOverride14.xml" ContentType="application/vnd.openxmlformats-officedocument.themeOverride+xml"/>
  <Override PartName="/ppt/charts/chart23.xml" ContentType="application/vnd.openxmlformats-officedocument.drawingml.chart+xml"/>
  <Override PartName="/ppt/theme/themeOverride15.xml" ContentType="application/vnd.openxmlformats-officedocument.themeOverride+xml"/>
  <Override PartName="/ppt/charts/chart24.xml" ContentType="application/vnd.openxmlformats-officedocument.drawingml.chart+xml"/>
  <Override PartName="/ppt/theme/themeOverride16.xml" ContentType="application/vnd.openxmlformats-officedocument.themeOverride+xml"/>
  <Override PartName="/ppt/charts/chart25.xml" ContentType="application/vnd.openxmlformats-officedocument.drawingml.chart+xml"/>
  <Override PartName="/ppt/theme/themeOverride17.xml" ContentType="application/vnd.openxmlformats-officedocument.themeOverride+xml"/>
  <Override PartName="/ppt/charts/chart26.xml" ContentType="application/vnd.openxmlformats-officedocument.drawingml.chart+xml"/>
  <Override PartName="/ppt/theme/themeOverride18.xml" ContentType="application/vnd.openxmlformats-officedocument.themeOverr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  <Override PartName="/ppt/charts/style17.xml" ContentType="application/vnd.ms-office.chartstyle+xml"/>
  <Override PartName="/ppt/charts/colors17.xml" ContentType="application/vnd.ms-office.chartcolorstyle+xml"/>
  <Override PartName="/ppt/charts/colors18.xml" ContentType="application/vnd.ms-office.chartcolorstyle+xml"/>
  <Override PartName="/ppt/charts/style18.xml" ContentType="application/vnd.ms-office.chartstyle+xml"/>
  <Override PartName="/ppt/charts/colors19.xml" ContentType="application/vnd.ms-office.chartcolorstyle+xml"/>
  <Override PartName="/ppt/charts/style19.xml" ContentType="application/vnd.ms-office.chartstyle+xml"/>
  <Override PartName="/ppt/charts/colors20.xml" ContentType="application/vnd.ms-office.chartcolorstyle+xml"/>
  <Override PartName="/ppt/charts/style20.xml" ContentType="application/vnd.ms-office.chartstyle+xml"/>
  <Override PartName="/ppt/charts/colors21.xml" ContentType="application/vnd.ms-office.chartcolorstyle+xml"/>
  <Override PartName="/ppt/charts/style21.xml" ContentType="application/vnd.ms-office.chartstyle+xml"/>
  <Override PartName="/ppt/charts/colors22.xml" ContentType="application/vnd.ms-office.chartcolorstyle+xml"/>
  <Override PartName="/ppt/charts/style22.xml" ContentType="application/vnd.ms-office.chartstyle+xml"/>
  <Override PartName="/ppt/charts/colors23.xml" ContentType="application/vnd.ms-office.chartcolorstyle+xml"/>
  <Override PartName="/ppt/charts/style23.xml" ContentType="application/vnd.ms-office.chartstyle+xml"/>
  <Override PartName="/ppt/charts/colors24.xml" ContentType="application/vnd.ms-office.chartcolorstyle+xml"/>
  <Override PartName="/ppt/charts/style24.xml" ContentType="application/vnd.ms-office.chartstyle+xml"/>
  <Override PartName="/ppt/charts/style25.xml" ContentType="application/vnd.ms-office.chartstyle+xml"/>
  <Override PartName="/ppt/charts/colors25.xml" ContentType="application/vnd.ms-office.chartcolorstyle+xml"/>
  <Override PartName="/ppt/charts/style26.xml" ContentType="application/vnd.ms-office.chartstyle+xml"/>
  <Override PartName="/ppt/charts/colors26.xml" ContentType="application/vnd.ms-office.chartcolorstyle+xml"/>
  <Override PartName="/ppt/charts/style27.xml" ContentType="application/vnd.ms-office.chartstyle+xml"/>
  <Override PartName="/ppt/charts/colors2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1"/>
    <p:sldMasterId id="2147483718" r:id="rId2"/>
    <p:sldMasterId id="2147483737" r:id="rId3"/>
    <p:sldMasterId id="2147483740" r:id="rId4"/>
  </p:sldMasterIdLst>
  <p:notesMasterIdLst>
    <p:notesMasterId r:id="rId61"/>
  </p:notesMasterIdLst>
  <p:handoutMasterIdLst>
    <p:handoutMasterId r:id="rId62"/>
  </p:handoutMasterIdLst>
  <p:sldIdLst>
    <p:sldId id="256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302" r:id="rId26"/>
    <p:sldId id="270" r:id="rId27"/>
    <p:sldId id="303" r:id="rId28"/>
    <p:sldId id="271" r:id="rId29"/>
    <p:sldId id="305" r:id="rId30"/>
    <p:sldId id="272" r:id="rId31"/>
    <p:sldId id="304" r:id="rId32"/>
    <p:sldId id="273" r:id="rId33"/>
    <p:sldId id="306" r:id="rId34"/>
    <p:sldId id="274" r:id="rId35"/>
    <p:sldId id="307" r:id="rId36"/>
    <p:sldId id="275" r:id="rId37"/>
    <p:sldId id="308" r:id="rId38"/>
    <p:sldId id="276" r:id="rId39"/>
    <p:sldId id="309" r:id="rId40"/>
    <p:sldId id="277" r:id="rId41"/>
    <p:sldId id="310" r:id="rId42"/>
    <p:sldId id="278" r:id="rId43"/>
    <p:sldId id="311" r:id="rId44"/>
    <p:sldId id="279" r:id="rId45"/>
    <p:sldId id="312" r:id="rId46"/>
    <p:sldId id="280" r:id="rId47"/>
    <p:sldId id="313" r:id="rId48"/>
    <p:sldId id="281" r:id="rId49"/>
    <p:sldId id="314" r:id="rId50"/>
    <p:sldId id="282" r:id="rId51"/>
    <p:sldId id="315" r:id="rId52"/>
    <p:sldId id="283" r:id="rId53"/>
    <p:sldId id="284" r:id="rId54"/>
    <p:sldId id="295" r:id="rId55"/>
    <p:sldId id="296" r:id="rId56"/>
    <p:sldId id="297" r:id="rId57"/>
    <p:sldId id="298" r:id="rId58"/>
    <p:sldId id="301" r:id="rId59"/>
    <p:sldId id="300" r:id="rId60"/>
  </p:sldIdLst>
  <p:sldSz cx="9144000" cy="5143500" type="screen16x9"/>
  <p:notesSz cx="6761163" cy="9942513"/>
  <p:embeddedFontLst>
    <p:embeddedFont>
      <p:font typeface="NSimSun" panose="02010609030101010101" pitchFamily="49" charset="-122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Panton Bold" panose="020B0604020202020204" charset="-52"/>
      <p:regular r:id="rId68"/>
      <p:bold r:id="rId69"/>
    </p:embeddedFont>
    <p:embeddedFont>
      <p:font typeface="Cambria" panose="02040503050406030204" pitchFamily="18" charset="0"/>
      <p:regular r:id="rId70"/>
      <p:bold r:id="rId71"/>
      <p:italic r:id="rId72"/>
      <p:boldItalic r:id="rId73"/>
    </p:embeddedFont>
    <p:embeddedFont>
      <p:font typeface="Panton" panose="020B0604020202020204" charset="-52"/>
      <p:regular r:id="rId74"/>
      <p:bold r:id="rId75"/>
      <p:italic r:id="rId76"/>
      <p:boldItalic r:id="rId77"/>
    </p:embeddedFont>
    <p:embeddedFont>
      <p:font typeface="Calibri Light" panose="020F0302020204030204" pitchFamily="34" charset="0"/>
      <p:regular r:id="rId78"/>
      <p:italic r:id="rId79"/>
    </p:embeddedFont>
  </p:embeddedFontLst>
  <p:defaultTextStyle>
    <a:defPPr>
      <a:defRPr lang="ru-RU"/>
    </a:defPPr>
    <a:lvl1pPr marL="0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  <p15:guide id="5" pos="38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84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06F"/>
    <a:srgbClr val="00B0F0"/>
    <a:srgbClr val="FA2906"/>
    <a:srgbClr val="29C7FF"/>
    <a:srgbClr val="61D9FF"/>
    <a:srgbClr val="B381D9"/>
    <a:srgbClr val="3BD3D8"/>
    <a:srgbClr val="89D6F1"/>
    <a:srgbClr val="52BED6"/>
    <a:srgbClr val="DDE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40" autoAdjust="0"/>
    <p:restoredTop sz="96630" autoAdjust="0"/>
  </p:normalViewPr>
  <p:slideViewPr>
    <p:cSldViewPr>
      <p:cViewPr>
        <p:scale>
          <a:sx n="139" d="100"/>
          <a:sy n="139" d="100"/>
        </p:scale>
        <p:origin x="-114" y="-300"/>
      </p:cViewPr>
      <p:guideLst>
        <p:guide orient="horz" pos="2160"/>
        <p:guide orient="horz" pos="1620"/>
        <p:guide pos="3840"/>
        <p:guide pos="288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2" d="100"/>
          <a:sy n="62" d="100"/>
        </p:scale>
        <p:origin x="-3558" y="-66"/>
      </p:cViewPr>
      <p:guideLst>
        <p:guide orient="horz" pos="3840"/>
        <p:guide orient="horz" pos="3132"/>
        <p:guide pos="2160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0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4.fntdata"/><Relationship Id="rId7" Type="http://schemas.openxmlformats.org/officeDocument/2006/relationships/slide" Target="slides/slide3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3.xml"/><Relationship Id="rId4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4.xml"/><Relationship Id="rId4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5.xml"/><Relationship Id="rId4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6.xml"/><Relationship Id="rId4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7.xml"/><Relationship Id="rId4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8.xml"/><Relationship Id="rId4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9.xml"/><Relationship Id="rId4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0.xml"/><Relationship Id="rId4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1.xml"/><Relationship Id="rId4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2" Type="http://schemas.microsoft.com/office/2011/relationships/chartColorStyle" Target="colors17.xml"/><Relationship Id="rId1" Type="http://schemas.openxmlformats.org/officeDocument/2006/relationships/oleObject" Target="file:///\\dc.lrcoko.local\workaround\&#1054;&#1073;&#1097;&#1077;&#1077;%20&#1052;&#1045;&#1058;&#1054;&#1044;&#1048;&#1057;&#1058;&#1067;\2025\&#1053;&#1054;&#1050;&#1059;&#1054;&#1044;\&#1054;&#1090;&#1095;&#1077;&#1090;&#1099;\&#1051;&#1077;&#1085;&#1080;&#1085;&#1075;&#1088;&#1072;&#1076;&#1089;&#1082;&#1072;&#1103;%20&#1086;&#1073;&#1083;&#1072;&#1089;&#1090;&#1100;%202025%20&#1075;&#1086;&#1076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ColorStyle" Target="colors18.xml"/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2.xml"/><Relationship Id="rId4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ColorStyle" Target="colors19.xml"/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3.xml"/><Relationship Id="rId4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ColorStyle" Target="colors20.xml"/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4.xml"/><Relationship Id="rId4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microsoft.com/office/2011/relationships/chartColorStyle" Target="colors21.xml"/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5.xml"/><Relationship Id="rId4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microsoft.com/office/2011/relationships/chartColorStyle" Target="colors22.xml"/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16.xml"/><Relationship Id="rId4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ColorStyle" Target="colors23.xml"/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17.xml"/><Relationship Id="rId4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ColorStyle" Target="colors24.xml"/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18.xml"/><Relationship Id="rId4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microsoft.com/office/2011/relationships/chartStyle" Target="style25.xml"/><Relationship Id="rId2" Type="http://schemas.microsoft.com/office/2011/relationships/chartColorStyle" Target="colors25.xml"/><Relationship Id="rId1" Type="http://schemas.openxmlformats.org/officeDocument/2006/relationships/oleObject" Target="file:///\\dc.lrcoko.local\workaround\&#1054;&#1073;&#1097;&#1077;&#1077;%20&#1052;&#1045;&#1058;&#1054;&#1044;&#1048;&#1057;&#1058;&#1067;\2025\&#1053;&#1054;&#1050;&#1059;&#1054;&#1044;\&#1054;&#1090;&#1095;&#1077;&#1090;&#1099;\&#1051;&#1077;&#1085;&#1080;&#1085;&#1075;&#1088;&#1072;&#1076;&#1089;&#1082;&#1072;&#1103;%20&#1086;&#1073;&#1083;&#1072;&#1089;&#1090;&#1100;%202025%20&#1075;&#1086;&#1076;.xlsx" TargetMode="External"/></Relationships>
</file>

<file path=ppt/charts/_rels/chart28.xml.rels><?xml version="1.0" encoding="UTF-8" standalone="yes"?>
<Relationships xmlns="http://schemas.openxmlformats.org/package/2006/relationships"><Relationship Id="rId3" Type="http://schemas.microsoft.com/office/2011/relationships/chartStyle" Target="style26.xml"/><Relationship Id="rId2" Type="http://schemas.microsoft.com/office/2011/relationships/chartColorStyle" Target="colors26.xml"/><Relationship Id="rId1" Type="http://schemas.openxmlformats.org/officeDocument/2006/relationships/package" Target="../embeddings/Microsoft_Excel_Worksheet25.xlsx"/></Relationships>
</file>

<file path=ppt/charts/_rels/chart29.xml.rels><?xml version="1.0" encoding="UTF-8" standalone="yes"?>
<Relationships xmlns="http://schemas.openxmlformats.org/package/2006/relationships"><Relationship Id="rId3" Type="http://schemas.microsoft.com/office/2011/relationships/chartStyle" Target="style27.xml"/><Relationship Id="rId2" Type="http://schemas.microsoft.com/office/2011/relationships/chartColorStyle" Target="colors27.xml"/><Relationship Id="rId1" Type="http://schemas.openxmlformats.org/officeDocument/2006/relationships/package" Target="../embeddings/Microsoft_Excel_Worksheet26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ers\User\Documents\&#1064;&#1072;&#1073;&#1083;&#1086;&#1085;%20&#1076;&#1083;&#1103;%20&#1076;&#1080;&#1072;&#1075;&#1088;&#1072;&#1084;&#1084;%20&#1053;&#1054;&#1050;.xlsx" TargetMode="External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2.xml"/><Relationship Id="rId4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sz="1100" dirty="0"/>
              <a:t>Средневзвешенная сумма по всем критериям</a:t>
            </a:r>
          </a:p>
        </c:rich>
      </c:tx>
      <c:layout>
        <c:manualLayout>
          <c:xMode val="edge"/>
          <c:yMode val="edge"/>
          <c:x val="0.22100928337454995"/>
          <c:y val="3.812865749897623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196669761944961"/>
          <c:y val="0.2041946020979063"/>
          <c:w val="0.88803330238055045"/>
          <c:h val="0.619028442186519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0406888401148065E-3"/>
                  <c:y val="-1.024943658362874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93,62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30-422C-9170-C5D72D9465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93.62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30-422C-9170-C5D72D9465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91,19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30-422C-9170-C5D72D9465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91.19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E30-422C-9170-C5D72D9465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95,04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30-422C-9170-C5D72D9465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95.04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E30-422C-9170-C5D72D9465C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040688840114806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93,15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30-422C-9170-C5D72D9465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93.15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E30-422C-9170-C5D72D9465C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97.2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E30-422C-9170-C5D72D9465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9392256"/>
        <c:axId val="65863680"/>
      </c:barChart>
      <c:catAx>
        <c:axId val="79392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5863680"/>
        <c:crosses val="autoZero"/>
        <c:auto val="1"/>
        <c:lblAlgn val="ctr"/>
        <c:lblOffset val="100"/>
        <c:noMultiLvlLbl val="0"/>
      </c:catAx>
      <c:valAx>
        <c:axId val="6586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79392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 i="0" baseline="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Лист1!$R$2</c:f>
              <c:strCache>
                <c:ptCount val="1"/>
                <c:pt idx="0">
                  <c:v>Обеспечение в организации комфортных условий осуществления образовательной деятельности: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Лист1!$R$3</c:f>
              <c:numCache>
                <c:formatCode>_-* #\ ##0.0\ _₽_-;\-* #\ ##0.0\ _₽_-;_-* "-"??\ _₽_-;_-@_-</c:formatCode>
                <c:ptCount val="1"/>
                <c:pt idx="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46-4D8F-B0C6-7DB76CB42715}"/>
            </c:ext>
          </c:extLst>
        </c:ser>
        <c:ser>
          <c:idx val="1"/>
          <c:order val="1"/>
          <c:tx>
            <c:strRef>
              <c:f>Лист1!$S$2</c:f>
              <c:strCache>
                <c:ptCount val="1"/>
                <c:pt idx="0">
                  <c:v>Доля участников образовательного процесса, удовлетворенных комфортностью условий, в которых осуществляется образовательная деятельность</c:v>
                </c:pt>
              </c:strCache>
            </c:strRef>
          </c:tx>
          <c:spPr>
            <a:solidFill>
              <a:srgbClr val="FA60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Лист1!$S$3</c:f>
              <c:numCache>
                <c:formatCode>_-* #\ ##0.0\ _₽_-;\-* #\ ##0.0\ _₽_-;_-* "-"??\ _₽_-;_-@_-</c:formatCode>
                <c:ptCount val="1"/>
                <c:pt idx="0">
                  <c:v>96.066666666666663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846-4D8F-B0C6-7DB76CB42715}"/>
            </c:ext>
          </c:extLst>
        </c:ser>
        <c:ser>
          <c:idx val="2"/>
          <c:order val="2"/>
          <c:tx>
            <c:strRef>
              <c:f>Лист1!$T$2</c:f>
              <c:strCache>
                <c:ptCount val="1"/>
                <c:pt idx="0">
                  <c:v>Всего по критерию 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Лист1!$T$3</c:f>
              <c:numCache>
                <c:formatCode>_-* #\ ##0.0\ _₽_-;\-* #\ ##0.0\ _₽_-;_-* "-"??\ _₽_-;_-@_-</c:formatCode>
                <c:ptCount val="1"/>
                <c:pt idx="0">
                  <c:v>98.033333333333331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846-4D8F-B0C6-7DB76CB427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204736"/>
        <c:axId val="137495680"/>
      </c:barChart>
      <c:catAx>
        <c:axId val="137204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7495680"/>
        <c:crosses val="autoZero"/>
        <c:auto val="1"/>
        <c:lblAlgn val="ctr"/>
        <c:lblOffset val="100"/>
        <c:noMultiLvlLbl val="0"/>
      </c:catAx>
      <c:valAx>
        <c:axId val="1374956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\ _₽_-;\-* #\ ##0.0\ _₽_-;_-* &quot;-&quot;??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720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>
                  <a:lumMod val="90000"/>
                </a:schemeClr>
              </a:solidFill>
              <a:latin typeface="Panton Bold" panose="020B0604020202020204" charset="-52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Лист1!$U$2</c:f>
              <c:strCache>
                <c:ptCount val="1"/>
                <c:pt idx="0">
                  <c:v>Оборудование помещений организации и прилегающей к ней территории с учетом доступности для инвалидов</c:v>
                </c:pt>
              </c:strCache>
            </c:strRef>
          </c:tx>
          <c:spPr>
            <a:solidFill>
              <a:srgbClr val="FA60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Лист1!$U$3</c:f>
              <c:numCache>
                <c:formatCode>_-* #\ ##0.0\ _₽_-;\-* #\ ##0.0\ _₽_-;_-* "-"??\ _₽_-;_-@_-</c:formatCode>
                <c:ptCount val="1"/>
                <c:pt idx="0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FA-44BC-BAF3-5FC76719EEC0}"/>
            </c:ext>
          </c:extLst>
        </c:ser>
        <c:ser>
          <c:idx val="1"/>
          <c:order val="1"/>
          <c:tx>
            <c:strRef>
              <c:f>Лист1!$V$2</c:f>
              <c:strCache>
                <c:ptCount val="1"/>
                <c:pt idx="0">
                  <c:v>Обеспечение в организации условий доступности, позволяющих инвалидам осуществлять образовательную деятельность наравне с другими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Лист1!$V$3</c:f>
              <c:numCache>
                <c:formatCode>_-* #\ ##0.0\ _₽_-;\-* #\ ##0.0\ _₽_-;_-* "-"??\ _₽_-;_-@_-</c:formatCode>
                <c:ptCount val="1"/>
                <c:pt idx="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FFA-44BC-BAF3-5FC76719EEC0}"/>
            </c:ext>
          </c:extLst>
        </c:ser>
        <c:ser>
          <c:idx val="2"/>
          <c:order val="2"/>
          <c:tx>
            <c:strRef>
              <c:f>Лист1!$W$2</c:f>
              <c:strCache>
                <c:ptCount val="1"/>
                <c:pt idx="0">
                  <c:v>Доля участников образовательного процесса, удовлетворенных доступностью услуг для инвалидов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Лист1!$W$3</c:f>
              <c:numCache>
                <c:formatCode>_-* #\ ##0.0\ _₽_-;\-* #\ ##0.0\ _₽_-;_-* "-"??\ _₽_-;_-@_-</c:formatCode>
                <c:ptCount val="1"/>
                <c:pt idx="0">
                  <c:v>95.666666666666671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FFA-44BC-BAF3-5FC76719EEC0}"/>
            </c:ext>
          </c:extLst>
        </c:ser>
        <c:ser>
          <c:idx val="3"/>
          <c:order val="3"/>
          <c:tx>
            <c:strRef>
              <c:f>Лист1!$X$2</c:f>
              <c:strCache>
                <c:ptCount val="1"/>
                <c:pt idx="0">
                  <c:v>Всего по критерию 3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Лист1!$X$3</c:f>
              <c:numCache>
                <c:formatCode>_-* #\ ##0.0\ _₽_-;\-* #\ ##0.0\ _₽_-;_-* "-"??\ _₽_-;_-@_-</c:formatCode>
                <c:ptCount val="1"/>
                <c:pt idx="0">
                  <c:v>96.300000000000011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FFA-44BC-BAF3-5FC76719EEC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742336"/>
        <c:axId val="137497408"/>
      </c:barChart>
      <c:catAx>
        <c:axId val="1377423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7497408"/>
        <c:crosses val="autoZero"/>
        <c:auto val="1"/>
        <c:lblAlgn val="ctr"/>
        <c:lblOffset val="100"/>
        <c:noMultiLvlLbl val="0"/>
      </c:catAx>
      <c:valAx>
        <c:axId val="13749740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\ _₽_-;\-* #\ ##0.0\ _₽_-;_-* &quot;-&quot;??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774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>
                  <a:lumMod val="90000"/>
                </a:schemeClr>
              </a:solidFill>
              <a:latin typeface="Panton Bold" panose="020B0604020202020204" charset="-52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Лист1!$Y$2</c:f>
              <c:strCache>
                <c:ptCount val="1"/>
                <c:pt idx="0">
                  <c:v>Доля участников образовательного процесса, удовлетворенных доброжелательностью, вежливостью работников организации, обеспечивающих первичный контакт и информирование получателя услуги при непосредственном обращении в организацию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Лист1!$Y$3</c:f>
              <c:numCache>
                <c:formatCode>_-* #\ ##0.0\ _₽_-;\-* #\ ##0.0\ _₽_-;_-* "-"??\ _₽_-;_-@_-</c:formatCode>
                <c:ptCount val="1"/>
                <c:pt idx="0">
                  <c:v>96.86666666666666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F5-4E4F-B830-DD45789861CC}"/>
            </c:ext>
          </c:extLst>
        </c:ser>
        <c:ser>
          <c:idx val="1"/>
          <c:order val="1"/>
          <c:tx>
            <c:strRef>
              <c:f>Лист1!$Z$2</c:f>
              <c:strCache>
                <c:ptCount val="1"/>
                <c:pt idx="0">
                  <c:v>Доля участников образовательного процесса, удовлетворенных доброжелательностью, вежливостью работников организации, обеспечивающих непосредственное оказание образовательной услуги при обращении в организацию</c:v>
                </c:pt>
              </c:strCache>
            </c:strRef>
          </c:tx>
          <c:spPr>
            <a:solidFill>
              <a:srgbClr val="FA60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Лист1!$Z$3</c:f>
              <c:numCache>
                <c:formatCode>_-* #\ ##0.0\ _₽_-;\-* #\ ##0.0\ _₽_-;_-* "-"??\ _₽_-;_-@_-</c:formatCode>
                <c:ptCount val="1"/>
                <c:pt idx="0">
                  <c:v>95.733333333333334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F5-4E4F-B830-DD45789861CC}"/>
            </c:ext>
          </c:extLst>
        </c:ser>
        <c:ser>
          <c:idx val="2"/>
          <c:order val="2"/>
          <c:tx>
            <c:strRef>
              <c:f>Лист1!$AA$2</c:f>
              <c:strCache>
                <c:ptCount val="1"/>
                <c:pt idx="0">
                  <c:v>Доля участников образовательного процесса, удовлетворенных доброжелательностью, вежливостью работников организации при использовании дистанционных форм взаимодействия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FB5-4FF5-9836-EF19A9EE3D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Лист1!$AA$3</c:f>
              <c:numCache>
                <c:formatCode>_-* #\ ##0.0\ _₽_-;\-* #\ ##0.0\ _₽_-;_-* "-"??\ _₽_-;_-@_-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FF5-4E4F-B830-DD45789861CC}"/>
            </c:ext>
          </c:extLst>
        </c:ser>
        <c:ser>
          <c:idx val="3"/>
          <c:order val="3"/>
          <c:tx>
            <c:strRef>
              <c:f>Лист1!$AB$2</c:f>
              <c:strCache>
                <c:ptCount val="1"/>
                <c:pt idx="0">
                  <c:v>Всего по критерию 4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4FF5-4E4F-B830-DD45789861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Лист1!$AB$3</c:f>
              <c:numCache>
                <c:formatCode>_-* #\ ##0.0\ _₽_-;\-* #\ ##0.0\ _₽_-;_-* "-"??\ _₽_-;_-@_-</c:formatCode>
                <c:ptCount val="1"/>
                <c:pt idx="0">
                  <c:v>96.64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FF5-4E4F-B830-DD45789861C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743360"/>
        <c:axId val="137500288"/>
      </c:barChart>
      <c:catAx>
        <c:axId val="1377433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7500288"/>
        <c:crosses val="autoZero"/>
        <c:auto val="1"/>
        <c:lblAlgn val="ctr"/>
        <c:lblOffset val="100"/>
        <c:noMultiLvlLbl val="0"/>
      </c:catAx>
      <c:valAx>
        <c:axId val="1375002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\ _₽_-;\-* #\ ##0.0\ _₽_-;_-* &quot;-&quot;??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774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>
                  <a:lumMod val="90000"/>
                </a:schemeClr>
              </a:solidFill>
              <a:latin typeface="Panton Bold" panose="020B0604020202020204" charset="-52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Лист1!$AC$2</c:f>
              <c:strCache>
                <c:ptCount val="1"/>
                <c:pt idx="0">
                  <c:v>Доля участников образовательного процесса, которые готовы рекомендовать организацию родственникам и знакомым</c:v>
                </c:pt>
              </c:strCache>
            </c:strRef>
          </c:tx>
          <c:spPr>
            <a:solidFill>
              <a:srgbClr val="FA60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Лист1!$AC$3</c:f>
              <c:numCache>
                <c:formatCode>_-* #\ ##0.0\ _₽_-;\-* #\ ##0.0\ _₽_-;_-* "-"??\ _₽_-;_-@_-</c:formatCode>
                <c:ptCount val="1"/>
                <c:pt idx="0">
                  <c:v>95.333333333333329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31-4480-BB04-D1D88D2B82F3}"/>
            </c:ext>
          </c:extLst>
        </c:ser>
        <c:ser>
          <c:idx val="1"/>
          <c:order val="1"/>
          <c:tx>
            <c:strRef>
              <c:f>Лист1!$AD$2</c:f>
              <c:strCache>
                <c:ptCount val="1"/>
                <c:pt idx="0">
                  <c:v>Доля участников образовательного процесса, удовлетворенных удобством графика работы организации.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Лист1!$AD$3</c:f>
              <c:numCache>
                <c:formatCode>_-* #\ ##0.0\ _₽_-;\-* #\ ##0.0\ _₽_-;_-* "-"??\ _₽_-;_-@_-</c:formatCode>
                <c:ptCount val="1"/>
                <c:pt idx="0">
                  <c:v>95.466666666666669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31-4480-BB04-D1D88D2B82F3}"/>
            </c:ext>
          </c:extLst>
        </c:ser>
        <c:ser>
          <c:idx val="2"/>
          <c:order val="2"/>
          <c:tx>
            <c:strRef>
              <c:f>Лист1!$AE$2</c:f>
              <c:strCache>
                <c:ptCount val="1"/>
                <c:pt idx="0">
                  <c:v>Доля участников образовательного процесса, удовлетворенных условиями оказания образовательных услуг в организации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Лист1!$AE$3</c:f>
              <c:numCache>
                <c:formatCode>_-* #\ ##0.0\ _₽_-;\-* #\ ##0.0\ _₽_-;_-* "-"??\ _₽_-;_-@_-</c:formatCode>
                <c:ptCount val="1"/>
                <c:pt idx="0">
                  <c:v>96.933333333333337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31-4480-BB04-D1D88D2B82F3}"/>
            </c:ext>
          </c:extLst>
        </c:ser>
        <c:ser>
          <c:idx val="3"/>
          <c:order val="3"/>
          <c:tx>
            <c:strRef>
              <c:f>Лист1!$AF$2</c:f>
              <c:strCache>
                <c:ptCount val="1"/>
                <c:pt idx="0">
                  <c:v>Всего по критерию 5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Лист1!$AF$3</c:f>
              <c:numCache>
                <c:formatCode>_-* #\ ##0.0\ _₽_-;\-* #\ ##0.0\ _₽_-;_-* "-"??\ _₽_-;_-@_-</c:formatCode>
                <c:ptCount val="1"/>
                <c:pt idx="0">
                  <c:v>96.160000000000011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F31-4480-BB04-D1D88D2B82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8163712"/>
        <c:axId val="138805248"/>
      </c:barChart>
      <c:catAx>
        <c:axId val="138163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805248"/>
        <c:crosses val="autoZero"/>
        <c:auto val="1"/>
        <c:lblAlgn val="ctr"/>
        <c:lblOffset val="100"/>
        <c:noMultiLvlLbl val="0"/>
      </c:catAx>
      <c:valAx>
        <c:axId val="138805248"/>
        <c:scaling>
          <c:orientation val="minMax"/>
          <c:max val="10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\ _₽_-;\-* #\ ##0.0\ _₽_-;_-* &quot;-&quot;??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816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>
                  <a:lumMod val="90000"/>
                </a:schemeClr>
              </a:solidFill>
              <a:latin typeface="Panton Bold" panose="020B0604020202020204" charset="-52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1.1434353838300333E-2"/>
          <c:w val="0.92921143999496925"/>
          <c:h val="0.84670524618157672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4B-4412-8BF0-C739A0FDB26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A4B-4412-8BF0-C739A0FDB26A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A4B-4412-8BF0-C739A0FDB26A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A4B-4412-8BF0-C739A0FDB26A}"/>
              </c:ext>
            </c:extLst>
          </c:dPt>
          <c:dPt>
            <c:idx val="4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A4B-4412-8BF0-C739A0FDB26A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A4B-4412-8BF0-C739A0FDB2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99.6</c:v>
                </c:pt>
                <c:pt idx="1">
                  <c:v>99</c:v>
                </c:pt>
                <c:pt idx="2">
                  <c:v>99.7</c:v>
                </c:pt>
                <c:pt idx="3">
                  <c:v>98.600000000000009</c:v>
                </c:pt>
                <c:pt idx="4">
                  <c:v>98</c:v>
                </c:pt>
                <c:pt idx="5">
                  <c:v>98.98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A4B-4412-8BF0-C739A0FDB2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38725376"/>
        <c:axId val="138807552"/>
      </c:barChart>
      <c:catAx>
        <c:axId val="138725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8807552"/>
        <c:crosses val="autoZero"/>
        <c:auto val="1"/>
        <c:lblAlgn val="ctr"/>
        <c:lblOffset val="100"/>
        <c:tickLblSkip val="1"/>
        <c:noMultiLvlLbl val="0"/>
      </c:catAx>
      <c:valAx>
        <c:axId val="13880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872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1.1434353838300333E-2"/>
          <c:w val="0.92921143999496925"/>
          <c:h val="0.84670524618157672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24C-4286-9DB3-34D7E1C2B133}"/>
              </c:ext>
            </c:extLst>
          </c:dPt>
          <c:dPt>
            <c:idx val="1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24C-4286-9DB3-34D7E1C2B133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24C-4286-9DB3-34D7E1C2B133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24C-4286-9DB3-34D7E1C2B133}"/>
              </c:ext>
            </c:extLst>
          </c:dPt>
          <c:dPt>
            <c:idx val="4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24C-4286-9DB3-34D7E1C2B133}"/>
              </c:ext>
            </c:extLst>
          </c:dPt>
          <c:dPt>
            <c:idx val="5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24C-4286-9DB3-34D7E1C2B1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98.4</c:v>
                </c:pt>
                <c:pt idx="1">
                  <c:v>97.5</c:v>
                </c:pt>
                <c:pt idx="2">
                  <c:v>94.9</c:v>
                </c:pt>
                <c:pt idx="3">
                  <c:v>94.4</c:v>
                </c:pt>
                <c:pt idx="4">
                  <c:v>94</c:v>
                </c:pt>
                <c:pt idx="5">
                  <c:v>95.84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24C-4286-9DB3-34D7E1C2B1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37872384"/>
        <c:axId val="138810432"/>
      </c:barChart>
      <c:catAx>
        <c:axId val="137872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8810432"/>
        <c:crosses val="autoZero"/>
        <c:auto val="1"/>
        <c:lblAlgn val="ctr"/>
        <c:lblOffset val="100"/>
        <c:tickLblSkip val="1"/>
        <c:noMultiLvlLbl val="0"/>
      </c:catAx>
      <c:valAx>
        <c:axId val="138810432"/>
        <c:scaling>
          <c:orientation val="minMax"/>
          <c:max val="10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787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1.1434353838300333E-2"/>
          <c:w val="0.92921143999496925"/>
          <c:h val="0.84670524618157672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D8-4739-9679-F54502797D76}"/>
              </c:ext>
            </c:extLst>
          </c:dPt>
          <c:dPt>
            <c:idx val="1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8D8-4739-9679-F54502797D76}"/>
              </c:ext>
            </c:extLst>
          </c:dPt>
          <c:dPt>
            <c:idx val="2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8D8-4739-9679-F54502797D76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8D8-4739-9679-F54502797D76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8D8-4739-9679-F54502797D76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8D8-4739-9679-F54502797D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99.6</c:v>
                </c:pt>
                <c:pt idx="1">
                  <c:v>99</c:v>
                </c:pt>
                <c:pt idx="2">
                  <c:v>97</c:v>
                </c:pt>
                <c:pt idx="3">
                  <c:v>98.600000000000009</c:v>
                </c:pt>
                <c:pt idx="4">
                  <c:v>98.8</c:v>
                </c:pt>
                <c:pt idx="5">
                  <c:v>98.600000000000009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58D8-4739-9679-F54502797D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39271168"/>
        <c:axId val="81534976"/>
      </c:barChart>
      <c:catAx>
        <c:axId val="139271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1534976"/>
        <c:crosses val="autoZero"/>
        <c:auto val="1"/>
        <c:lblAlgn val="ctr"/>
        <c:lblOffset val="100"/>
        <c:tickLblSkip val="1"/>
        <c:noMultiLvlLbl val="0"/>
      </c:catAx>
      <c:valAx>
        <c:axId val="81534976"/>
        <c:scaling>
          <c:orientation val="minMax"/>
          <c:max val="10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927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1.1434353838300333E-2"/>
          <c:w val="0.92921143999496925"/>
          <c:h val="0.84670524618157672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5D0-47AA-8A69-D3182022125B}"/>
              </c:ext>
            </c:extLst>
          </c:dPt>
          <c:dPt>
            <c:idx val="1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D0-47AA-8A69-D3182022125B}"/>
              </c:ext>
            </c:extLst>
          </c:dPt>
          <c:dPt>
            <c:idx val="2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5D0-47AA-8A69-D3182022125B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5D0-47AA-8A69-D3182022125B}"/>
              </c:ext>
            </c:extLst>
          </c:dPt>
          <c:dPt>
            <c:idx val="4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5D0-47AA-8A69-D3182022125B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5D0-47AA-8A69-D318202212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100</c:v>
                </c:pt>
                <c:pt idx="1">
                  <c:v>99</c:v>
                </c:pt>
                <c:pt idx="2">
                  <c:v>88</c:v>
                </c:pt>
                <c:pt idx="3">
                  <c:v>96.800000000000011</c:v>
                </c:pt>
                <c:pt idx="4">
                  <c:v>97.8</c:v>
                </c:pt>
                <c:pt idx="5">
                  <c:v>96.320000000000007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5D0-47AA-8A69-D318202212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40644352"/>
        <c:axId val="81537856"/>
      </c:barChart>
      <c:catAx>
        <c:axId val="140644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1537856"/>
        <c:crosses val="autoZero"/>
        <c:auto val="1"/>
        <c:lblAlgn val="ctr"/>
        <c:lblOffset val="100"/>
        <c:tickLblSkip val="1"/>
        <c:noMultiLvlLbl val="0"/>
      </c:catAx>
      <c:valAx>
        <c:axId val="815378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064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1.1434353838300333E-2"/>
          <c:w val="0.92921143999496925"/>
          <c:h val="0.84670524618157672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52-4CD2-9ABE-BBE56ECF4973}"/>
              </c:ext>
            </c:extLst>
          </c:dPt>
          <c:dPt>
            <c:idx val="1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52-4CD2-9ABE-BBE56ECF4973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D52-4CD2-9ABE-BBE56ECF4973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D52-4CD2-9ABE-BBE56ECF4973}"/>
              </c:ext>
            </c:extLst>
          </c:dPt>
          <c:dPt>
            <c:idx val="4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D52-4CD2-9ABE-BBE56ECF4973}"/>
              </c:ext>
            </c:extLst>
          </c:dPt>
          <c:dPt>
            <c:idx val="5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D52-4CD2-9ABE-BBE56ECF49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98.4</c:v>
                </c:pt>
                <c:pt idx="1">
                  <c:v>98</c:v>
                </c:pt>
                <c:pt idx="2">
                  <c:v>96.7</c:v>
                </c:pt>
                <c:pt idx="3">
                  <c:v>96.40000000000002</c:v>
                </c:pt>
                <c:pt idx="4">
                  <c:v>94.3</c:v>
                </c:pt>
                <c:pt idx="5">
                  <c:v>96.760000000000019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0D52-4CD2-9ABE-BBE56ECF497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40826112"/>
        <c:axId val="81540736"/>
      </c:barChart>
      <c:catAx>
        <c:axId val="140826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1540736"/>
        <c:crosses val="autoZero"/>
        <c:auto val="1"/>
        <c:lblAlgn val="ctr"/>
        <c:lblOffset val="100"/>
        <c:tickLblSkip val="1"/>
        <c:noMultiLvlLbl val="0"/>
      </c:catAx>
      <c:valAx>
        <c:axId val="81540736"/>
        <c:scaling>
          <c:orientation val="minMax"/>
          <c:max val="10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082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866585989986423E-2"/>
          <c:y val="6.6736464309991916E-2"/>
          <c:w val="0.9176086724982806"/>
          <c:h val="0.79772939541557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B0DD7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8C-4459-BF21-3F56C32D9AB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8C-4459-BF21-3F56C32D9A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F8C-4459-BF21-3F56C32D9AB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F8C-4459-BF21-3F56C32D9ABC}"/>
              </c:ext>
            </c:extLst>
          </c:dPt>
          <c:dPt>
            <c:idx val="5"/>
            <c:invertIfNegative val="0"/>
            <c:bubble3D val="0"/>
            <c:spPr>
              <a:solidFill>
                <a:srgbClr val="A5B96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F8C-4459-BF21-3F56C32D9A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'[Ленинградская область 2025 год.xlsx]Обобщение доступность для инв.'!$U$3:$Z$3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'[Ленинградская область 2025 год.xlsx]Обобщение доступность для инв.'!$U$4:$Z$4</c:f>
              <c:numCache>
                <c:formatCode>General</c:formatCode>
                <c:ptCount val="6"/>
                <c:pt idx="0">
                  <c:v>98.4</c:v>
                </c:pt>
                <c:pt idx="1">
                  <c:v>98</c:v>
                </c:pt>
                <c:pt idx="2">
                  <c:v>95.8</c:v>
                </c:pt>
                <c:pt idx="3">
                  <c:v>96.6</c:v>
                </c:pt>
                <c:pt idx="4">
                  <c:v>96.3</c:v>
                </c:pt>
                <c:pt idx="5">
                  <c:v>97.02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F8C-4459-BF21-3F56C32D9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38"/>
        <c:axId val="141284864"/>
        <c:axId val="81542464"/>
      </c:barChart>
      <c:catAx>
        <c:axId val="14128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542464"/>
        <c:crosses val="autoZero"/>
        <c:auto val="1"/>
        <c:lblAlgn val="ctr"/>
        <c:lblOffset val="100"/>
        <c:noMultiLvlLbl val="0"/>
      </c:catAx>
      <c:valAx>
        <c:axId val="81542464"/>
        <c:scaling>
          <c:orientation val="minMax"/>
          <c:max val="10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28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251323926971093E-2"/>
          <c:y val="2.7602371254524145E-2"/>
          <c:w val="0.9191640743621079"/>
          <c:h val="0.747415780093291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Лист1!$J$2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Лист1!$K$1</c:f>
              <c:strCache>
                <c:ptCount val="1"/>
                <c:pt idx="0">
                  <c:v>1. Критерий «Открытость и доступность информации об организации»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93.64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C6-49E4-9991-CCB442E1509E}"/>
            </c:ext>
          </c:extLst>
        </c:ser>
        <c:ser>
          <c:idx val="1"/>
          <c:order val="1"/>
          <c:tx>
            <c:strRef>
              <c:f>Лист1!$J$3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Лист1!$K$1</c:f>
              <c:strCache>
                <c:ptCount val="1"/>
                <c:pt idx="0">
                  <c:v>1. Критерий «Открытость и доступность информации об организации»</c:v>
                </c:pt>
              </c:strCache>
            </c:strRef>
          </c:cat>
          <c:val>
            <c:numRef>
              <c:f>Лист1!$K$3</c:f>
              <c:numCache>
                <c:formatCode>0.00</c:formatCode>
                <c:ptCount val="1"/>
                <c:pt idx="0">
                  <c:v>96.517684210526284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C6-49E4-9991-CCB442E1509E}"/>
            </c:ext>
          </c:extLst>
        </c:ser>
        <c:ser>
          <c:idx val="2"/>
          <c:order val="2"/>
          <c:tx>
            <c:strRef>
              <c:f>Лист1!$J$4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Лист1!$K$1</c:f>
              <c:strCache>
                <c:ptCount val="1"/>
                <c:pt idx="0">
                  <c:v>1. Критерий «Открытость и доступность информации об организации»</c:v>
                </c:pt>
              </c:strCache>
            </c:strRef>
          </c:cat>
          <c:val>
            <c:numRef>
              <c:f>Лист1!$K$4</c:f>
              <c:numCache>
                <c:formatCode>General</c:formatCode>
                <c:ptCount val="1"/>
                <c:pt idx="0">
                  <c:v>98.2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C6-49E4-9991-CCB442E1509E}"/>
            </c:ext>
          </c:extLst>
        </c:ser>
        <c:ser>
          <c:idx val="3"/>
          <c:order val="3"/>
          <c:tx>
            <c:strRef>
              <c:f>Лист1!$J$5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Лист1!$K$1</c:f>
              <c:strCache>
                <c:ptCount val="1"/>
                <c:pt idx="0">
                  <c:v>1. Критерий «Открытость и доступность информации об организации»</c:v>
                </c:pt>
              </c:strCache>
            </c:strRef>
          </c:cat>
          <c:val>
            <c:numRef>
              <c:f>Лист1!$K$5</c:f>
              <c:numCache>
                <c:formatCode>0.00</c:formatCode>
                <c:ptCount val="1"/>
                <c:pt idx="0">
                  <c:v>97.963667902467037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CC6-49E4-9991-CCB442E1509E}"/>
            </c:ext>
          </c:extLst>
        </c:ser>
        <c:ser>
          <c:idx val="4"/>
          <c:order val="4"/>
          <c:tx>
            <c:strRef>
              <c:f>Лист1!$J$6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Лист1!$K$1</c:f>
              <c:strCache>
                <c:ptCount val="1"/>
                <c:pt idx="0">
                  <c:v>1. Критерий «Открытость и доступность информации об организации»</c:v>
                </c:pt>
              </c:strCache>
            </c:strRef>
          </c:cat>
          <c:val>
            <c:numRef>
              <c:f>Лист1!$K$6</c:f>
              <c:numCache>
                <c:formatCode>0.00</c:formatCode>
                <c:ptCount val="1"/>
                <c:pt idx="0">
                  <c:v>98.9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CC6-49E4-9991-CCB442E150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0986624"/>
        <c:axId val="65867712"/>
      </c:barChart>
      <c:catAx>
        <c:axId val="8098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867712"/>
        <c:crosses val="autoZero"/>
        <c:auto val="1"/>
        <c:lblAlgn val="ctr"/>
        <c:lblOffset val="100"/>
        <c:noMultiLvlLbl val="0"/>
      </c:catAx>
      <c:valAx>
        <c:axId val="6586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986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1.1434353838300333E-2"/>
          <c:w val="0.92921143999496925"/>
          <c:h val="0.84670524618157672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5C-475A-9843-C97B68DC0435}"/>
              </c:ext>
            </c:extLst>
          </c:dPt>
          <c:dPt>
            <c:idx val="1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5C-475A-9843-C97B68DC0435}"/>
              </c:ext>
            </c:extLst>
          </c:dPt>
          <c:dPt>
            <c:idx val="2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5C-475A-9843-C97B68DC0435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25C-475A-9843-C97B68DC0435}"/>
              </c:ext>
            </c:extLst>
          </c:dPt>
          <c:dPt>
            <c:idx val="4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25C-475A-9843-C97B68DC0435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25C-475A-9843-C97B68DC04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98.4</c:v>
                </c:pt>
                <c:pt idx="1">
                  <c:v>96.5</c:v>
                </c:pt>
                <c:pt idx="2">
                  <c:v>96.1</c:v>
                </c:pt>
                <c:pt idx="3">
                  <c:v>94.800000000000011</c:v>
                </c:pt>
                <c:pt idx="4">
                  <c:v>94.3</c:v>
                </c:pt>
                <c:pt idx="5">
                  <c:v>96.02000000000001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25C-475A-9843-C97B68DC04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41777920"/>
        <c:axId val="138497408"/>
      </c:barChart>
      <c:catAx>
        <c:axId val="141777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8497408"/>
        <c:crosses val="autoZero"/>
        <c:auto val="1"/>
        <c:lblAlgn val="ctr"/>
        <c:lblOffset val="100"/>
        <c:tickLblSkip val="1"/>
        <c:noMultiLvlLbl val="0"/>
      </c:catAx>
      <c:valAx>
        <c:axId val="138497408"/>
        <c:scaling>
          <c:orientation val="minMax"/>
          <c:max val="10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177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6.6492293847605827E-2"/>
          <c:w val="0.92921143999496925"/>
          <c:h val="0.79472989075855127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6D-4E8F-A9B2-8D88F5FFFCC1}"/>
              </c:ext>
            </c:extLst>
          </c:dPt>
          <c:dPt>
            <c:idx val="1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C6D-4E8F-A9B2-8D88F5FFFCC1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C6D-4E8F-A9B2-8D88F5FFFCC1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C6D-4E8F-A9B2-8D88F5FFFCC1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C6D-4E8F-A9B2-8D88F5FFFCC1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C6D-4E8F-A9B2-8D88F5FFFC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98.4</c:v>
                </c:pt>
                <c:pt idx="1">
                  <c:v>99.5</c:v>
                </c:pt>
                <c:pt idx="2">
                  <c:v>100</c:v>
                </c:pt>
                <c:pt idx="3">
                  <c:v>99.2</c:v>
                </c:pt>
                <c:pt idx="4">
                  <c:v>99</c:v>
                </c:pt>
                <c:pt idx="5">
                  <c:v>99.22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C6D-4E8F-A9B2-8D88F5FFFC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42635008"/>
        <c:axId val="138500288"/>
      </c:barChart>
      <c:catAx>
        <c:axId val="142635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8500288"/>
        <c:crosses val="autoZero"/>
        <c:auto val="1"/>
        <c:lblAlgn val="ctr"/>
        <c:lblOffset val="100"/>
        <c:tickLblSkip val="1"/>
        <c:noMultiLvlLbl val="0"/>
      </c:catAx>
      <c:valAx>
        <c:axId val="138500288"/>
        <c:scaling>
          <c:orientation val="minMax"/>
          <c:max val="10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2635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1.1434353838300333E-2"/>
          <c:w val="0.92921143999496925"/>
          <c:h val="0.84670524618157672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569-49F3-8E28-5149B6EB066A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569-49F3-8E28-5149B6EB066A}"/>
              </c:ext>
            </c:extLst>
          </c:dPt>
          <c:dPt>
            <c:idx val="2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569-49F3-8E28-5149B6EB066A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69-49F3-8E28-5149B6EB066A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569-49F3-8E28-5149B6EB066A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569-49F3-8E28-5149B6EB06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98.4</c:v>
                </c:pt>
                <c:pt idx="1">
                  <c:v>99</c:v>
                </c:pt>
                <c:pt idx="2">
                  <c:v>96.1</c:v>
                </c:pt>
                <c:pt idx="3">
                  <c:v>97.8</c:v>
                </c:pt>
                <c:pt idx="4">
                  <c:v>97.7</c:v>
                </c:pt>
                <c:pt idx="5">
                  <c:v>97.8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D569-49F3-8E28-5149B6EB06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42841344"/>
        <c:axId val="142345344"/>
      </c:barChart>
      <c:catAx>
        <c:axId val="142841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2345344"/>
        <c:crosses val="autoZero"/>
        <c:auto val="1"/>
        <c:lblAlgn val="ctr"/>
        <c:lblOffset val="100"/>
        <c:tickLblSkip val="1"/>
        <c:noMultiLvlLbl val="0"/>
      </c:catAx>
      <c:valAx>
        <c:axId val="142345344"/>
        <c:scaling>
          <c:orientation val="minMax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284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1.1434353838300333E-2"/>
          <c:w val="0.92921143999496925"/>
          <c:h val="0.84670524618157672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C0C-4EEC-A6DF-8500C735114C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C0C-4EEC-A6DF-8500C735114C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C0C-4EEC-A6DF-8500C735114C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C0C-4EEC-A6DF-8500C735114C}"/>
              </c:ext>
            </c:extLst>
          </c:dPt>
          <c:dPt>
            <c:idx val="4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C0C-4EEC-A6DF-8500C735114C}"/>
              </c:ext>
            </c:extLst>
          </c:dPt>
          <c:dPt>
            <c:idx val="5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C0C-4EEC-A6DF-8500C73511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98.800000000000011</c:v>
                </c:pt>
                <c:pt idx="1">
                  <c:v>95</c:v>
                </c:pt>
                <c:pt idx="2">
                  <c:v>99.4</c:v>
                </c:pt>
                <c:pt idx="3">
                  <c:v>93.4</c:v>
                </c:pt>
                <c:pt idx="4">
                  <c:v>92</c:v>
                </c:pt>
                <c:pt idx="5">
                  <c:v>95.72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C0C-4EEC-A6DF-8500C73511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43350784"/>
        <c:axId val="142348224"/>
      </c:barChart>
      <c:catAx>
        <c:axId val="143350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2348224"/>
        <c:crosses val="autoZero"/>
        <c:auto val="1"/>
        <c:lblAlgn val="ctr"/>
        <c:lblOffset val="100"/>
        <c:tickLblSkip val="1"/>
        <c:noMultiLvlLbl val="0"/>
      </c:catAx>
      <c:valAx>
        <c:axId val="142348224"/>
        <c:scaling>
          <c:orientation val="minMax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335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9.3771915967670261E-2"/>
          <c:w val="0.92921143999496925"/>
          <c:h val="0.7667878482251973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D06-427D-8758-BB51E2586376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D06-427D-8758-BB51E2586376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D06-427D-8758-BB51E2586376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D06-427D-8758-BB51E2586376}"/>
              </c:ext>
            </c:extLst>
          </c:dPt>
          <c:dPt>
            <c:idx val="4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D06-427D-8758-BB51E2586376}"/>
              </c:ext>
            </c:extLst>
          </c:dPt>
          <c:dPt>
            <c:idx val="5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D06-427D-8758-BB51E25863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100</c:v>
                </c:pt>
                <c:pt idx="1">
                  <c:v>99.5</c:v>
                </c:pt>
                <c:pt idx="2">
                  <c:v>100</c:v>
                </c:pt>
                <c:pt idx="3">
                  <c:v>99.399999999999991</c:v>
                </c:pt>
                <c:pt idx="4">
                  <c:v>98.9</c:v>
                </c:pt>
                <c:pt idx="5">
                  <c:v>99.559999999999988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1D06-427D-8758-BB51E25863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39769344"/>
        <c:axId val="142351104"/>
      </c:barChart>
      <c:catAx>
        <c:axId val="139769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2351104"/>
        <c:crosses val="autoZero"/>
        <c:auto val="1"/>
        <c:lblAlgn val="ctr"/>
        <c:lblOffset val="100"/>
        <c:tickLblSkip val="1"/>
        <c:noMultiLvlLbl val="0"/>
      </c:catAx>
      <c:valAx>
        <c:axId val="142351104"/>
        <c:scaling>
          <c:orientation val="minMax"/>
          <c:max val="10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976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1.1434353838300333E-2"/>
          <c:w val="0.92921143999496925"/>
          <c:h val="0.84670524618157672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342-4E12-9903-5E0B52EE58E0}"/>
              </c:ext>
            </c:extLst>
          </c:dPt>
          <c:dPt>
            <c:idx val="1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42-4E12-9903-5E0B52EE58E0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342-4E12-9903-5E0B52EE58E0}"/>
              </c:ext>
            </c:extLst>
          </c:dPt>
          <c:dPt>
            <c:idx val="3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342-4E12-9903-5E0B52EE58E0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342-4E12-9903-5E0B52EE58E0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342-4E12-9903-5E0B52EE58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98</c:v>
                </c:pt>
                <c:pt idx="1">
                  <c:v>97.5</c:v>
                </c:pt>
                <c:pt idx="2">
                  <c:v>99.4</c:v>
                </c:pt>
                <c:pt idx="3">
                  <c:v>95.4</c:v>
                </c:pt>
                <c:pt idx="4">
                  <c:v>95.5</c:v>
                </c:pt>
                <c:pt idx="5">
                  <c:v>97.16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342-4E12-9903-5E0B52EE58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43793152"/>
        <c:axId val="139880128"/>
      </c:barChart>
      <c:catAx>
        <c:axId val="143793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9880128"/>
        <c:crosses val="autoZero"/>
        <c:auto val="1"/>
        <c:lblAlgn val="ctr"/>
        <c:lblOffset val="100"/>
        <c:tickLblSkip val="1"/>
        <c:noMultiLvlLbl val="0"/>
      </c:catAx>
      <c:valAx>
        <c:axId val="139880128"/>
        <c:scaling>
          <c:orientation val="minMax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379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66826199058022E-2"/>
          <c:y val="8.3801290495637157E-2"/>
          <c:w val="0.92921143999496925"/>
          <c:h val="0.77741803124968045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ABE-4016-AAB2-81E6C3E154C3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ABE-4016-AAB2-81E6C3E154C3}"/>
              </c:ext>
            </c:extLst>
          </c:dPt>
          <c:dPt>
            <c:idx val="2"/>
            <c:invertIfNegative val="0"/>
            <c:bubble3D val="0"/>
            <c:spPr>
              <a:solidFill>
                <a:srgbClr val="FA606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ABE-4016-AAB2-81E6C3E154C3}"/>
              </c:ext>
            </c:extLst>
          </c:dPt>
          <c:dPt>
            <c:idx val="3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ABE-4016-AAB2-81E6C3E154C3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ABE-4016-AAB2-81E6C3E154C3}"/>
              </c:ext>
            </c:extLst>
          </c:dPt>
          <c:dPt>
            <c:idx val="5"/>
            <c:invertIfNegative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ABE-4016-AAB2-81E6C3E154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90000"/>
                      </a:schemeClr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99.6</c:v>
                </c:pt>
                <c:pt idx="1">
                  <c:v>98.5</c:v>
                </c:pt>
                <c:pt idx="2">
                  <c:v>98.2</c:v>
                </c:pt>
                <c:pt idx="3">
                  <c:v>98.800000000000011</c:v>
                </c:pt>
                <c:pt idx="4">
                  <c:v>98.7</c:v>
                </c:pt>
                <c:pt idx="5">
                  <c:v>98.76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ABE-4016-AAB2-81E6C3E154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44375808"/>
        <c:axId val="139883008"/>
      </c:barChart>
      <c:catAx>
        <c:axId val="144375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9883008"/>
        <c:crosses val="autoZero"/>
        <c:auto val="1"/>
        <c:lblAlgn val="ctr"/>
        <c:lblOffset val="100"/>
        <c:tickLblSkip val="1"/>
        <c:noMultiLvlLbl val="0"/>
      </c:catAx>
      <c:valAx>
        <c:axId val="139883008"/>
        <c:scaling>
          <c:orientation val="minMax"/>
          <c:max val="10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437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>
              <a:lumMod val="90000"/>
            </a:schemeClr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7A-4894-ADE8-73561A242575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47A-4894-ADE8-73561A242575}"/>
              </c:ext>
            </c:extLst>
          </c:dPt>
          <c:dPt>
            <c:idx val="3"/>
            <c:invertIfNegative val="0"/>
            <c:bubble3D val="0"/>
            <c:spPr>
              <a:solidFill>
                <a:srgbClr val="97FF9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47A-4894-ADE8-73561A24257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47A-4894-ADE8-73561A24257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47A-4894-ADE8-73561A2425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'[Ленинградская область 2025 год.xlsx]Обобщение доступность для инв.'!$U$6:$Z$6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'[Ленинградская область 2025 год.xlsx]Обобщение доступность для инв.'!$U$7:$Z$7</c:f>
              <c:numCache>
                <c:formatCode>General</c:formatCode>
                <c:ptCount val="6"/>
                <c:pt idx="0">
                  <c:v>99.2</c:v>
                </c:pt>
                <c:pt idx="1">
                  <c:v>97.5</c:v>
                </c:pt>
                <c:pt idx="2">
                  <c:v>83.2</c:v>
                </c:pt>
                <c:pt idx="3">
                  <c:v>95.6</c:v>
                </c:pt>
                <c:pt idx="4">
                  <c:v>94.3</c:v>
                </c:pt>
                <c:pt idx="5">
                  <c:v>93.96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47A-4894-ADE8-73561A2425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27"/>
        <c:axId val="145341952"/>
        <c:axId val="139884736"/>
      </c:barChart>
      <c:catAx>
        <c:axId val="14534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884736"/>
        <c:crosses val="autoZero"/>
        <c:auto val="1"/>
        <c:lblAlgn val="ctr"/>
        <c:lblOffset val="100"/>
        <c:noMultiLvlLbl val="0"/>
      </c:catAx>
      <c:valAx>
        <c:axId val="139884736"/>
        <c:scaling>
          <c:orientation val="minMax"/>
          <c:max val="100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34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96669761944961"/>
          <c:y val="0.2041946020979063"/>
          <c:w val="0.88803330238055045"/>
          <c:h val="0.619028442186519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ДОУ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0406888401148065E-3"/>
                  <c:y val="-1.024943658362874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52-4CBF-91B3-F7CFBB584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052-4CBF-91B3-F7CFBB584B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ОО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52-4CBF-91B3-F7CFBB584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052-4CBF-91B3-F7CFBB584B9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52-4CBF-91B3-F7CFBB584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052-4CBF-91B3-F7CFBB584B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5917440"/>
        <c:axId val="142159808"/>
      </c:barChart>
      <c:catAx>
        <c:axId val="145917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159808"/>
        <c:crosses val="autoZero"/>
        <c:auto val="1"/>
        <c:lblAlgn val="ctr"/>
        <c:lblOffset val="100"/>
        <c:noMultiLvlLbl val="0"/>
      </c:catAx>
      <c:valAx>
        <c:axId val="14215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91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b="1" i="0" baseline="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96669761944961"/>
          <c:y val="0.2041946020979063"/>
          <c:w val="0.88803330238055045"/>
          <c:h val="0.619028442186519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ДОУ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0406888401148065E-3"/>
                  <c:y val="-1.024943658362874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38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1F-499B-B016-16CD33E0C6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41F-499B-B016-16CD33E0C6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ОО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1F-499B-B016-16CD33E0C6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41F-499B-B016-16CD33E0C6F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1F-499B-B016-16CD33E0C6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41F-499B-B016-16CD33E0C6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6615296"/>
        <c:axId val="142161536"/>
      </c:barChart>
      <c:catAx>
        <c:axId val="1466152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161536"/>
        <c:crosses val="autoZero"/>
        <c:auto val="1"/>
        <c:lblAlgn val="ctr"/>
        <c:lblOffset val="100"/>
        <c:noMultiLvlLbl val="0"/>
      </c:catAx>
      <c:valAx>
        <c:axId val="14216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615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b="1" i="0" baseline="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706780265155721E-2"/>
          <c:y val="1.8768851553807454E-2"/>
          <c:w val="0.93192764156809083"/>
          <c:h val="0.76051599976545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Лист1!$J$2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Лист1!$L$1</c:f>
              <c:strCache>
                <c:ptCount val="1"/>
                <c:pt idx="0">
                  <c:v>2. Критерий «Комфортность условий осуществления образовательной деятельности»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95.26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68-4CE8-B139-24BCAAAB30E1}"/>
            </c:ext>
          </c:extLst>
        </c:ser>
        <c:ser>
          <c:idx val="1"/>
          <c:order val="1"/>
          <c:tx>
            <c:strRef>
              <c:f>Лист1!$J$3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Лист1!$L$1</c:f>
              <c:strCache>
                <c:ptCount val="1"/>
                <c:pt idx="0">
                  <c:v>2. Критерий «Комфортность условий осуществления образовательной деятельности»</c:v>
                </c:pt>
              </c:strCache>
            </c:strRef>
          </c:cat>
          <c:val>
            <c:numRef>
              <c:f>Лист1!$L$3</c:f>
              <c:numCache>
                <c:formatCode>0.00</c:formatCode>
                <c:ptCount val="1"/>
                <c:pt idx="0">
                  <c:v>94.456421052631583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68-4CE8-B139-24BCAAAB30E1}"/>
            </c:ext>
          </c:extLst>
        </c:ser>
        <c:ser>
          <c:idx val="2"/>
          <c:order val="2"/>
          <c:tx>
            <c:strRef>
              <c:f>Лист1!$J$4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Лист1!$L$1</c:f>
              <c:strCache>
                <c:ptCount val="1"/>
                <c:pt idx="0">
                  <c:v>2. Критерий «Комфортность условий осуществления образовательной деятельности»</c:v>
                </c:pt>
              </c:strCache>
            </c:strRef>
          </c:cat>
          <c:val>
            <c:numRef>
              <c:f>Лист1!$L$4</c:f>
              <c:numCache>
                <c:formatCode>General</c:formatCode>
                <c:ptCount val="1"/>
                <c:pt idx="0">
                  <c:v>98.81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C68-4CE8-B139-24BCAAAB30E1}"/>
            </c:ext>
          </c:extLst>
        </c:ser>
        <c:ser>
          <c:idx val="3"/>
          <c:order val="3"/>
          <c:tx>
            <c:strRef>
              <c:f>Лист1!$J$5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Лист1!$L$1</c:f>
              <c:strCache>
                <c:ptCount val="1"/>
                <c:pt idx="0">
                  <c:v>2. Критерий «Комфортность условий осуществления образовательной деятельности»</c:v>
                </c:pt>
              </c:strCache>
            </c:strRef>
          </c:cat>
          <c:val>
            <c:numRef>
              <c:f>Лист1!$L$5</c:f>
              <c:numCache>
                <c:formatCode>0.00</c:formatCode>
                <c:ptCount val="1"/>
                <c:pt idx="0">
                  <c:v>93.165860071890819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C68-4CE8-B139-24BCAAAB30E1}"/>
            </c:ext>
          </c:extLst>
        </c:ser>
        <c:ser>
          <c:idx val="4"/>
          <c:order val="4"/>
          <c:tx>
            <c:strRef>
              <c:f>Лист1!$J$6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Лист1!$L$1</c:f>
              <c:strCache>
                <c:ptCount val="1"/>
                <c:pt idx="0">
                  <c:v>2. Критерий «Комфортность условий осуществления образовательной деятельности»</c:v>
                </c:pt>
              </c:strCache>
            </c:strRef>
          </c:cat>
          <c:val>
            <c:numRef>
              <c:f>Лист1!$L$6</c:f>
              <c:numCache>
                <c:formatCode>0.00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C68-4CE8-B139-24BCAAAB30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0988672"/>
        <c:axId val="65869440"/>
      </c:barChart>
      <c:catAx>
        <c:axId val="8098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869440"/>
        <c:crosses val="autoZero"/>
        <c:auto val="1"/>
        <c:lblAlgn val="ctr"/>
        <c:lblOffset val="100"/>
        <c:noMultiLvlLbl val="0"/>
      </c:catAx>
      <c:valAx>
        <c:axId val="65869440"/>
        <c:scaling>
          <c:orientation val="minMax"/>
          <c:max val="9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988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Лист1!$J$2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1.02022852161725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EE-41A6-BB88-0E720534CF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Лист1!$M$1</c:f>
              <c:strCache>
                <c:ptCount val="1"/>
                <c:pt idx="0">
                  <c:v>3. Критерий «Доступность образовательной деятельности для инвалидов»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  <c:pt idx="0">
                  <c:v>92.96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EE-41A6-BB88-0E720534CFDA}"/>
            </c:ext>
          </c:extLst>
        </c:ser>
        <c:ser>
          <c:idx val="1"/>
          <c:order val="1"/>
          <c:tx>
            <c:strRef>
              <c:f>Лист1!$J$3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5.9877771722347113E-17"/>
                  <c:y val="1.29156589438779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EE-41A6-BB88-0E720534CF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Лист1!$M$1</c:f>
              <c:strCache>
                <c:ptCount val="1"/>
                <c:pt idx="0">
                  <c:v>3. Критерий «Доступность образовательной деятельности для инвалидов»</c:v>
                </c:pt>
              </c:strCache>
            </c:strRef>
          </c:cat>
          <c:val>
            <c:numRef>
              <c:f>Лист1!$M$3</c:f>
              <c:numCache>
                <c:formatCode>0.00</c:formatCode>
                <c:ptCount val="1"/>
                <c:pt idx="0">
                  <c:v>73.667157894736846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EE-41A6-BB88-0E720534CFDA}"/>
            </c:ext>
          </c:extLst>
        </c:ser>
        <c:ser>
          <c:idx val="2"/>
          <c:order val="2"/>
          <c:tx>
            <c:strRef>
              <c:f>Лист1!$J$4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3.2660980055713973E-3"/>
                  <c:y val="1.02022852161725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EE-41A6-BB88-0E720534CF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Лист1!$M$1</c:f>
              <c:strCache>
                <c:ptCount val="1"/>
                <c:pt idx="0">
                  <c:v>3. Критерий «Доступность образовательной деятельности для инвалидов»</c:v>
                </c:pt>
              </c:strCache>
            </c:strRef>
          </c:cat>
          <c:val>
            <c:numRef>
              <c:f>Лист1!$M$4</c:f>
              <c:numCache>
                <c:formatCode>General</c:formatCode>
                <c:ptCount val="1"/>
                <c:pt idx="0">
                  <c:v>83.06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BEE-41A6-BB88-0E720534CFDA}"/>
            </c:ext>
          </c:extLst>
        </c:ser>
        <c:ser>
          <c:idx val="3"/>
          <c:order val="3"/>
          <c:tx>
            <c:strRef>
              <c:f>Лист1!$J$5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1.1975554344469423E-16"/>
                  <c:y val="1.53985027304658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EE-41A6-BB88-0E720534CF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Лист1!$M$1</c:f>
              <c:strCache>
                <c:ptCount val="1"/>
                <c:pt idx="0">
                  <c:v>3. Критерий «Доступность образовательной деятельности для инвалидов»</c:v>
                </c:pt>
              </c:strCache>
            </c:strRef>
          </c:cat>
          <c:val>
            <c:numRef>
              <c:f>Лист1!$M$5</c:f>
              <c:numCache>
                <c:formatCode>0.00</c:formatCode>
                <c:ptCount val="1"/>
                <c:pt idx="0">
                  <c:v>86.259999999999991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BEE-41A6-BB88-0E720534CFDA}"/>
            </c:ext>
          </c:extLst>
        </c:ser>
        <c:ser>
          <c:idx val="4"/>
          <c:order val="4"/>
          <c:tx>
            <c:strRef>
              <c:f>Лист1!$J$6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Лист1!$M$1</c:f>
              <c:strCache>
                <c:ptCount val="1"/>
                <c:pt idx="0">
                  <c:v>3. Критерий «Доступность образовательной деятельности для инвалидов»</c:v>
                </c:pt>
              </c:strCache>
            </c:strRef>
          </c:cat>
          <c:val>
            <c:numRef>
              <c:f>Лист1!$M$6</c:f>
              <c:numCache>
                <c:formatCode>0.00</c:formatCode>
                <c:ptCount val="1"/>
                <c:pt idx="0">
                  <c:v>95.6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BEE-41A6-BB88-0E720534CF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1167360"/>
        <c:axId val="81338368"/>
      </c:barChart>
      <c:catAx>
        <c:axId val="8116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338368"/>
        <c:crosses val="autoZero"/>
        <c:auto val="1"/>
        <c:lblAlgn val="ctr"/>
        <c:lblOffset val="100"/>
        <c:noMultiLvlLbl val="0"/>
      </c:catAx>
      <c:valAx>
        <c:axId val="8133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167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555555555555555E-2"/>
          <c:y val="6.8728522336769765E-2"/>
          <c:w val="0.93888888888888888"/>
          <c:h val="0.774675433612035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Лист1!$J$2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3.391717159631867E-3"/>
                  <c:y val="4.77553776076152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6A-4310-A782-F994AF1B82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Лист1!$N$1</c:f>
              <c:strCache>
                <c:ptCount val="1"/>
                <c:pt idx="0">
                  <c:v>4. Критерий «Доброжелательность, вежливость работников организации»</c:v>
                </c:pt>
              </c:strCache>
            </c:strRef>
          </c:cat>
          <c:val>
            <c:numRef>
              <c:f>Лист1!$N$2</c:f>
              <c:numCache>
                <c:formatCode>General</c:formatCode>
                <c:ptCount val="1"/>
                <c:pt idx="0">
                  <c:v>96.08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66A-4310-A782-F994AF1B8239}"/>
            </c:ext>
          </c:extLst>
        </c:ser>
        <c:ser>
          <c:idx val="1"/>
          <c:order val="1"/>
          <c:tx>
            <c:strRef>
              <c:f>Лист1!$J$3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1.29156589438779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6A-4310-A782-F994AF1B82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Лист1!$N$1</c:f>
              <c:strCache>
                <c:ptCount val="1"/>
                <c:pt idx="0">
                  <c:v>4. Критерий «Доброжелательность, вежливость работников организации»</c:v>
                </c:pt>
              </c:strCache>
            </c:strRef>
          </c:cat>
          <c:val>
            <c:numRef>
              <c:f>Лист1!$N$3</c:f>
              <c:numCache>
                <c:formatCode>0.00</c:formatCode>
                <c:ptCount val="1"/>
                <c:pt idx="0">
                  <c:v>96.562421052631549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66A-4310-A782-F994AF1B8239}"/>
            </c:ext>
          </c:extLst>
        </c:ser>
        <c:ser>
          <c:idx val="2"/>
          <c:order val="2"/>
          <c:tx>
            <c:strRef>
              <c:f>Лист1!$J$4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6.7834343192635475E-3"/>
                  <c:y val="4.77553776076161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6A-4310-A782-F994AF1B82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Лист1!$N$1</c:f>
              <c:strCache>
                <c:ptCount val="1"/>
                <c:pt idx="0">
                  <c:v>4. Критерий «Доброжелательность, вежливость работников организации»</c:v>
                </c:pt>
              </c:strCache>
            </c:strRef>
          </c:cat>
          <c:val>
            <c:numRef>
              <c:f>Лист1!$N$4</c:f>
              <c:numCache>
                <c:formatCode>General</c:formatCode>
                <c:ptCount val="1"/>
                <c:pt idx="0">
                  <c:v>98.17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6A-4310-A782-F994AF1B8239}"/>
            </c:ext>
          </c:extLst>
        </c:ser>
        <c:ser>
          <c:idx val="3"/>
          <c:order val="3"/>
          <c:tx>
            <c:strRef>
              <c:f>Лист1!$J$5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1.2436152588487478E-16"/>
                  <c:y val="1.2685129002760377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bg2"/>
                        </a:solidFill>
                      </a:rPr>
                      <a:t>95,07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6A-4310-A782-F994AF1B82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Лист1!$N$1</c:f>
              <c:strCache>
                <c:ptCount val="1"/>
                <c:pt idx="0">
                  <c:v>4. Критерий «Доброжелательность, вежливость работников организации»</c:v>
                </c:pt>
              </c:strCache>
            </c:strRef>
          </c:cat>
          <c:val>
            <c:numRef>
              <c:f>Лист1!$N$5</c:f>
              <c:numCache>
                <c:formatCode>0.00</c:formatCode>
                <c:ptCount val="1"/>
                <c:pt idx="0">
                  <c:v>95.073397152861943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66A-4310-A782-F994AF1B8239}"/>
            </c:ext>
          </c:extLst>
        </c:ser>
        <c:ser>
          <c:idx val="4"/>
          <c:order val="4"/>
          <c:tx>
            <c:strRef>
              <c:f>Лист1!$J$6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Лист1!$N$1</c:f>
              <c:strCache>
                <c:ptCount val="1"/>
                <c:pt idx="0">
                  <c:v>4. Критерий «Доброжелательность, вежливость работников организации»</c:v>
                </c:pt>
              </c:strCache>
            </c:strRef>
          </c:cat>
          <c:val>
            <c:numRef>
              <c:f>Лист1!$N$6</c:f>
              <c:numCache>
                <c:formatCode>0.00</c:formatCode>
                <c:ptCount val="1"/>
                <c:pt idx="0">
                  <c:v>96.64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66A-4310-A782-F994AF1B823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7444736"/>
        <c:axId val="81340096"/>
      </c:barChart>
      <c:catAx>
        <c:axId val="10744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340096"/>
        <c:crosses val="autoZero"/>
        <c:auto val="1"/>
        <c:lblAlgn val="ctr"/>
        <c:lblOffset val="100"/>
        <c:noMultiLvlLbl val="0"/>
      </c:catAx>
      <c:valAx>
        <c:axId val="8134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44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01485946005999"/>
          <c:y val="0.94541397109722847"/>
          <c:w val="0.68253479498446534"/>
          <c:h val="5.4586011293854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Лист1!$J$2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1.0798119936787035E-2"/>
                  <c:y val="-1.3590810171418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52-4676-8A95-E6F5560375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Лист1!$O$1</c:f>
              <c:strCache>
                <c:ptCount val="1"/>
                <c:pt idx="0">
                  <c:v>5. Критерий «Удовлетворенность условиями осуществления образовательной деятельности»</c:v>
                </c:pt>
              </c:strCache>
            </c:strRef>
          </c:cat>
          <c:val>
            <c:numRef>
              <c:f>Лист1!$O$2</c:f>
              <c:numCache>
                <c:formatCode>General</c:formatCode>
                <c:ptCount val="1"/>
                <c:pt idx="0">
                  <c:v>90.14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252-4676-8A95-E6F556037593}"/>
            </c:ext>
          </c:extLst>
        </c:ser>
        <c:ser>
          <c:idx val="1"/>
          <c:order val="1"/>
          <c:tx>
            <c:strRef>
              <c:f>Лист1!$J$3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6.5987748428709069E-17"/>
                  <c:y val="-1.87781422979146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52-4676-8A95-E6F5560375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Лист1!$O$1</c:f>
              <c:strCache>
                <c:ptCount val="1"/>
                <c:pt idx="0">
                  <c:v>5. Критерий «Удовлетворенность условиями осуществления образовательной деятельности»</c:v>
                </c:pt>
              </c:strCache>
            </c:strRef>
          </c:cat>
          <c:val>
            <c:numRef>
              <c:f>Лист1!$O$3</c:f>
              <c:numCache>
                <c:formatCode>0.00</c:formatCode>
                <c:ptCount val="1"/>
                <c:pt idx="0">
                  <c:v>94.723894736842112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252-4676-8A95-E6F556037593}"/>
            </c:ext>
          </c:extLst>
        </c:ser>
        <c:ser>
          <c:idx val="2"/>
          <c:order val="2"/>
          <c:tx>
            <c:strRef>
              <c:f>Лист1!$J$4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7.198746624524713E-3"/>
                  <c:y val="-6.2247985517948983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52-4676-8A95-E6F5560375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Лист1!$O$1</c:f>
              <c:strCache>
                <c:ptCount val="1"/>
                <c:pt idx="0">
                  <c:v>5. Критерий «Удовлетворенность условиями осуществления образовательной деятельности»</c:v>
                </c:pt>
              </c:strCache>
            </c:strRef>
          </c:cat>
          <c:val>
            <c:numRef>
              <c:f>Лист1!$O$4</c:f>
              <c:numCache>
                <c:formatCode>General</c:formatCode>
                <c:ptCount val="1"/>
                <c:pt idx="0">
                  <c:v>96.98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252-4676-8A95-E6F556037593}"/>
            </c:ext>
          </c:extLst>
        </c:ser>
        <c:ser>
          <c:idx val="3"/>
          <c:order val="3"/>
          <c:tx>
            <c:strRef>
              <c:f>Лист1!$J$5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3.4582214176638324E-3"/>
                  <c:y val="6.9381588320251994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93,26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52-4676-8A95-E6F5560375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Лист1!$O$1</c:f>
              <c:strCache>
                <c:ptCount val="1"/>
                <c:pt idx="0">
                  <c:v>5. Критерий «Удовлетворенность условиями осуществления образовательной деятельности»</c:v>
                </c:pt>
              </c:strCache>
            </c:strRef>
          </c:cat>
          <c:val>
            <c:numRef>
              <c:f>Лист1!$O$5</c:f>
              <c:numCache>
                <c:formatCode>0.00</c:formatCode>
                <c:ptCount val="1"/>
                <c:pt idx="0">
                  <c:v>93.262899599455324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252-4676-8A95-E6F556037593}"/>
            </c:ext>
          </c:extLst>
        </c:ser>
        <c:ser>
          <c:idx val="4"/>
          <c:order val="4"/>
          <c:tx>
            <c:strRef>
              <c:f>Лист1!$J$6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Лист1!$O$1</c:f>
              <c:strCache>
                <c:ptCount val="1"/>
                <c:pt idx="0">
                  <c:v>5. Критерий «Удовлетворенность условиями осуществления образовательной деятельности»</c:v>
                </c:pt>
              </c:strCache>
            </c:strRef>
          </c:cat>
          <c:val>
            <c:numRef>
              <c:f>Лист1!$O$6</c:f>
              <c:numCache>
                <c:formatCode>General</c:formatCode>
                <c:ptCount val="1"/>
                <c:pt idx="0">
                  <c:v>96.16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252-4676-8A95-E6F55603759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1188864"/>
        <c:axId val="81342400"/>
      </c:barChart>
      <c:catAx>
        <c:axId val="8118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342400"/>
        <c:crosses val="autoZero"/>
        <c:auto val="1"/>
        <c:lblAlgn val="ctr"/>
        <c:lblOffset val="100"/>
        <c:noMultiLvlLbl val="0"/>
      </c:catAx>
      <c:valAx>
        <c:axId val="8134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188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023349257489908"/>
          <c:y val="0.94004118006495996"/>
          <c:w val="0.77621604135488209"/>
          <c:h val="5.78192162818941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15-47CE-8A81-6CAECFDC661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B15-47CE-8A81-6CAECFDC661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15-47CE-8A81-6CAECFDC661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B15-47CE-8A81-6CAECFDC661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B15-47CE-8A81-6CAECFDC661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B15-47CE-8A81-6CAECFDC661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B15-47CE-8A81-6CAECFDC661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B15-47CE-8A81-6CAECFDC661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DB15-47CE-8A81-6CAECFDC6613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DB15-47CE-8A81-6CAECFDC661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DB15-47CE-8A81-6CAECFDC6613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DB15-47CE-8A81-6CAECFDC6613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DB15-47CE-8A81-6CAECFDC6613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DB15-47CE-8A81-6CAECFDC6613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DB15-47CE-8A81-6CAECFDC66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ГБПОУ ЛО «Лодейнопольский техникум промышленных технологий»</c:v>
                </c:pt>
                <c:pt idx="1">
                  <c:v>ГБПОУ ЛО «Беседский сельскохозяйственный техникум»</c:v>
                </c:pt>
                <c:pt idx="2">
                  <c:v>ГАОУ ЛО «Борский агропромышленный техникум»</c:v>
                </c:pt>
                <c:pt idx="3">
                  <c:v>ГБПОУ ЛО «Подпорожский политехнический техникум»</c:v>
                </c:pt>
                <c:pt idx="4">
                  <c:v>ГАПОУ ЛО «Выборгский политехнический колледж «Александровский»</c:v>
                </c:pt>
                <c:pt idx="5">
                  <c:v>ГБПОУ ЛО «Волховский многопрофильный техникум»</c:v>
                </c:pt>
                <c:pt idx="6">
                  <c:v>ГАПОУ ЛО «Приозерский политехнический колледж»</c:v>
                </c:pt>
                <c:pt idx="7">
                  <c:v>ГБПОУ ЛО «Мичуринский многопрофильный техникум»</c:v>
                </c:pt>
                <c:pt idx="8">
                  <c:v>ГАПОУ ЛО «Лужский агропромышленный техникум»</c:v>
                </c:pt>
                <c:pt idx="9">
                  <c:v>ГБПОУ ЛО «Техникум водного транспорта»</c:v>
                </c:pt>
                <c:pt idx="10">
                  <c:v>ГАПОУ ЛО «Выборгский техникум агропромышленного и лесного комплекса»</c:v>
                </c:pt>
                <c:pt idx="11">
                  <c:v>ГАПОУ ЛО «Сосновоборский политехнический колледж»</c:v>
                </c:pt>
                <c:pt idx="12">
                  <c:v>ГАПОУ ЛО «Всеволожский агропромышленный техникум»</c:v>
                </c:pt>
                <c:pt idx="13">
                  <c:v>ГБПОУ ЛО «Кингисеппский колледж технологии и сервиса»</c:v>
                </c:pt>
                <c:pt idx="14">
                  <c:v>ГБПОУ ЛО «Тосненский политехнический техникум»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99.559999999999988</c:v>
                </c:pt>
                <c:pt idx="1">
                  <c:v>99.22</c:v>
                </c:pt>
                <c:pt idx="2">
                  <c:v>98.98</c:v>
                </c:pt>
                <c:pt idx="3">
                  <c:v>98.76</c:v>
                </c:pt>
                <c:pt idx="4">
                  <c:v>98.600000000000009</c:v>
                </c:pt>
                <c:pt idx="5">
                  <c:v>97.8</c:v>
                </c:pt>
                <c:pt idx="6">
                  <c:v>97.62</c:v>
                </c:pt>
                <c:pt idx="7">
                  <c:v>97.16</c:v>
                </c:pt>
                <c:pt idx="8">
                  <c:v>96.760000000000019</c:v>
                </c:pt>
                <c:pt idx="9">
                  <c:v>96.4</c:v>
                </c:pt>
                <c:pt idx="10">
                  <c:v>96.320000000000007</c:v>
                </c:pt>
                <c:pt idx="11">
                  <c:v>96.02000000000001</c:v>
                </c:pt>
                <c:pt idx="12">
                  <c:v>95.84</c:v>
                </c:pt>
                <c:pt idx="13">
                  <c:v>95.72</c:v>
                </c:pt>
                <c:pt idx="14">
                  <c:v>93.960000000000008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DB15-47CE-8A81-6CAECFDC66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7732864"/>
        <c:axId val="63796864"/>
      </c:barChart>
      <c:catAx>
        <c:axId val="11773286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1">
                <a:shade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796864"/>
        <c:crosses val="autoZero"/>
        <c:auto val="1"/>
        <c:lblAlgn val="ctr"/>
        <c:lblOffset val="100"/>
        <c:noMultiLvlLbl val="0"/>
      </c:catAx>
      <c:valAx>
        <c:axId val="63796864"/>
        <c:scaling>
          <c:orientation val="minMax"/>
        </c:scaling>
        <c:delete val="1"/>
        <c:axPos val="t"/>
        <c:numFmt formatCode="0.0" sourceLinked="1"/>
        <c:majorTickMark val="none"/>
        <c:minorTickMark val="none"/>
        <c:tickLblPos val="nextTo"/>
        <c:crossAx val="11773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aseline="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0788525193258831E-2"/>
          <c:y val="5.137679974887057E-2"/>
          <c:w val="0.92921143999496925"/>
          <c:h val="0.70485550923476037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11D-43D3-A8DB-CD76A755536B}"/>
              </c:ext>
            </c:extLst>
          </c:dPt>
          <c:dPt>
            <c:idx val="1"/>
            <c:invertIfNegative val="0"/>
            <c:bubble3D val="0"/>
            <c:spPr>
              <a:solidFill>
                <a:srgbClr val="EA631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11D-43D3-A8DB-CD76A755536B}"/>
              </c:ext>
            </c:extLst>
          </c:dPt>
          <c:dPt>
            <c:idx val="2"/>
            <c:invertIfNegative val="0"/>
            <c:bubble3D val="0"/>
            <c:spPr>
              <a:solidFill>
                <a:srgbClr val="E6B72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11D-43D3-A8DB-CD76A755536B}"/>
              </c:ext>
            </c:extLst>
          </c:dPt>
          <c:dPt>
            <c:idx val="3"/>
            <c:invertIfNegative val="0"/>
            <c:bubble3D val="0"/>
            <c:spPr>
              <a:solidFill>
                <a:srgbClr val="6AAC9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11D-43D3-A8DB-CD76A755536B}"/>
              </c:ext>
            </c:extLst>
          </c:dPt>
          <c:dPt>
            <c:idx val="4"/>
            <c:invertIfNegative val="0"/>
            <c:bubble3D val="0"/>
            <c:spPr>
              <a:solidFill>
                <a:srgbClr val="54849A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11D-43D3-A8DB-CD76A755536B}"/>
              </c:ext>
            </c:extLst>
          </c:dPt>
          <c:dPt>
            <c:idx val="5"/>
            <c:invertIfNegative val="0"/>
            <c:bubble3D val="0"/>
            <c:spPr>
              <a:solidFill>
                <a:srgbClr val="9E5E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11D-43D3-A8DB-CD76A75553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Лист1!$AH$2:$AM$2</c:f>
              <c:strCache>
                <c:ptCount val="6"/>
                <c:pt idx="0">
                  <c:v>Открытость и доступность информации</c:v>
                </c:pt>
                <c:pt idx="1">
                  <c:v>Комфортность условий</c:v>
                </c:pt>
                <c:pt idx="2">
                  <c:v>Доступность услуг для инвалидов</c:v>
                </c:pt>
                <c:pt idx="3">
                  <c:v>Доброжелательность, вежливость</c:v>
                </c:pt>
                <c:pt idx="4">
                  <c:v>Удовлетворенность условиями</c:v>
                </c:pt>
                <c:pt idx="5">
                  <c:v>Итоговый балл</c:v>
                </c:pt>
              </c:strCache>
            </c:strRef>
          </c:cat>
          <c:val>
            <c:numRef>
              <c:f>Лист1!$AH$3:$AM$3</c:f>
              <c:numCache>
                <c:formatCode>0.0</c:formatCode>
                <c:ptCount val="6"/>
                <c:pt idx="0">
                  <c:v>98.906666666666666</c:v>
                </c:pt>
                <c:pt idx="1">
                  <c:v>98.033333333333331</c:v>
                </c:pt>
                <c:pt idx="2">
                  <c:v>96.300000000000011</c:v>
                </c:pt>
                <c:pt idx="3">
                  <c:v>96.64</c:v>
                </c:pt>
                <c:pt idx="4">
                  <c:v>96.160000000000011</c:v>
                </c:pt>
                <c:pt idx="5">
                  <c:v>97.208000000000013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11D-43D3-A8DB-CD76A75553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7"/>
        <c:axId val="117896192"/>
        <c:axId val="63802752"/>
      </c:barChart>
      <c:catAx>
        <c:axId val="117896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63802752"/>
        <c:crosses val="autoZero"/>
        <c:auto val="1"/>
        <c:lblAlgn val="ctr"/>
        <c:lblOffset val="100"/>
        <c:tickLblSkip val="1"/>
        <c:noMultiLvlLbl val="0"/>
      </c:catAx>
      <c:valAx>
        <c:axId val="638027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1789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Лист1!$N$2</c:f>
              <c:strCache>
                <c:ptCount val="1"/>
                <c:pt idx="0">
                  <c:v>Соответствие информации о деятельности образовательной организации, размещенной на общедоступных информационных ресурсах, ее содержанию и порядку (форме) размещения, установленным законодательными и иными нормативными правовыми актами Российской Федерации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Лист1!$N$3</c:f>
              <c:numCache>
                <c:formatCode>_-* #\ ##0.0\ _₽_-;\-* #\ ##0.0\ _₽_-;_-* "-"??\ _₽_-;_-@_-</c:formatCode>
                <c:ptCount val="1"/>
                <c:pt idx="0">
                  <c:v>99.466666666666669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C1-4AC4-BF57-F070C3935F44}"/>
            </c:ext>
          </c:extLst>
        </c:ser>
        <c:ser>
          <c:idx val="1"/>
          <c:order val="1"/>
          <c:tx>
            <c:strRef>
              <c:f>Лист1!$O$2</c:f>
              <c:strCache>
                <c:ptCount val="1"/>
                <c:pt idx="0">
                  <c:v>Наличие на сайте организации информации о дистанционных способах обратной связи и взаимодействия с участниками образовательного процесса и их функционировании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Лист1!$O$3</c:f>
              <c:numCache>
                <c:formatCode>_-* #\ ##0.0\ _₽_-;\-* #\ ##0.0\ _₽_-;_-* "-"??\ _₽_-;_-@_-</c:formatCode>
                <c:ptCount val="1"/>
                <c:pt idx="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C1-4AC4-BF57-F070C3935F44}"/>
            </c:ext>
          </c:extLst>
        </c:ser>
        <c:ser>
          <c:idx val="2"/>
          <c:order val="2"/>
          <c:tx>
            <c:strRef>
              <c:f>Лист1!$P$2</c:f>
              <c:strCache>
                <c:ptCount val="1"/>
                <c:pt idx="0">
                  <c:v>Доля участников образовательного процесса, удовлетворенных открытостью, полнотой и доступностью информации о деятельности организации</c:v>
                </c:pt>
              </c:strCache>
            </c:strRef>
          </c:tx>
          <c:spPr>
            <a:solidFill>
              <a:srgbClr val="FA60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Лист1!$P$3</c:f>
              <c:numCache>
                <c:formatCode>_-* #\ ##0.0\ _₽_-;\-* #\ ##0.0\ _₽_-;_-* "-"??\ _₽_-;_-@_-</c:formatCode>
                <c:ptCount val="1"/>
                <c:pt idx="0">
                  <c:v>97.666666666666671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7C1-4AC4-BF57-F070C3935F44}"/>
            </c:ext>
          </c:extLst>
        </c:ser>
        <c:ser>
          <c:idx val="3"/>
          <c:order val="3"/>
          <c:tx>
            <c:strRef>
              <c:f>Лист1!$Q$2</c:f>
              <c:strCache>
                <c:ptCount val="1"/>
                <c:pt idx="0">
                  <c:v>Всего по критерию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Panton Bold" panose="020B060402020202020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Лист1!$Q$3</c:f>
              <c:numCache>
                <c:formatCode>_-* #\ ##0.0\ _₽_-;\-* #\ ##0.0\ _₽_-;_-* "-"??\ _₽_-;_-@_-</c:formatCode>
                <c:ptCount val="1"/>
                <c:pt idx="0">
                  <c:v>98.906666666666666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7C1-4AC4-BF57-F070C3935F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0034688"/>
        <c:axId val="63806208"/>
      </c:barChart>
      <c:catAx>
        <c:axId val="130034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806208"/>
        <c:crosses val="autoZero"/>
        <c:auto val="1"/>
        <c:lblAlgn val="ctr"/>
        <c:lblOffset val="100"/>
        <c:noMultiLvlLbl val="0"/>
      </c:catAx>
      <c:valAx>
        <c:axId val="6380620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\ _₽_-;\-* #\ ##0.0\ _₽_-;_-* &quot;-&quot;??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Panton Bold" panose="020B060402020202020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003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/>
              </a:solidFill>
              <a:latin typeface="Panton Bold" panose="020B0604020202020204" charset="-52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2"/>
          </a:solidFill>
          <a:latin typeface="Panton Bold" panose="020B0604020202020204" charset="-52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r">
              <a:defRPr sz="1100"/>
            </a:lvl1pPr>
          </a:lstStyle>
          <a:p>
            <a:fld id="{0D93CAD6-9825-4BAD-88B1-3A8EF106C58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93"/>
            <a:ext cx="2929837" cy="497126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4093"/>
            <a:ext cx="2929837" cy="497126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r">
              <a:defRPr sz="1100"/>
            </a:lvl1pPr>
          </a:lstStyle>
          <a:p>
            <a:fld id="{1B6E0CEC-CD30-4A4D-B46E-D88F0A776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41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421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421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r">
              <a:defRPr sz="1100"/>
            </a:lvl1pPr>
          </a:lstStyle>
          <a:p>
            <a:fld id="{75210565-A9CD-493D-A815-8D8BA0508C7C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1243013"/>
            <a:ext cx="596741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175" tIns="40087" rIns="80175" bIns="4008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80175" tIns="40087" rIns="80175" bIns="4008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93"/>
            <a:ext cx="2929837" cy="498420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4093"/>
            <a:ext cx="2929837" cy="498420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r">
              <a:defRPr sz="1100"/>
            </a:lvl1pPr>
          </a:lstStyle>
          <a:p>
            <a:fld id="{E91B51A8-CAC5-4E34-9DD1-9D88A443D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81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B51A8-CAC5-4E34-9DD1-9D88A443D8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34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7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9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6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23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3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156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99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219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029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12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498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3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902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761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035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236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757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118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447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063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628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39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07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7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45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529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768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745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263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822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98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823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841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364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01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460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0742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064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218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136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5846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8486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14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7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9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6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03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3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68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41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40"/>
            <a:ext cx="7886700" cy="9937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40"/>
            <a:ext cx="7886700" cy="9937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6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40"/>
            <a:ext cx="7886700" cy="9937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6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E8C81-62AD-42D6-B86F-2E4C0A2405C1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  <p:sldLayoutId id="2147483774" r:id="rId34"/>
    <p:sldLayoutId id="2147483775" r:id="rId35"/>
    <p:sldLayoutId id="2147483776" r:id="rId36"/>
    <p:sldLayoutId id="2147483777" r:id="rId37"/>
    <p:sldLayoutId id="2147483778" r:id="rId38"/>
    <p:sldLayoutId id="2147483779" r:id="rId39"/>
    <p:sldLayoutId id="2147483780" r:id="rId4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/>
        </p:nvSpPr>
        <p:spPr>
          <a:xfrm>
            <a:off x="1331640" y="483518"/>
            <a:ext cx="6768750" cy="774811"/>
          </a:xfrm>
          <a:prstGeom prst="rect">
            <a:avLst/>
          </a:prstGeom>
        </p:spPr>
        <p:txBody>
          <a:bodyPr vert="horz" lIns="68576" tIns="34289" rIns="68576" bIns="34289">
            <a:noAutofit/>
          </a:bodyPr>
          <a:lstStyle>
            <a:defPPr/>
            <a:lvl1pPr marL="0" lvl="0"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DDE3F7"/>
                </a:solidFill>
                <a:latin typeface="Panton"/>
                <a:ea typeface="Panton"/>
                <a:cs typeface="Panton"/>
              </a:rPr>
              <a:t>Комитет общего и профессионального образования Ленинградской области</a:t>
            </a:r>
            <a:endParaRPr sz="1400" dirty="0">
              <a:solidFill>
                <a:srgbClr val="DDE3F7"/>
              </a:solidFill>
              <a:latin typeface="Panton"/>
              <a:ea typeface="Panton"/>
              <a:cs typeface="Panton"/>
            </a:endParaRPr>
          </a:p>
        </p:txBody>
      </p:sp>
      <p:pic>
        <p:nvPicPr>
          <p:cNvPr id="172" name="Picture 172"/>
          <p:cNvPicPr/>
          <p:nvPr/>
        </p:nvPicPr>
        <p:blipFill>
          <a:blip r:embed="rId3"/>
          <a:stretch/>
        </p:blipFill>
        <p:spPr>
          <a:xfrm>
            <a:off x="357811" y="206861"/>
            <a:ext cx="821252" cy="92472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9A6F3DF-D3F8-4C25-AADB-3CBB5FE2F382}"/>
              </a:ext>
            </a:extLst>
          </p:cNvPr>
          <p:cNvSpPr/>
          <p:nvPr/>
        </p:nvSpPr>
        <p:spPr>
          <a:xfrm>
            <a:off x="467544" y="1420203"/>
            <a:ext cx="7211365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Независимая оценка качества условий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осуществления образовательной деятельности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D3152F5-3317-408D-9AE9-5DD57BADA9C9}"/>
              </a:ext>
            </a:extLst>
          </p:cNvPr>
          <p:cNvSpPr/>
          <p:nvPr/>
        </p:nvSpPr>
        <p:spPr>
          <a:xfrm>
            <a:off x="1547663" y="2787774"/>
            <a:ext cx="6336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по данным итогового отчёта по результатам сбора, обобщения и анализа информации о качестве условий осуществления образовательной деятельности организациями СПО Ленинградской области в 2025 году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B7C0824-DAD7-44AF-9ABE-1BB19F13C2A7}"/>
              </a:ext>
            </a:extLst>
          </p:cNvPr>
          <p:cNvSpPr/>
          <p:nvPr/>
        </p:nvSpPr>
        <p:spPr>
          <a:xfrm>
            <a:off x="251520" y="2499742"/>
            <a:ext cx="8640960" cy="71107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54"/>
    </mc:Choice>
    <mc:Fallback xmlns="">
      <p:transition spd="slow" advTm="155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722FBC-61E2-4D90-9530-ADE676B8C0A7}"/>
              </a:ext>
            </a:extLst>
          </p:cNvPr>
          <p:cNvSpPr/>
          <p:nvPr/>
        </p:nvSpPr>
        <p:spPr>
          <a:xfrm>
            <a:off x="3799994" y="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НОК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6B5CF69-5026-42E0-B595-45DD67530196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381FAAA-CB69-4ECF-A4F6-8917CD335191}"/>
              </a:ext>
            </a:extLst>
          </p:cNvPr>
          <p:cNvSpPr/>
          <p:nvPr/>
        </p:nvSpPr>
        <p:spPr>
          <a:xfrm>
            <a:off x="245229" y="511147"/>
            <a:ext cx="856895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Анкетирование обучающихся и их родителей (законных представителей).</a:t>
            </a:r>
            <a:endParaRPr lang="ru-RU" sz="13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742950" lvl="1" indent="-285750" algn="just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GB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респондентов: не менее </a:t>
            </a:r>
            <a:r>
              <a:rPr lang="ru-RU" sz="1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1200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обучающихся и не менее </a:t>
            </a:r>
            <a:r>
              <a:rPr lang="ru-RU" sz="1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800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родителей, в т.ч. не менее </a:t>
            </a:r>
            <a:r>
              <a:rPr lang="ru-RU" sz="1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30%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от числа обучающихся с ОВЗ/инвалидов в каждой образовательной организации.</a:t>
            </a:r>
            <a:endParaRPr lang="ru-RU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Инструментарий: анкеты, включающие не менее </a:t>
            </a:r>
            <a:r>
              <a:rPr lang="ru-RU" sz="1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вопросов каждая, разработанные в соответствии с рекомендованной формой Минтруда РФ.</a:t>
            </a:r>
            <a:endParaRPr lang="ru-RU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Формат: онлайн-опрос с использованием специализированной платформы </a:t>
            </a:r>
            <a:r>
              <a:rPr lang="en-US" sz="1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SimpleForms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YandexForms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обеспечивающей исключение множественного голосования с одного IP-адреса, а также очное заполнение анкет в образовательных организациях.</a:t>
            </a:r>
            <a:endParaRPr lang="ru-RU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endParaRPr lang="en-GB" sz="13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Анализ официальных сайтов образовательных организаций.</a:t>
            </a:r>
            <a:endParaRPr lang="ru-RU" sz="13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742950" lvl="1" indent="-285750" algn="just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GB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Метод: заполнение чек-листов оценки соответствия информации нормативным требованиям (структура, полнота, доступность, наличие сервисов обратной связи).</a:t>
            </a:r>
            <a:endParaRPr lang="ru-RU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Количество: </a:t>
            </a:r>
            <a:r>
              <a:rPr lang="ru-RU" sz="1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чек-листов (по числу организаций).</a:t>
            </a:r>
            <a:endParaRPr lang="ru-RU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endParaRPr lang="en-GB" sz="13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Очное посещение образовательных организаций.</a:t>
            </a:r>
            <a:endParaRPr lang="ru-RU" sz="13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742950" lvl="1" indent="-285750" algn="just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GB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Количество: не менее </a:t>
            </a:r>
            <a:r>
              <a:rPr lang="ru-RU" sz="1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выездов (по одной в каждую организацию).</a:t>
            </a:r>
            <a:endParaRPr lang="ru-RU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Методы: анализ информационных стендов, визуальное обследование помещений и территорий, наблюдение, фото- и </a:t>
            </a:r>
            <a:r>
              <a:rPr lang="ru-RU" sz="1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видеодокументация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заполнение оценочных листов.</a:t>
            </a:r>
            <a:endParaRPr lang="ru-RU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6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F5D1458-B3A9-4A34-A3AF-11F22E18FD30}"/>
              </a:ext>
            </a:extLst>
          </p:cNvPr>
          <p:cNvSpPr/>
          <p:nvPr/>
        </p:nvSpPr>
        <p:spPr>
          <a:xfrm>
            <a:off x="3419872" y="0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Выборка НОК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A0F0D7D-259D-44AD-BB78-8156F5BE1D34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2E6A4BBC-9CA7-4A1A-AD57-E5AED2C48E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2009094"/>
              </p:ext>
            </p:extLst>
          </p:nvPr>
        </p:nvGraphicFramePr>
        <p:xfrm>
          <a:off x="177455" y="418509"/>
          <a:ext cx="8789090" cy="469444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16314">
                  <a:extLst>
                    <a:ext uri="{9D8B030D-6E8A-4147-A177-3AD203B41FA5}">
                      <a16:colId xmlns:a16="http://schemas.microsoft.com/office/drawing/2014/main" xmlns="" val="2406399002"/>
                    </a:ext>
                  </a:extLst>
                </a:gridCol>
                <a:gridCol w="4981955">
                  <a:extLst>
                    <a:ext uri="{9D8B030D-6E8A-4147-A177-3AD203B41FA5}">
                      <a16:colId xmlns:a16="http://schemas.microsoft.com/office/drawing/2014/main" xmlns="" val="2725031520"/>
                    </a:ext>
                  </a:extLst>
                </a:gridCol>
                <a:gridCol w="794764">
                  <a:extLst>
                    <a:ext uri="{9D8B030D-6E8A-4147-A177-3AD203B41FA5}">
                      <a16:colId xmlns:a16="http://schemas.microsoft.com/office/drawing/2014/main" xmlns="" val="1998730827"/>
                    </a:ext>
                  </a:extLst>
                </a:gridCol>
                <a:gridCol w="576212">
                  <a:extLst>
                    <a:ext uri="{9D8B030D-6E8A-4147-A177-3AD203B41FA5}">
                      <a16:colId xmlns:a16="http://schemas.microsoft.com/office/drawing/2014/main" xmlns="" val="3586599061"/>
                    </a:ext>
                  </a:extLst>
                </a:gridCol>
                <a:gridCol w="805667">
                  <a:extLst>
                    <a:ext uri="{9D8B030D-6E8A-4147-A177-3AD203B41FA5}">
                      <a16:colId xmlns:a16="http://schemas.microsoft.com/office/drawing/2014/main" xmlns="" val="589132722"/>
                    </a:ext>
                  </a:extLst>
                </a:gridCol>
                <a:gridCol w="805667">
                  <a:extLst>
                    <a:ext uri="{9D8B030D-6E8A-4147-A177-3AD203B41FA5}">
                      <a16:colId xmlns:a16="http://schemas.microsoft.com/office/drawing/2014/main" xmlns="" val="3262819572"/>
                    </a:ext>
                  </a:extLst>
                </a:gridCol>
                <a:gridCol w="508511">
                  <a:extLst>
                    <a:ext uri="{9D8B030D-6E8A-4147-A177-3AD203B41FA5}">
                      <a16:colId xmlns:a16="http://schemas.microsoft.com/office/drawing/2014/main" xmlns="" val="2433769731"/>
                    </a:ext>
                  </a:extLst>
                </a:gridCol>
              </a:tblGrid>
              <a:tr h="2798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учреждения</a:t>
                      </a:r>
                      <a:endParaRPr lang="ru-RU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Общая численность обучающихся</a:t>
                      </a:r>
                      <a:endParaRPr lang="ru-RU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Родители</a:t>
                      </a:r>
                      <a:endParaRPr lang="ru-RU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Обучающиеся (без ОВЗ)</a:t>
                      </a:r>
                      <a:endParaRPr lang="ru-RU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Обучающиеся с ОВЗ</a:t>
                      </a:r>
                      <a:endParaRPr lang="ru-RU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</a:t>
                      </a:r>
                      <a:endParaRPr lang="ru-RU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0400735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бюджетное профессиональное образовательное учреждение Ленинградской области «</a:t>
                      </a:r>
                      <a:r>
                        <a:rPr lang="ru-RU" sz="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Беседский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сельскохозяйственный техникум»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778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592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7176898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автономное образовательное учреждение Ленинградской области «Борский агропромышленный техникум»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440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1035791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бюджетное профессиональное образовательное учреждение Ленинградской области «Волховский многопрофильный техникум»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761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3730713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автономное профессиональное образовательное учреждение Ленинградской области «Всеволожский агропромышленный техникум»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1040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454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491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952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1227104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автономное профессиональное образовательное учреждение Ленинградской области «Выборгский политехнический колледж «Александровский»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9984990"/>
                  </a:ext>
                </a:extLst>
              </a:tr>
              <a:tr h="36072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автономное профессиональное образовательное учреждение Ленинградской области «Выборгский техникум агропромышленного и лесного комплекса»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479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3581789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бюджетное профессиональное образовательное учреждение Ленинградской области «Кингисеппский колледж технологии и сервиса»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626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632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1262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3704154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бюджетное профессиональное образовательное учреждение Ленинградской области «</a:t>
                      </a:r>
                      <a:r>
                        <a:rPr lang="ru-RU" sz="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Лодейнопольский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техникум промышленных технологий»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6598140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автономное профессиональное образовательное учреждение Ленинградской области «Лужский агропромышленный техникум»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458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365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3891229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бюджетное профессиональное образовательное учреждение Ленинградской области «Подпорожский политехнический техникум»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4119702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бюджетное профессиональное образовательное учреждение Ленинградской области «Мичуринский многопрофильный техникум»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598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722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3044124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автономное профессиональное образовательное учреждение Ленинградской области «</a:t>
                      </a:r>
                      <a:r>
                        <a:rPr lang="ru-RU" sz="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Приозерский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политехнический колледж»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521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363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5684762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автономное профессиональное образовательное учреждение Ленинградской области «</a:t>
                      </a:r>
                      <a:r>
                        <a:rPr lang="ru-RU" sz="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Сосновоборский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политехнический колледж»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741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3602369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бюджетное профессиональное образовательное учреждение Ленинградской области «Техникум водного транспорта»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1053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8102648"/>
                  </a:ext>
                </a:extLst>
              </a:tr>
              <a:tr h="2705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бюджетное профессиональное образовательное учреждение Ленинградской области «</a:t>
                      </a:r>
                      <a:r>
                        <a:rPr lang="ru-RU" sz="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Тосненский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политехнический техникум» 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4703952"/>
                  </a:ext>
                </a:extLst>
              </a:tr>
              <a:tr h="18036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8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</a:t>
                      </a:r>
                      <a:endParaRPr lang="ru-RU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10272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3142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7396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8299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656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C1564A9-1602-45B3-B37B-1C3A528CD75E}"/>
              </a:ext>
            </a:extLst>
          </p:cNvPr>
          <p:cNvSpPr/>
          <p:nvPr/>
        </p:nvSpPr>
        <p:spPr>
          <a:xfrm>
            <a:off x="3341535" y="0"/>
            <a:ext cx="246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Рейтинг организаций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027FBA1-0C65-4704-9FF5-5F14C0B1BA14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1">
            <a:extLst>
              <a:ext uri="{FF2B5EF4-FFF2-40B4-BE49-F238E27FC236}">
                <a16:creationId xmlns:a16="http://schemas.microsoft.com/office/drawing/2014/main" xmlns="" id="{C8A829E6-7028-4995-B752-3A429661D397}"/>
              </a:ext>
            </a:extLst>
          </p:cNvPr>
          <p:cNvSpPr txBox="1">
            <a:spLocks/>
          </p:cNvSpPr>
          <p:nvPr/>
        </p:nvSpPr>
        <p:spPr>
          <a:xfrm>
            <a:off x="498519" y="626592"/>
            <a:ext cx="4320480" cy="4258469"/>
          </a:xfrm>
          <a:prstGeom prst="rect">
            <a:avLst/>
          </a:prstGeom>
        </p:spPr>
        <p:txBody>
          <a:bodyPr/>
          <a:lstStyle>
            <a:lvl1pPr marL="228588" indent="-228588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4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Наиболее высокие баллы получили следующие организации: 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ГБПОУ ЛО «</a:t>
            </a:r>
            <a:r>
              <a:rPr lang="ru-RU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Лодейнопольский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техникум промышленных технологий»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ГБПОУ ЛО «</a:t>
            </a:r>
            <a:r>
              <a:rPr lang="ru-RU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Беседский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сельскохозяйственный техникум»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ГАОУ ЛО «Борский агропромышленный техникум»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ГБПОУ ЛО «Подпорожский политехнический техникум»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ГАПОУ ЛО «Выборгский политехнический колледж «Александровский»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Трехмерная модель 4" descr="Зеленая галочка">
                <a:extLst>
                  <a:ext uri="{FF2B5EF4-FFF2-40B4-BE49-F238E27FC236}">
                    <a16:creationId xmlns:a16="http://schemas.microsoft.com/office/drawing/2014/main" id="{37FD3497-1767-4775-B184-403BD0B1C7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52445961"/>
                  </p:ext>
                </p:extLst>
              </p:nvPr>
            </p:nvGraphicFramePr>
            <p:xfrm>
              <a:off x="241799" y="1491349"/>
              <a:ext cx="506085" cy="4317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6085" cy="431785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704586" ay="2886397" az="13158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007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Зеленая галочка">
                <a:extLst>
                  <a:ext uri="{FF2B5EF4-FFF2-40B4-BE49-F238E27FC236}">
                    <a16:creationId xmlns="" xmlns:a16="http://schemas.microsoft.com/office/drawing/2014/main" xmlns:am3d="http://schemas.microsoft.com/office/drawing/2017/model3d" id="{37FD3497-1767-4775-B184-403BD0B1C7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799" y="1491349"/>
                <a:ext cx="506085" cy="431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Трехмерная модель 6" descr="Зеленая галочка">
                <a:extLst>
                  <a:ext uri="{FF2B5EF4-FFF2-40B4-BE49-F238E27FC236}">
                    <a16:creationId xmlns:a16="http://schemas.microsoft.com/office/drawing/2014/main" id="{7902DBE2-F4B8-40C5-A609-825A5DD5CB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0670517"/>
                  </p:ext>
                </p:extLst>
              </p:nvPr>
            </p:nvGraphicFramePr>
            <p:xfrm>
              <a:off x="214501" y="2132699"/>
              <a:ext cx="506085" cy="4317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6085" cy="431785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704586" ay="2886397" az="13158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007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Зеленая галочка">
                <a:extLst>
                  <a:ext uri="{FF2B5EF4-FFF2-40B4-BE49-F238E27FC236}">
                    <a16:creationId xmlns="" xmlns:a16="http://schemas.microsoft.com/office/drawing/2014/main" xmlns:am3d="http://schemas.microsoft.com/office/drawing/2017/model3d" id="{7902DBE2-F4B8-40C5-A609-825A5DD5CB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501" y="2132699"/>
                <a:ext cx="506085" cy="431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8" name="Трехмерная модель 7" descr="Зеленая галочка">
                <a:extLst>
                  <a:ext uri="{FF2B5EF4-FFF2-40B4-BE49-F238E27FC236}">
                    <a16:creationId xmlns:a16="http://schemas.microsoft.com/office/drawing/2014/main" id="{BD711351-9412-4E50-A76A-BD3F7E480E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9132283"/>
                  </p:ext>
                </p:extLst>
              </p:nvPr>
            </p:nvGraphicFramePr>
            <p:xfrm>
              <a:off x="206128" y="2755827"/>
              <a:ext cx="506085" cy="4317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6085" cy="431785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704586" ay="2886397" az="13158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007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Зеленая галочка">
                <a:extLst>
                  <a:ext uri="{FF2B5EF4-FFF2-40B4-BE49-F238E27FC236}">
                    <a16:creationId xmlns="" xmlns:a16="http://schemas.microsoft.com/office/drawing/2014/main" xmlns:am3d="http://schemas.microsoft.com/office/drawing/2017/model3d" id="{BD711351-9412-4E50-A76A-BD3F7E480E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128" y="2755827"/>
                <a:ext cx="506085" cy="431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Трехмерная модель 8" descr="Зеленая галочка">
                <a:extLst>
                  <a:ext uri="{FF2B5EF4-FFF2-40B4-BE49-F238E27FC236}">
                    <a16:creationId xmlns:a16="http://schemas.microsoft.com/office/drawing/2014/main" id="{BFD33CED-6C74-4F29-824A-FD9D1183B8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2711413"/>
                  </p:ext>
                </p:extLst>
              </p:nvPr>
            </p:nvGraphicFramePr>
            <p:xfrm>
              <a:off x="187622" y="3368522"/>
              <a:ext cx="506085" cy="4317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6085" cy="431785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704586" ay="2886397" az="13158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007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Зеленая галочка">
                <a:extLst>
                  <a:ext uri="{FF2B5EF4-FFF2-40B4-BE49-F238E27FC236}">
                    <a16:creationId xmlns="" xmlns:a16="http://schemas.microsoft.com/office/drawing/2014/main" xmlns:am3d="http://schemas.microsoft.com/office/drawing/2017/model3d" id="{BFD33CED-6C74-4F29-824A-FD9D1183B8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622" y="3368522"/>
                <a:ext cx="506085" cy="431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0" name="Трехмерная модель 9" descr="Зеленая галочка">
                <a:extLst>
                  <a:ext uri="{FF2B5EF4-FFF2-40B4-BE49-F238E27FC236}">
                    <a16:creationId xmlns:a16="http://schemas.microsoft.com/office/drawing/2014/main" id="{F75719E6-EF93-4405-9004-F148ABAAED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3117185"/>
                  </p:ext>
                </p:extLst>
              </p:nvPr>
            </p:nvGraphicFramePr>
            <p:xfrm>
              <a:off x="187621" y="3981217"/>
              <a:ext cx="506085" cy="4317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6085" cy="431785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704586" ay="2886397" az="13158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007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Зеленая галочка">
                <a:extLst>
                  <a:ext uri="{FF2B5EF4-FFF2-40B4-BE49-F238E27FC236}">
                    <a16:creationId xmlns="" xmlns:a16="http://schemas.microsoft.com/office/drawing/2014/main" xmlns:am3d="http://schemas.microsoft.com/office/drawing/2017/model3d" id="{F75719E6-EF93-4405-9004-F148ABAAED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621" y="3981217"/>
                <a:ext cx="506085" cy="431785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A4D454AB-D44C-4F13-BBAB-1C7C89C692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52328"/>
              </p:ext>
            </p:extLst>
          </p:nvPr>
        </p:nvGraphicFramePr>
        <p:xfrm>
          <a:off x="4719455" y="453771"/>
          <a:ext cx="4218417" cy="4604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86660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83ED09-6A8F-4D3D-A987-99BB02B46488}"/>
              </a:ext>
            </a:extLst>
          </p:cNvPr>
          <p:cNvSpPr/>
          <p:nvPr/>
        </p:nvSpPr>
        <p:spPr>
          <a:xfrm>
            <a:off x="2919144" y="0"/>
            <a:ext cx="3305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Средние баллы по критериям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E70FC39-3F4B-4568-B3E1-2C4A184DDE51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555409D-A0A8-43C5-A5CF-59246007A943}"/>
              </a:ext>
            </a:extLst>
          </p:cNvPr>
          <p:cNvSpPr/>
          <p:nvPr/>
        </p:nvSpPr>
        <p:spPr>
          <a:xfrm>
            <a:off x="179302" y="4443958"/>
            <a:ext cx="8726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Средний балл составил 97,2. Наиболее высокий балл (98,9) получен по критерию «Открытость и доступность информации». Далее следуют критерии «Комфортность условий» (98,0) и «Доброжелательность и вежливость…» (96,6). Замыкают список критерии доступности для инвалидов (96,3 балла) и удовлетворённости условиями (96,2 балла)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00000000-0008-0000-0000-000007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7184864"/>
              </p:ext>
            </p:extLst>
          </p:nvPr>
        </p:nvGraphicFramePr>
        <p:xfrm>
          <a:off x="293931" y="392191"/>
          <a:ext cx="8497154" cy="4028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6811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4293C2A-55E6-48A6-967B-D78643EB83F0}"/>
              </a:ext>
            </a:extLst>
          </p:cNvPr>
          <p:cNvSpPr/>
          <p:nvPr/>
        </p:nvSpPr>
        <p:spPr>
          <a:xfrm>
            <a:off x="2919144" y="0"/>
            <a:ext cx="3302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по организациям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287998"/>
              </p:ext>
            </p:extLst>
          </p:nvPr>
        </p:nvGraphicFramePr>
        <p:xfrm>
          <a:off x="213912" y="418253"/>
          <a:ext cx="8712969" cy="469822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74667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70350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819059739"/>
                    </a:ext>
                  </a:extLst>
                </a:gridCol>
                <a:gridCol w="531458">
                  <a:extLst>
                    <a:ext uri="{9D8B030D-6E8A-4147-A177-3AD203B41FA5}">
                      <a16:colId xmlns:a16="http://schemas.microsoft.com/office/drawing/2014/main" xmlns="" val="683534584"/>
                    </a:ext>
                  </a:extLst>
                </a:gridCol>
                <a:gridCol w="392230">
                  <a:extLst>
                    <a:ext uri="{9D8B030D-6E8A-4147-A177-3AD203B41FA5}">
                      <a16:colId xmlns:a16="http://schemas.microsoft.com/office/drawing/2014/main" xmlns="" val="3952393168"/>
                    </a:ext>
                  </a:extLst>
                </a:gridCol>
                <a:gridCol w="392230">
                  <a:extLst>
                    <a:ext uri="{9D8B030D-6E8A-4147-A177-3AD203B41FA5}">
                      <a16:colId xmlns:a16="http://schemas.microsoft.com/office/drawing/2014/main" xmlns="" val="375548844"/>
                    </a:ext>
                  </a:extLst>
                </a:gridCol>
                <a:gridCol w="374667">
                  <a:extLst>
                    <a:ext uri="{9D8B030D-6E8A-4147-A177-3AD203B41FA5}">
                      <a16:colId xmlns:a16="http://schemas.microsoft.com/office/drawing/2014/main" xmlns="" val="2960517126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учреждения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Открытость и доступность информации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Комфортность условий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Доступность для инвалидов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Доброжелательность, вежливость работников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Удовлетворенность условиями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Итоговый балл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Место в рейтинге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ГАОУ ЛО «Борский агропромышленный техникум»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99,7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98,98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ГАПОУ ЛО «Всеволожский агропромышленный техникум»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97,5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94,9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94,4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95,84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ГАПОУ ЛО «Выборгский политехнический колледж «Александровский»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ГАПОУ ЛО «Выборгский техникум агропромышленного и лесного комплекса»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97,8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96,32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ГАПОУ ЛО «Лужский агропромышленный техникум»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96,7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94,3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96,76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ГАПОУ ЛО «Приозерский политехнический колледж»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98,8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96,3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97,62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ГАПОУ ЛО «Сосновоборский политехнический колледж»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96,1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94,8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94,3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96,02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15072445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ГБПОУ ЛО «</a:t>
                      </a:r>
                      <a:r>
                        <a:rPr lang="ru-RU" sz="1000" b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Беседский</a:t>
                      </a:r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сельскохозяйственный техникум»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99,22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6913087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ГБПОУ ЛО «Волховский многопрофильный техникум»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96,1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97,8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97,7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97,8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3190653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ГБПОУ ЛО «Кингисеппский колледж технологии и сервиса»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95,72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0341384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ГБПОУ ЛО «Лодейнопольский техникум промышленных технологий»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98,9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99,56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67513308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ГБПОУ ЛО «Мичуринский многопрофильный техникум»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97,5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95,5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97,16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9610532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ГБПОУ ЛО «</a:t>
                      </a:r>
                      <a:r>
                        <a:rPr lang="ru-RU" sz="1000" b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Подпорожский</a:t>
                      </a:r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политехнический техникум»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98,5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98,7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98,76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4394998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ГБПОУ ЛО «Техникум водного транспорта»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93,8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92,8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3256774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ГБПОУ ЛО «</a:t>
                      </a:r>
                      <a:r>
                        <a:rPr lang="ru-RU" sz="1000" b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Тосненский</a:t>
                      </a:r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политехнический техникум»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99,2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97,5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83,2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95,6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94,3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93,96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5787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440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078FA42-1FB8-4D76-AB1F-D45188D49617}"/>
              </a:ext>
            </a:extLst>
          </p:cNvPr>
          <p:cNvSpPr/>
          <p:nvPr/>
        </p:nvSpPr>
        <p:spPr>
          <a:xfrm>
            <a:off x="2304392" y="0"/>
            <a:ext cx="45352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Открытость и доступность информации</a:t>
            </a:r>
          </a:p>
          <a:p>
            <a:endParaRPr lang="ru-RU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CE6F05B-D667-4205-9408-122E4ABE0F75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929E38D-4BE9-4870-83FB-C5B3C5424FC9}"/>
              </a:ext>
            </a:extLst>
          </p:cNvPr>
          <p:cNvSpPr/>
          <p:nvPr/>
        </p:nvSpPr>
        <p:spPr>
          <a:xfrm>
            <a:off x="240507" y="627534"/>
            <a:ext cx="46195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Средний балл по критерию в целом составил </a:t>
            </a:r>
            <a:r>
              <a:rPr lang="x-none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98,9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. 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Средняя величина показателя 1.1.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«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Соответствие информации о деятельности образовательной организации, размещенной на общедоступных информационных ресурсах нормативным правовым актам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»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составило </a:t>
            </a:r>
            <a:r>
              <a:rPr lang="ru-RU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99,5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балла. </a:t>
            </a: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Значение показателя 1.2.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«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Наличие на сайте организации информации о дистанционных способах обратной связи и взаимодействия с участниками образовательной деятельности и их функционировании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»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составило </a:t>
            </a:r>
            <a:r>
              <a:rPr lang="x-none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100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баллов. 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Средняя величина показателя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«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Доля участников образовательной деятельности, удовлетворенных открытостью, полнотой и доступностью информации о деятельности организации, размещенной на информационных стендах в помещении организации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»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составила </a:t>
            </a:r>
            <a:r>
              <a:rPr lang="x-none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97,7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балла.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По данному критерию лидируют следующие организации: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x-none" sz="1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ГАПОУ ЛО «Выборгский техникум агропромышленного и лесного комплекса»</a:t>
            </a:r>
            <a:endParaRPr lang="ru-RU" sz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x-none" sz="1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ГБПОУ ЛО «Лодейнопольский техникум промышленных технологий»</a:t>
            </a:r>
            <a:endParaRPr lang="ru-RU" sz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53331378-3C03-4E57-A3A1-1C7A91298F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879815"/>
              </p:ext>
            </p:extLst>
          </p:nvPr>
        </p:nvGraphicFramePr>
        <p:xfrm>
          <a:off x="4674196" y="483518"/>
          <a:ext cx="4330824" cy="4635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8847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63323F7-7894-4769-B013-C1EDBFD67109}"/>
              </a:ext>
            </a:extLst>
          </p:cNvPr>
          <p:cNvSpPr/>
          <p:nvPr/>
        </p:nvSpPr>
        <p:spPr>
          <a:xfrm>
            <a:off x="3241347" y="0"/>
            <a:ext cx="2661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Комфортность условий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5D51770-40B0-48B8-B123-0F701805221E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2AC0344-BA4F-4ECB-B9AF-2EA5AFCE32F6}"/>
              </a:ext>
            </a:extLst>
          </p:cNvPr>
          <p:cNvSpPr/>
          <p:nvPr/>
        </p:nvSpPr>
        <p:spPr>
          <a:xfrm>
            <a:off x="274674" y="555526"/>
            <a:ext cx="422531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балл по критерию в целом составил </a:t>
            </a: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Среднее значение показателя 2.1. Обеспечение в организации комфортных условий предоставления услуг составило </a:t>
            </a: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баллов. 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Среднее значение показателя 2.2. Доля участников образовательной деятельности, удовлетворенных комфортностью условий, в которых осуществляется образовательная деятельность составило </a:t>
            </a: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96,1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балла.</a:t>
            </a:r>
          </a:p>
          <a:p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данному критерию лидируют следующие организации:</a:t>
            </a:r>
          </a:p>
          <a:p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Лодейнопольский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техникум промышленных технологий»</a:t>
            </a:r>
          </a:p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Беседский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сельскохозяйственный техникум»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DE0FBB2B-9CCA-4382-8052-00647F955D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259488"/>
              </p:ext>
            </p:extLst>
          </p:nvPr>
        </p:nvGraphicFramePr>
        <p:xfrm>
          <a:off x="4572000" y="529239"/>
          <a:ext cx="4392488" cy="4411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7796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2C43181-42E6-4330-B139-9552192B3DF1}"/>
              </a:ext>
            </a:extLst>
          </p:cNvPr>
          <p:cNvSpPr/>
          <p:nvPr/>
        </p:nvSpPr>
        <p:spPr>
          <a:xfrm>
            <a:off x="231751" y="555526"/>
            <a:ext cx="453650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Средний балл по критерию «Доступность услуг для инвалидов» в целом составил </a:t>
            </a:r>
            <a:r>
              <a:rPr lang="ru-RU" sz="1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96,3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. 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Наиболее низкие оценки зафиксированы по показателю 3.1 — </a:t>
            </a:r>
            <a:r>
              <a:rPr lang="ru-RU" sz="1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92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балла, что свидетельствует о наличии отдельных дефицитов в оборудовании помещений и прилегающей территории с точки зрения </a:t>
            </a:r>
            <a:r>
              <a:rPr lang="ru-RU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безбарьерной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среды. 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Максимально высокое значение демонстрирует показатель 3.2 — </a:t>
            </a:r>
            <a:r>
              <a:rPr lang="ru-RU" sz="1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100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баллов, отражающий полное соответствие условий доступности требованиям по обеспечению возможности получения образовательных услуг инвалидами наравне с другими обучающимися. 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По показателю 3.3, характеризующему удовлетворённость участников образовательной деятельности доступностью услуг для инвалидов, значение составило </a:t>
            </a:r>
            <a:r>
              <a:rPr lang="ru-RU" sz="1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97,1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балла, что свидетельствует о высоком уровне субъективной оценки инклюзивной среды со стороны самих получателей услуг.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x-none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По данному критерию лидируют следующие организации:</a:t>
            </a:r>
            <a:endParaRPr lang="ru-RU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1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ГБПОУ ЛО «</a:t>
            </a:r>
            <a:r>
              <a:rPr lang="ru-RU" sz="11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Лодейнопольский</a:t>
            </a:r>
            <a:r>
              <a:rPr lang="ru-RU" sz="11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техникум промышленных технологий»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1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ГБПОУ ЛО «</a:t>
            </a:r>
            <a:r>
              <a:rPr lang="ru-RU" sz="11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Беседский</a:t>
            </a:r>
            <a:r>
              <a:rPr lang="ru-RU" sz="11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сельскохозяйственный техникум»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E40BBEC-F3C4-409D-9083-572F8BE17749}"/>
              </a:ext>
            </a:extLst>
          </p:cNvPr>
          <p:cNvSpPr/>
          <p:nvPr/>
        </p:nvSpPr>
        <p:spPr>
          <a:xfrm>
            <a:off x="2971242" y="0"/>
            <a:ext cx="3201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для инвалидов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472BC3D-02EF-449F-9CAA-687A90AF4B42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8D26AD3D-BCEF-43A1-9F44-2ABECA2623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036882"/>
              </p:ext>
            </p:extLst>
          </p:nvPr>
        </p:nvGraphicFramePr>
        <p:xfrm>
          <a:off x="4788024" y="555526"/>
          <a:ext cx="4038773" cy="4562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792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8092B48-7333-433B-A81D-9DB352033EAA}"/>
              </a:ext>
            </a:extLst>
          </p:cNvPr>
          <p:cNvSpPr/>
          <p:nvPr/>
        </p:nvSpPr>
        <p:spPr>
          <a:xfrm>
            <a:off x="2583315" y="0"/>
            <a:ext cx="3977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Доброжелательность и вежливость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7BE616A-7352-463C-B7E9-2CD6A8116FAF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E4BB203-62F4-4DB6-A8CB-B3626F824B3F}"/>
              </a:ext>
            </a:extLst>
          </p:cNvPr>
          <p:cNvSpPr/>
          <p:nvPr/>
        </p:nvSpPr>
        <p:spPr>
          <a:xfrm>
            <a:off x="251520" y="427647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Средний балл по критерию в целом составил 96,6. </a:t>
            </a: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Средняя величина показателя 4.1. Доля участников образовательной деятельности, удовлетворенных доброжелательностью, вежливостью работников организации, обеспечивающих первичный контакт и информирование получателя услуги при непосредственном обращении в организацию составила </a:t>
            </a:r>
            <a:r>
              <a:rPr lang="ru-RU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96,9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балла; </a:t>
            </a: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Показателя 4.2. Доля участников образовательной деятельности, удовлетворенных доброжелательностью, вежливостью работников организации, обеспечивающих непосредственное осуществление образовательной деятельности – </a:t>
            </a:r>
            <a:r>
              <a:rPr lang="ru-RU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95,7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баллов; </a:t>
            </a: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Показателя 4.3. Доля участников образовательной деятельности, удовлетворенных доброжелательностью, вежливостью работников организации при использовании дистанционных форм взаимодействия – </a:t>
            </a:r>
            <a:r>
              <a:rPr lang="ru-RU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98,0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балла.</a:t>
            </a:r>
          </a:p>
          <a:p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По данному критерию лидиру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е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т организаци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я</a:t>
            </a:r>
            <a:r>
              <a:rPr lang="x-non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: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ГБПОУ ЛО «</a:t>
            </a:r>
            <a:r>
              <a:rPr lang="ru-RU" sz="12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Лодейнопольский</a:t>
            </a:r>
            <a:r>
              <a:rPr lang="ru-RU" sz="1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техникум промышленных технологий»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FBA050DD-8058-46A2-9D0B-FDECF624E6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7472264"/>
              </p:ext>
            </p:extLst>
          </p:nvPr>
        </p:nvGraphicFramePr>
        <p:xfrm>
          <a:off x="4716016" y="457200"/>
          <a:ext cx="4248473" cy="4562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9622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F6EE040-7094-488B-82C9-2E555B199C33}"/>
              </a:ext>
            </a:extLst>
          </p:cNvPr>
          <p:cNvSpPr/>
          <p:nvPr/>
        </p:nvSpPr>
        <p:spPr>
          <a:xfrm>
            <a:off x="2822964" y="0"/>
            <a:ext cx="3498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Удовлетворенность условиями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23E02B9-338C-4EDE-AEE3-A876671EFF08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5ECBB07D-ACE7-43BA-90BB-82736A76A07A}"/>
              </a:ext>
            </a:extLst>
          </p:cNvPr>
          <p:cNvSpPr txBox="1">
            <a:spLocks/>
          </p:cNvSpPr>
          <p:nvPr/>
        </p:nvSpPr>
        <p:spPr>
          <a:xfrm>
            <a:off x="179512" y="555526"/>
            <a:ext cx="4392488" cy="4320480"/>
          </a:xfrm>
          <a:prstGeom prst="rect">
            <a:avLst/>
          </a:prstGeom>
        </p:spPr>
        <p:txBody>
          <a:bodyPr/>
          <a:lstStyle>
            <a:lvl1pPr marL="228588" indent="-228588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4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Средний балл по критерию в целом составил 96,2 балла.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Средняя величина по показателю 5.1. Доля участников образовательной деятельности, которые готовы рекомендовать организацию родственникам и знакомым составила </a:t>
            </a:r>
            <a:r>
              <a:rPr lang="ru-RU" sz="1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95,3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балла.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Средняя величина показателя 5.2. Доля участников образовательной деятельности, удовлетворенных удобством графика работы организации составила </a:t>
            </a:r>
            <a:r>
              <a:rPr lang="ru-RU" sz="1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95,5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балла.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Средняя величина показателя 5.3. Доля участников образовательной деятельности, удовлетворенных в целом условиями оказания образовательных услуг в организации составила </a:t>
            </a:r>
            <a:r>
              <a:rPr lang="ru-RU" sz="1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96,9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балла.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x-none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По данному критерию лидиру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е</a:t>
            </a:r>
            <a:r>
              <a:rPr lang="x-none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т: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ГБПОУ ЛО «</a:t>
            </a:r>
            <a:r>
              <a:rPr lang="ru-RU" sz="1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Беседский</a:t>
            </a:r>
            <a:r>
              <a:rPr lang="ru-RU" sz="1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сельскохозяйственный техникум»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7D74FAC7-4A83-4AC8-B00A-F083F4B7D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771932"/>
              </p:ext>
            </p:extLst>
          </p:nvPr>
        </p:nvGraphicFramePr>
        <p:xfrm>
          <a:off x="4572000" y="483517"/>
          <a:ext cx="4288135" cy="4418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7487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C4C194A-26D0-4333-B47F-9EAF9167334E}"/>
              </a:ext>
            </a:extLst>
          </p:cNvPr>
          <p:cNvSpPr/>
          <p:nvPr/>
        </p:nvSpPr>
        <p:spPr>
          <a:xfrm>
            <a:off x="395536" y="-20922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Итоговые баллы независимой оценки в 2021-2025 годах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региональный оператор)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5A22029-0A76-4278-AC3E-9083F40CB240}"/>
              </a:ext>
            </a:extLst>
          </p:cNvPr>
          <p:cNvSpPr/>
          <p:nvPr/>
        </p:nvSpPr>
        <p:spPr>
          <a:xfrm>
            <a:off x="899593" y="743497"/>
            <a:ext cx="25202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Средний балл по итогам независимой оценки 2025 года составил – </a:t>
            </a:r>
            <a:r>
              <a:rPr lang="ru-RU" sz="1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97,2</a:t>
            </a: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балла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63D5191-0AD6-4A0D-A83E-0C85EF91EBFD}"/>
              </a:ext>
            </a:extLst>
          </p:cNvPr>
          <p:cNvSpPr/>
          <p:nvPr/>
        </p:nvSpPr>
        <p:spPr>
          <a:xfrm>
            <a:off x="899592" y="2676418"/>
            <a:ext cx="27397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Динамика итоговых баллов 2021-2025 гг.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1F257E9A-CEE6-4131-AF48-95038405A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341074"/>
              </p:ext>
            </p:extLst>
          </p:nvPr>
        </p:nvGraphicFramePr>
        <p:xfrm>
          <a:off x="3724875" y="2307701"/>
          <a:ext cx="4746873" cy="15839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487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52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55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5588">
                  <a:extLst>
                    <a:ext uri="{9D8B030D-6E8A-4147-A177-3AD203B41FA5}">
                      <a16:colId xmlns:a16="http://schemas.microsoft.com/office/drawing/2014/main" xmlns="" val="364092424"/>
                    </a:ext>
                  </a:extLst>
                </a:gridCol>
                <a:gridCol w="725588">
                  <a:extLst>
                    <a:ext uri="{9D8B030D-6E8A-4147-A177-3AD203B41FA5}">
                      <a16:colId xmlns:a16="http://schemas.microsoft.com/office/drawing/2014/main" xmlns="" val="3613981616"/>
                    </a:ext>
                  </a:extLst>
                </a:gridCol>
              </a:tblGrid>
              <a:tr h="40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 </a:t>
                      </a:r>
                      <a:endParaRPr lang="ru-RU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2021</a:t>
                      </a:r>
                      <a:endParaRPr lang="ru-RU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2022</a:t>
                      </a:r>
                      <a:endParaRPr lang="ru-RU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2023</a:t>
                      </a:r>
                      <a:endParaRPr lang="ru-RU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2024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Итоговый балл</a:t>
                      </a:r>
                      <a:endParaRPr lang="ru-RU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93,62</a:t>
                      </a:r>
                    </a:p>
                  </a:txBody>
                  <a:tcPr marL="19050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91,19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95,04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93,15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97,2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5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Количество организаций</a:t>
                      </a:r>
                      <a:endParaRPr lang="ru-RU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21</a:t>
                      </a:r>
                      <a:r>
                        <a:rPr lang="ru-RU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95</a:t>
                      </a:r>
                      <a:endParaRPr lang="ru-RU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34</a:t>
                      </a:r>
                      <a:endParaRPr lang="ru-RU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 Light" panose="020F0302020204030204" pitchFamily="34" charset="0"/>
                        </a:rPr>
                        <a:t>15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D94EAB-EB25-4756-B21F-9459C7971A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54" y="1021566"/>
            <a:ext cx="254459" cy="228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77C2DC-F50C-40FE-8136-EB3DFF576C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53" y="2754804"/>
            <a:ext cx="254459" cy="228691"/>
          </a:xfrm>
          <a:prstGeom prst="rect">
            <a:avLst/>
          </a:prstGeom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2322C557-29B5-44C4-85FA-665F5D8E39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743307"/>
              </p:ext>
            </p:extLst>
          </p:nvPr>
        </p:nvGraphicFramePr>
        <p:xfrm>
          <a:off x="3419873" y="610451"/>
          <a:ext cx="5043121" cy="1665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FA2680A-7D67-4517-A167-0B51DFF552EB}"/>
              </a:ext>
            </a:extLst>
          </p:cNvPr>
          <p:cNvSpPr/>
          <p:nvPr/>
        </p:nvSpPr>
        <p:spPr>
          <a:xfrm>
            <a:off x="330592" y="3951040"/>
            <a:ext cx="84828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 результатам независимой оценки 202</a:t>
            </a: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года все образовательные организации набрали от </a:t>
            </a:r>
            <a:r>
              <a:rPr lang="en-GB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94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до </a:t>
            </a:r>
            <a:r>
              <a:rPr lang="en-GB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99</a:t>
            </a:r>
            <a:r>
              <a:rPr lang="ru-RU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,</a:t>
            </a:r>
            <a:r>
              <a:rPr lang="en-GB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6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баллов.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Оценку </a:t>
            </a:r>
            <a:r>
              <a:rPr lang="ru-RU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100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баллов по критерию «Открытость и доступность информации» получило 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</a:t>
            </a:r>
            <a:r>
              <a:rPr lang="ru-RU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Лодейнопольский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техникум промышленных технологий».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Оценку </a:t>
            </a:r>
            <a:r>
              <a:rPr lang="ru-RU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100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баллов по критерию «Доступность услуг для инвалидов» получили  ГБПОУ ЛО «</a:t>
            </a:r>
            <a:r>
              <a:rPr lang="ru-RU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Беседский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сельскохозяйственный техникум» и ГБПОУ ЛО «</a:t>
            </a:r>
            <a:r>
              <a:rPr lang="ru-RU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Лодейнопольский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техникум промышленных технологий»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6B497D-C99A-4797-BF23-77FBBE997A83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D9768414-BA79-4A34-B702-DB59A2BBD1BB}"/>
              </a:ext>
            </a:extLst>
          </p:cNvPr>
          <p:cNvSpPr txBox="1">
            <a:spLocks/>
          </p:cNvSpPr>
          <p:nvPr/>
        </p:nvSpPr>
        <p:spPr>
          <a:xfrm>
            <a:off x="683568" y="2067694"/>
            <a:ext cx="7886700" cy="2852737"/>
          </a:xfrm>
          <a:prstGeom prst="rect">
            <a:avLst/>
          </a:prstGeom>
        </p:spPr>
        <p:txBody>
          <a:bodyPr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по организациям</a:t>
            </a:r>
          </a:p>
        </p:txBody>
      </p:sp>
    </p:spTree>
    <p:extLst>
      <p:ext uri="{BB962C8B-B14F-4D97-AF65-F5344CB8AC3E}">
        <p14:creationId xmlns:p14="http://schemas.microsoft.com/office/powerpoint/2010/main" val="3628828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63AFD7A-73FB-49F2-8F06-E2A598D0AD3B}"/>
              </a:ext>
            </a:extLst>
          </p:cNvPr>
          <p:cNvSpPr/>
          <p:nvPr/>
        </p:nvSpPr>
        <p:spPr>
          <a:xfrm>
            <a:off x="1785019" y="0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ГАОУ ЛО «Борский агропромышленный техникум»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0CE77DE-C873-410A-BDE0-202AE94DAC0F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48DCD2D9-2FC3-46DF-BDEA-775BA02507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906125"/>
              </p:ext>
            </p:extLst>
          </p:nvPr>
        </p:nvGraphicFramePr>
        <p:xfrm>
          <a:off x="539552" y="754691"/>
          <a:ext cx="8222357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010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018400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83,9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93,2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63AFD7A-73FB-49F2-8F06-E2A598D0AD3B}"/>
              </a:ext>
            </a:extLst>
          </p:cNvPr>
          <p:cNvSpPr/>
          <p:nvPr/>
        </p:nvSpPr>
        <p:spPr>
          <a:xfrm>
            <a:off x="1691680" y="123478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ГАОУ ЛО «Борский агропромышленный техникум»</a:t>
            </a:r>
          </a:p>
        </p:txBody>
      </p:sp>
      <p:sp>
        <p:nvSpPr>
          <p:cNvPr id="2" name="Стрелка вниз 1"/>
          <p:cNvSpPr/>
          <p:nvPr/>
        </p:nvSpPr>
        <p:spPr>
          <a:xfrm flipV="1">
            <a:off x="7964124" y="2048224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flipV="1">
            <a:off x="7973944" y="2499742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V="1">
            <a:off x="7980819" y="343584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V="1">
            <a:off x="7980819" y="387482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8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D39F364-20D2-4ED2-AAAF-118870F0A436}"/>
              </a:ext>
            </a:extLst>
          </p:cNvPr>
          <p:cNvSpPr/>
          <p:nvPr/>
        </p:nvSpPr>
        <p:spPr>
          <a:xfrm>
            <a:off x="1372246" y="0"/>
            <a:ext cx="6399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«Всеволожский агропромышленный техникум»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CBDD4A3-4054-4E9B-A64B-A9A18F323E70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66EC26F5-4F81-4FAB-9ADE-8339A3A9AE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837382"/>
              </p:ext>
            </p:extLst>
          </p:nvPr>
        </p:nvGraphicFramePr>
        <p:xfrm>
          <a:off x="251520" y="483518"/>
          <a:ext cx="8568951" cy="4562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0715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171642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 flipV="1">
            <a:off x="7964124" y="2048224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973944" y="2571750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D39F364-20D2-4ED2-AAAF-118870F0A436}"/>
              </a:ext>
            </a:extLst>
          </p:cNvPr>
          <p:cNvSpPr/>
          <p:nvPr/>
        </p:nvSpPr>
        <p:spPr>
          <a:xfrm>
            <a:off x="1115616" y="153546"/>
            <a:ext cx="6399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«Всеволожский агропромышленный техникум»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7988712" y="3435846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959886" y="3939902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964949" y="4443958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351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FC52E1-9B20-4DCC-8EFD-1BC203882CE2}"/>
              </a:ext>
            </a:extLst>
          </p:cNvPr>
          <p:cNvSpPr/>
          <p:nvPr/>
        </p:nvSpPr>
        <p:spPr>
          <a:xfrm>
            <a:off x="637269" y="0"/>
            <a:ext cx="786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«Выборгский политехнический колледж «Александровский»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9BBF416-B6B8-4B01-AC66-653A4BEDED54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43775FAB-3CF3-4975-A3E1-A9062F775E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100359"/>
              </p:ext>
            </p:extLst>
          </p:nvPr>
        </p:nvGraphicFramePr>
        <p:xfrm>
          <a:off x="251520" y="483518"/>
          <a:ext cx="864096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905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728741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88,7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 flipV="1">
            <a:off x="7964124" y="2048224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980819" y="2571750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8FC52E1-9B20-4DCC-8EFD-1BC203882CE2}"/>
              </a:ext>
            </a:extLst>
          </p:cNvPr>
          <p:cNvSpPr/>
          <p:nvPr/>
        </p:nvSpPr>
        <p:spPr>
          <a:xfrm>
            <a:off x="637269" y="123478"/>
            <a:ext cx="786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«Выборгский политехнический колледж «Александровский»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7980819" y="3435846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980819" y="3939902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19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FBF715A-F8B7-4CF7-BB93-B1BE1B47C04F}"/>
              </a:ext>
            </a:extLst>
          </p:cNvPr>
          <p:cNvSpPr/>
          <p:nvPr/>
        </p:nvSpPr>
        <p:spPr>
          <a:xfrm>
            <a:off x="351935" y="0"/>
            <a:ext cx="844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«Выборгский техникум агропромышленного и лесного комплекса»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D34C37D-88F3-46D7-9542-4F9D80DED03D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A44653D5-F939-40D1-AE57-87AD0CAAC2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3545482"/>
              </p:ext>
            </p:extLst>
          </p:nvPr>
        </p:nvGraphicFramePr>
        <p:xfrm>
          <a:off x="251520" y="483518"/>
          <a:ext cx="864096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4720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282324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 flipV="1">
            <a:off x="7964124" y="2048224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flipH="1">
            <a:off x="8002462" y="3435846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FBF715A-F8B7-4CF7-BB93-B1BE1B47C04F}"/>
              </a:ext>
            </a:extLst>
          </p:cNvPr>
          <p:cNvSpPr/>
          <p:nvPr/>
        </p:nvSpPr>
        <p:spPr>
          <a:xfrm>
            <a:off x="406068" y="123478"/>
            <a:ext cx="844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«Выборгский техникум агропромышленного и лесного комплекса»</a:t>
            </a:r>
          </a:p>
        </p:txBody>
      </p:sp>
      <p:sp>
        <p:nvSpPr>
          <p:cNvPr id="16" name="Стрелка вниз 15"/>
          <p:cNvSpPr/>
          <p:nvPr/>
        </p:nvSpPr>
        <p:spPr>
          <a:xfrm flipV="1">
            <a:off x="7975755" y="2503199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flipV="1">
            <a:off x="8007218" y="3939902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flipH="1">
            <a:off x="8038873" y="4443958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flipH="1">
            <a:off x="8002462" y="3003798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036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B766EEC-985F-457D-AB09-5D551578938D}"/>
              </a:ext>
            </a:extLst>
          </p:cNvPr>
          <p:cNvSpPr/>
          <p:nvPr/>
        </p:nvSpPr>
        <p:spPr>
          <a:xfrm>
            <a:off x="1597871" y="42178"/>
            <a:ext cx="5948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«Лужский агропромышленный техникум»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B9D00E5-E0A3-4C05-ABAF-6DC42A61D685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39CE9C42-C128-428D-B9CE-3EAF030C1C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1629075"/>
              </p:ext>
            </p:extLst>
          </p:nvPr>
        </p:nvGraphicFramePr>
        <p:xfrm>
          <a:off x="251520" y="411510"/>
          <a:ext cx="864096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2571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C3444C-E76F-4FB3-AE49-ACBAEA40DE67}"/>
              </a:ext>
            </a:extLst>
          </p:cNvPr>
          <p:cNvSpPr txBox="1"/>
          <p:nvPr/>
        </p:nvSpPr>
        <p:spPr>
          <a:xfrm>
            <a:off x="1187624" y="-35451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Итоговые баллы независимой оценки 202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4CF6E05D-FA14-4075-914E-0B3CAAFFA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805518"/>
              </p:ext>
            </p:extLst>
          </p:nvPr>
        </p:nvGraphicFramePr>
        <p:xfrm>
          <a:off x="459146" y="433193"/>
          <a:ext cx="3808434" cy="157407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269478">
                  <a:extLst>
                    <a:ext uri="{9D8B030D-6E8A-4147-A177-3AD203B41FA5}">
                      <a16:colId xmlns:a16="http://schemas.microsoft.com/office/drawing/2014/main" xmlns="" val="1673825951"/>
                    </a:ext>
                  </a:extLst>
                </a:gridCol>
                <a:gridCol w="1269478">
                  <a:extLst>
                    <a:ext uri="{9D8B030D-6E8A-4147-A177-3AD203B41FA5}">
                      <a16:colId xmlns:a16="http://schemas.microsoft.com/office/drawing/2014/main" xmlns="" val="3243223208"/>
                    </a:ext>
                  </a:extLst>
                </a:gridCol>
                <a:gridCol w="1269478">
                  <a:extLst>
                    <a:ext uri="{9D8B030D-6E8A-4147-A177-3AD203B41FA5}">
                      <a16:colId xmlns:a16="http://schemas.microsoft.com/office/drawing/2014/main" xmlns="" val="2129386141"/>
                    </a:ext>
                  </a:extLst>
                </a:gridCol>
              </a:tblGrid>
              <a:tr h="52469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Открытость и доступность информации об образовательной организации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91955"/>
                  </a:ext>
                </a:extLst>
              </a:tr>
              <a:tr h="7407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средний балл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выше среднего балла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 баллов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8764163"/>
                  </a:ext>
                </a:extLst>
              </a:tr>
              <a:tr h="3086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98,9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ОУ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ОУ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32667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4136CCE0-0FF9-4FA2-87D4-6EBCC9EB6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834404"/>
              </p:ext>
            </p:extLst>
          </p:nvPr>
        </p:nvGraphicFramePr>
        <p:xfrm>
          <a:off x="4538034" y="2186756"/>
          <a:ext cx="3905502" cy="176896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301834">
                  <a:extLst>
                    <a:ext uri="{9D8B030D-6E8A-4147-A177-3AD203B41FA5}">
                      <a16:colId xmlns:a16="http://schemas.microsoft.com/office/drawing/2014/main" xmlns="" val="1673825951"/>
                    </a:ext>
                  </a:extLst>
                </a:gridCol>
                <a:gridCol w="1301834">
                  <a:extLst>
                    <a:ext uri="{9D8B030D-6E8A-4147-A177-3AD203B41FA5}">
                      <a16:colId xmlns:a16="http://schemas.microsoft.com/office/drawing/2014/main" xmlns="" val="3243223208"/>
                    </a:ext>
                  </a:extLst>
                </a:gridCol>
                <a:gridCol w="1301834">
                  <a:extLst>
                    <a:ext uri="{9D8B030D-6E8A-4147-A177-3AD203B41FA5}">
                      <a16:colId xmlns:a16="http://schemas.microsoft.com/office/drawing/2014/main" xmlns="" val="2129386141"/>
                    </a:ext>
                  </a:extLst>
                </a:gridCol>
              </a:tblGrid>
              <a:tr h="58965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Доброжелательность, вежливость работников образовательной организации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91955"/>
                  </a:ext>
                </a:extLst>
              </a:tr>
              <a:tr h="8324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средний балл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39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выше среднего балла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 баллов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8764163"/>
                  </a:ext>
                </a:extLst>
              </a:tr>
              <a:tr h="3468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96,64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 ОУ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 ОУ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326672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504995DF-7CC4-4DD4-81EC-B88B353E9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45481"/>
              </p:ext>
            </p:extLst>
          </p:nvPr>
        </p:nvGraphicFramePr>
        <p:xfrm>
          <a:off x="899592" y="4083918"/>
          <a:ext cx="7137189" cy="9144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379063">
                  <a:extLst>
                    <a:ext uri="{9D8B030D-6E8A-4147-A177-3AD203B41FA5}">
                      <a16:colId xmlns:a16="http://schemas.microsoft.com/office/drawing/2014/main" xmlns="" val="1673825951"/>
                    </a:ext>
                  </a:extLst>
                </a:gridCol>
                <a:gridCol w="2379063">
                  <a:extLst>
                    <a:ext uri="{9D8B030D-6E8A-4147-A177-3AD203B41FA5}">
                      <a16:colId xmlns:a16="http://schemas.microsoft.com/office/drawing/2014/main" xmlns="" val="3243223208"/>
                    </a:ext>
                  </a:extLst>
                </a:gridCol>
                <a:gridCol w="2379063">
                  <a:extLst>
                    <a:ext uri="{9D8B030D-6E8A-4147-A177-3AD203B41FA5}">
                      <a16:colId xmlns:a16="http://schemas.microsoft.com/office/drawing/2014/main" xmlns="" val="2129386141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Удовлетворенность условиями осуществления образовательной деятельности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91955"/>
                  </a:ext>
                </a:extLst>
              </a:tr>
              <a:tr h="2398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средний балл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39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выше среднего балла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 баллов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8764163"/>
                  </a:ext>
                </a:extLst>
              </a:tr>
              <a:tr h="2398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96,16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 ОУ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 ОУ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326672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8B1D3097-C2F4-4297-AAEB-CBB6D40F2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410604"/>
              </p:ext>
            </p:extLst>
          </p:nvPr>
        </p:nvGraphicFramePr>
        <p:xfrm>
          <a:off x="4545069" y="427427"/>
          <a:ext cx="3898467" cy="15798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99489">
                  <a:extLst>
                    <a:ext uri="{9D8B030D-6E8A-4147-A177-3AD203B41FA5}">
                      <a16:colId xmlns:a16="http://schemas.microsoft.com/office/drawing/2014/main" xmlns="" val="1673825951"/>
                    </a:ext>
                  </a:extLst>
                </a:gridCol>
                <a:gridCol w="1299489">
                  <a:extLst>
                    <a:ext uri="{9D8B030D-6E8A-4147-A177-3AD203B41FA5}">
                      <a16:colId xmlns:a16="http://schemas.microsoft.com/office/drawing/2014/main" xmlns="" val="3243223208"/>
                    </a:ext>
                  </a:extLst>
                </a:gridCol>
                <a:gridCol w="1299489">
                  <a:extLst>
                    <a:ext uri="{9D8B030D-6E8A-4147-A177-3AD203B41FA5}">
                      <a16:colId xmlns:a16="http://schemas.microsoft.com/office/drawing/2014/main" xmlns="" val="2129386141"/>
                    </a:ext>
                  </a:extLst>
                </a:gridCol>
              </a:tblGrid>
              <a:tr h="50219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Комфортность условий осуществления образовательной деятельности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91955"/>
                  </a:ext>
                </a:extLst>
              </a:tr>
              <a:tr h="756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средний балл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39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выше среднего балла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 баллов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8764163"/>
                  </a:ext>
                </a:extLst>
              </a:tr>
              <a:tr h="2954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98,0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 ОУ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 ОУ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326672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2C5B3AC3-F411-4ACC-B622-14AE1679E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62334"/>
              </p:ext>
            </p:extLst>
          </p:nvPr>
        </p:nvGraphicFramePr>
        <p:xfrm>
          <a:off x="459147" y="2186756"/>
          <a:ext cx="3806196" cy="17678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64734">
                  <a:extLst>
                    <a:ext uri="{9D8B030D-6E8A-4147-A177-3AD203B41FA5}">
                      <a16:colId xmlns:a16="http://schemas.microsoft.com/office/drawing/2014/main" xmlns="" val="1673825951"/>
                    </a:ext>
                  </a:extLst>
                </a:gridCol>
                <a:gridCol w="1387602">
                  <a:extLst>
                    <a:ext uri="{9D8B030D-6E8A-4147-A177-3AD203B41FA5}">
                      <a16:colId xmlns:a16="http://schemas.microsoft.com/office/drawing/2014/main" xmlns="" val="3243223208"/>
                    </a:ext>
                  </a:extLst>
                </a:gridCol>
                <a:gridCol w="1553860">
                  <a:extLst>
                    <a:ext uri="{9D8B030D-6E8A-4147-A177-3AD203B41FA5}">
                      <a16:colId xmlns:a16="http://schemas.microsoft.com/office/drawing/2014/main" xmlns="" val="2129386141"/>
                    </a:ext>
                  </a:extLst>
                </a:gridCol>
              </a:tblGrid>
              <a:tr h="68302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Доступность образовательной среды для инвалидов</a:t>
                      </a: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9991955"/>
                  </a:ext>
                </a:extLst>
              </a:tr>
              <a:tr h="6830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средний балл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39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выше среднего балла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 баллов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8764163"/>
                  </a:ext>
                </a:extLst>
              </a:tr>
              <a:tr h="4017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96,5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ОУ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ОУ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326672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EEB12AA-AF7A-49B8-93BF-D7DD045D6718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5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208913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>
            <a:off x="7964124" y="2076880"/>
            <a:ext cx="208276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flipV="1">
            <a:off x="7973944" y="2499742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B766EEC-985F-457D-AB09-5D551578938D}"/>
              </a:ext>
            </a:extLst>
          </p:cNvPr>
          <p:cNvSpPr/>
          <p:nvPr/>
        </p:nvSpPr>
        <p:spPr>
          <a:xfrm>
            <a:off x="1573274" y="123478"/>
            <a:ext cx="5948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«Лужский агропромышленный техникум»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7982822" y="3507854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973944" y="3944540"/>
            <a:ext cx="224902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6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EB97B41-3CC8-461E-BDDF-771801EA1A00}"/>
              </a:ext>
            </a:extLst>
          </p:cNvPr>
          <p:cNvSpPr/>
          <p:nvPr/>
        </p:nvSpPr>
        <p:spPr>
          <a:xfrm>
            <a:off x="1597871" y="0"/>
            <a:ext cx="5948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«Приозерский политехнический колледж»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1D6A117-C27E-4E30-9EB2-932655F83E10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829611"/>
              </p:ext>
            </p:extLst>
          </p:nvPr>
        </p:nvGraphicFramePr>
        <p:xfrm>
          <a:off x="251520" y="627534"/>
          <a:ext cx="871296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3466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001700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88,5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92,4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7" name="Стрелка вниз 6"/>
          <p:cNvSpPr/>
          <p:nvPr/>
        </p:nvSpPr>
        <p:spPr>
          <a:xfrm flipV="1">
            <a:off x="7973944" y="2499742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V="1">
            <a:off x="7980819" y="343584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V="1">
            <a:off x="7980819" y="387482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EB97B41-3CC8-461E-BDDF-771801EA1A00}"/>
              </a:ext>
            </a:extLst>
          </p:cNvPr>
          <p:cNvSpPr/>
          <p:nvPr/>
        </p:nvSpPr>
        <p:spPr>
          <a:xfrm>
            <a:off x="1750271" y="152400"/>
            <a:ext cx="5948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«Приозерский политехнический колледж»</a:t>
            </a:r>
          </a:p>
        </p:txBody>
      </p:sp>
    </p:spTree>
    <p:extLst>
      <p:ext uri="{BB962C8B-B14F-4D97-AF65-F5344CB8AC3E}">
        <p14:creationId xmlns:p14="http://schemas.microsoft.com/office/powerpoint/2010/main" val="4163845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DE398F-A62C-4179-992A-45A2F6FB5C6A}"/>
              </a:ext>
            </a:extLst>
          </p:cNvPr>
          <p:cNvSpPr/>
          <p:nvPr/>
        </p:nvSpPr>
        <p:spPr>
          <a:xfrm>
            <a:off x="1356744" y="0"/>
            <a:ext cx="6430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«Сосновоборский политехнический колледж»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77E268B-48A3-465F-A962-E2F9BA0970EA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A863CF8E-A4AF-48F6-B6E5-2D1F4F2F31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0259467"/>
              </p:ext>
            </p:extLst>
          </p:nvPr>
        </p:nvGraphicFramePr>
        <p:xfrm>
          <a:off x="251520" y="483518"/>
          <a:ext cx="864096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0893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071685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85,5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91,5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90,4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91,5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 flipV="1">
            <a:off x="7964124" y="2048224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flipV="1">
            <a:off x="7973944" y="2499742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980819" y="3435846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V="1">
            <a:off x="7980819" y="387482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9DE398F-A62C-4179-992A-45A2F6FB5C6A}"/>
              </a:ext>
            </a:extLst>
          </p:cNvPr>
          <p:cNvSpPr/>
          <p:nvPr/>
        </p:nvSpPr>
        <p:spPr>
          <a:xfrm>
            <a:off x="1356744" y="123478"/>
            <a:ext cx="6430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ЛО «Сосновоборский политехнический колледж»</a:t>
            </a:r>
          </a:p>
        </p:txBody>
      </p:sp>
    </p:spTree>
    <p:extLst>
      <p:ext uri="{BB962C8B-B14F-4D97-AF65-F5344CB8AC3E}">
        <p14:creationId xmlns:p14="http://schemas.microsoft.com/office/powerpoint/2010/main" val="2374664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C2C16F4-DE0A-4968-BC9B-D3AB48F261FF}"/>
              </a:ext>
            </a:extLst>
          </p:cNvPr>
          <p:cNvSpPr/>
          <p:nvPr/>
        </p:nvSpPr>
        <p:spPr>
          <a:xfrm>
            <a:off x="1356744" y="0"/>
            <a:ext cx="6430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</a:t>
            </a:r>
            <a:r>
              <a:rPr lang="ru-RU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Беседский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сельскохозяйственный техникум»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9DFE583-F9B9-4EBE-962A-51B7E8E4201C}"/>
              </a:ext>
            </a:extLst>
          </p:cNvPr>
          <p:cNvSpPr/>
          <p:nvPr/>
        </p:nvSpPr>
        <p:spPr>
          <a:xfrm>
            <a:off x="251520" y="323613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13BE3BAA-6F35-4935-8735-EBEE3D4FC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185503"/>
              </p:ext>
            </p:extLst>
          </p:nvPr>
        </p:nvGraphicFramePr>
        <p:xfrm>
          <a:off x="251520" y="483518"/>
          <a:ext cx="8640960" cy="461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8178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463405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>
            <a:off x="7973944" y="2067694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flipV="1">
            <a:off x="7973944" y="2499742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V="1">
            <a:off x="7980819" y="343584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V="1">
            <a:off x="7980819" y="387482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C2C16F4-DE0A-4968-BC9B-D3AB48F261FF}"/>
              </a:ext>
            </a:extLst>
          </p:cNvPr>
          <p:cNvSpPr/>
          <p:nvPr/>
        </p:nvSpPr>
        <p:spPr>
          <a:xfrm>
            <a:off x="1356744" y="123478"/>
            <a:ext cx="6430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</a:t>
            </a:r>
            <a:r>
              <a:rPr lang="ru-RU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Беседский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сельскохозяйственный техникум»</a:t>
            </a:r>
          </a:p>
        </p:txBody>
      </p:sp>
    </p:spTree>
    <p:extLst>
      <p:ext uri="{BB962C8B-B14F-4D97-AF65-F5344CB8AC3E}">
        <p14:creationId xmlns:p14="http://schemas.microsoft.com/office/powerpoint/2010/main" val="1748075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67EFDBA-C072-4330-A3E3-F36509C1BC3B}"/>
              </a:ext>
            </a:extLst>
          </p:cNvPr>
          <p:cNvSpPr/>
          <p:nvPr/>
        </p:nvSpPr>
        <p:spPr>
          <a:xfrm>
            <a:off x="1356744" y="0"/>
            <a:ext cx="6430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«Волховский многопрофильный техникум»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E169ECB-9468-4A8E-AACD-BB9DA7A0B704}"/>
              </a:ext>
            </a:extLst>
          </p:cNvPr>
          <p:cNvSpPr/>
          <p:nvPr/>
        </p:nvSpPr>
        <p:spPr>
          <a:xfrm>
            <a:off x="251520" y="323613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698CCB5C-2714-4CA5-93A0-E1516C6162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7040034"/>
              </p:ext>
            </p:extLst>
          </p:nvPr>
        </p:nvGraphicFramePr>
        <p:xfrm>
          <a:off x="251520" y="483518"/>
          <a:ext cx="86409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8325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494976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90,9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93,5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 flipV="1">
            <a:off x="7964124" y="2048224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flipV="1">
            <a:off x="7973944" y="2499742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V="1">
            <a:off x="7980819" y="343584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V="1">
            <a:off x="7980819" y="387482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67EFDBA-C072-4330-A3E3-F36509C1BC3B}"/>
              </a:ext>
            </a:extLst>
          </p:cNvPr>
          <p:cNvSpPr/>
          <p:nvPr/>
        </p:nvSpPr>
        <p:spPr>
          <a:xfrm>
            <a:off x="1356744" y="170916"/>
            <a:ext cx="6430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«Волховский многопрофильный техникум»</a:t>
            </a:r>
          </a:p>
        </p:txBody>
      </p:sp>
    </p:spTree>
    <p:extLst>
      <p:ext uri="{BB962C8B-B14F-4D97-AF65-F5344CB8AC3E}">
        <p14:creationId xmlns:p14="http://schemas.microsoft.com/office/powerpoint/2010/main" val="2544545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F1DF955-CC34-492A-8449-C866B06B9526}"/>
              </a:ext>
            </a:extLst>
          </p:cNvPr>
          <p:cNvSpPr/>
          <p:nvPr/>
        </p:nvSpPr>
        <p:spPr>
          <a:xfrm>
            <a:off x="1272184" y="0"/>
            <a:ext cx="6599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«Кингисеппский колледж технологии и сервиса»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904E0DD-A3AE-4DF9-AFF3-A2742E88D967}"/>
              </a:ext>
            </a:extLst>
          </p:cNvPr>
          <p:cNvSpPr/>
          <p:nvPr/>
        </p:nvSpPr>
        <p:spPr>
          <a:xfrm>
            <a:off x="251520" y="323613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2BB8BC56-4224-465B-B059-59706414F3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203610"/>
              </p:ext>
            </p:extLst>
          </p:nvPr>
        </p:nvGraphicFramePr>
        <p:xfrm>
          <a:off x="251520" y="483518"/>
          <a:ext cx="864096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5898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621C658A-C7C1-48CF-BF3B-79BC7E6961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4947311"/>
              </p:ext>
            </p:extLst>
          </p:nvPr>
        </p:nvGraphicFramePr>
        <p:xfrm>
          <a:off x="251520" y="555526"/>
          <a:ext cx="4176464" cy="4418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76A06C24-A136-4743-BAB2-ADA8640459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570930"/>
              </p:ext>
            </p:extLst>
          </p:nvPr>
        </p:nvGraphicFramePr>
        <p:xfrm>
          <a:off x="4572000" y="555525"/>
          <a:ext cx="4320480" cy="4418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F087148-DDE1-4064-B4A8-9576E9643EDA}"/>
              </a:ext>
            </a:extLst>
          </p:cNvPr>
          <p:cNvSpPr txBox="1">
            <a:spLocks/>
          </p:cNvSpPr>
          <p:nvPr/>
        </p:nvSpPr>
        <p:spPr>
          <a:xfrm>
            <a:off x="1619672" y="0"/>
            <a:ext cx="7858771" cy="4911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Критерии 1 и 2  в динамике за 2021-2025 годы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BD4653E-5B7B-4594-A0C9-0BF93E2DBF7C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527797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93,0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92,8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93,4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92,0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90,2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 flipV="1">
            <a:off x="7964124" y="2048224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flipV="1">
            <a:off x="7973944" y="2499742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V="1">
            <a:off x="7980819" y="343584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V="1">
            <a:off x="7980819" y="387482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F1DF955-CC34-492A-8449-C866B06B9526}"/>
              </a:ext>
            </a:extLst>
          </p:cNvPr>
          <p:cNvSpPr/>
          <p:nvPr/>
        </p:nvSpPr>
        <p:spPr>
          <a:xfrm>
            <a:off x="1246861" y="123478"/>
            <a:ext cx="6599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«Кингисеппский колледж технологии и сервиса»</a:t>
            </a:r>
          </a:p>
        </p:txBody>
      </p:sp>
    </p:spTree>
    <p:extLst>
      <p:ext uri="{BB962C8B-B14F-4D97-AF65-F5344CB8AC3E}">
        <p14:creationId xmlns:p14="http://schemas.microsoft.com/office/powerpoint/2010/main" val="2171085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1D1E939-3E64-4672-9C86-621819ED0686}"/>
              </a:ext>
            </a:extLst>
          </p:cNvPr>
          <p:cNvSpPr/>
          <p:nvPr/>
        </p:nvSpPr>
        <p:spPr>
          <a:xfrm>
            <a:off x="611560" y="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</a:t>
            </a:r>
            <a:r>
              <a:rPr lang="ru-RU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Лодейнопольский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техникум промышленных технологий»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4DF2725-57F5-4D43-9B1D-337A6E0FCC29}"/>
              </a:ext>
            </a:extLst>
          </p:cNvPr>
          <p:cNvSpPr/>
          <p:nvPr/>
        </p:nvSpPr>
        <p:spPr>
          <a:xfrm>
            <a:off x="251520" y="323613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2044A879-00FA-41DC-9A4E-C0E17D110E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550017"/>
              </p:ext>
            </p:extLst>
          </p:nvPr>
        </p:nvGraphicFramePr>
        <p:xfrm>
          <a:off x="245269" y="483518"/>
          <a:ext cx="864096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4519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268327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 flipV="1">
            <a:off x="7964124" y="2048224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980819" y="3435846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1D1E939-3E64-4672-9C86-621819ED0686}"/>
              </a:ext>
            </a:extLst>
          </p:cNvPr>
          <p:cNvSpPr/>
          <p:nvPr/>
        </p:nvSpPr>
        <p:spPr>
          <a:xfrm>
            <a:off x="630018" y="12347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«Лодейнопольский техникум промышленных технологий»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7999325" y="3939902"/>
            <a:ext cx="216024" cy="288032"/>
          </a:xfrm>
          <a:prstGeom prst="downArrow">
            <a:avLst/>
          </a:prstGeom>
          <a:solidFill>
            <a:srgbClr val="FA606F"/>
          </a:solidFill>
          <a:ln>
            <a:solidFill>
              <a:srgbClr val="FA606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554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62F562-3865-4F1C-B0ED-E1D7D9EA98E5}"/>
              </a:ext>
            </a:extLst>
          </p:cNvPr>
          <p:cNvSpPr/>
          <p:nvPr/>
        </p:nvSpPr>
        <p:spPr>
          <a:xfrm>
            <a:off x="1511660" y="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«Мичуринский многопрофильный техникум»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78A1B46-0894-4128-884E-12E9287322CB}"/>
              </a:ext>
            </a:extLst>
          </p:cNvPr>
          <p:cNvSpPr/>
          <p:nvPr/>
        </p:nvSpPr>
        <p:spPr>
          <a:xfrm>
            <a:off x="251520" y="323613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E2A9E5C7-3F7C-4492-A4FA-FA0796882C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120269"/>
              </p:ext>
            </p:extLst>
          </p:nvPr>
        </p:nvGraphicFramePr>
        <p:xfrm>
          <a:off x="251520" y="483518"/>
          <a:ext cx="8640960" cy="461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7461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343636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91,6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97,16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 flipV="1">
            <a:off x="7964124" y="2048224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flipV="1">
            <a:off x="7973944" y="2499742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V="1">
            <a:off x="7980819" y="343584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V="1">
            <a:off x="7980819" y="387482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862F562-3865-4F1C-B0ED-E1D7D9EA98E5}"/>
              </a:ext>
            </a:extLst>
          </p:cNvPr>
          <p:cNvSpPr/>
          <p:nvPr/>
        </p:nvSpPr>
        <p:spPr>
          <a:xfrm>
            <a:off x="1477647" y="123478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«Мичуринский многопрофильный техникум»</a:t>
            </a:r>
          </a:p>
        </p:txBody>
      </p:sp>
    </p:spTree>
    <p:extLst>
      <p:ext uri="{BB962C8B-B14F-4D97-AF65-F5344CB8AC3E}">
        <p14:creationId xmlns:p14="http://schemas.microsoft.com/office/powerpoint/2010/main" val="649697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1C5069D-E663-42A6-9C2E-BD800CAAFFBA}"/>
              </a:ext>
            </a:extLst>
          </p:cNvPr>
          <p:cNvSpPr/>
          <p:nvPr/>
        </p:nvSpPr>
        <p:spPr>
          <a:xfrm>
            <a:off x="1511660" y="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«Подпорожский политехнический техникум»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4580D3F-DB67-416F-A353-06B8299F6A8A}"/>
              </a:ext>
            </a:extLst>
          </p:cNvPr>
          <p:cNvSpPr/>
          <p:nvPr/>
        </p:nvSpPr>
        <p:spPr>
          <a:xfrm>
            <a:off x="251520" y="323613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6D796355-5BFD-4742-8CF7-B706984034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025777"/>
              </p:ext>
            </p:extLst>
          </p:nvPr>
        </p:nvGraphicFramePr>
        <p:xfrm>
          <a:off x="251520" y="369332"/>
          <a:ext cx="8640960" cy="4399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12468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423474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93,0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95,7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 flipV="1">
            <a:off x="7964124" y="2048224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flipV="1">
            <a:off x="7973944" y="2499742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V="1">
            <a:off x="7980819" y="343584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V="1">
            <a:off x="7980819" y="387482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1C5069D-E663-42A6-9C2E-BD800CAAFFBA}"/>
              </a:ext>
            </a:extLst>
          </p:cNvPr>
          <p:cNvSpPr/>
          <p:nvPr/>
        </p:nvSpPr>
        <p:spPr>
          <a:xfrm>
            <a:off x="1511660" y="123478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«Подпорожский политехнический техникум»</a:t>
            </a:r>
          </a:p>
        </p:txBody>
      </p:sp>
    </p:spTree>
    <p:extLst>
      <p:ext uri="{BB962C8B-B14F-4D97-AF65-F5344CB8AC3E}">
        <p14:creationId xmlns:p14="http://schemas.microsoft.com/office/powerpoint/2010/main" val="2917252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7D9DC2A-FDA4-4314-895C-D76851F96881}"/>
              </a:ext>
            </a:extLst>
          </p:cNvPr>
          <p:cNvSpPr/>
          <p:nvPr/>
        </p:nvSpPr>
        <p:spPr>
          <a:xfrm>
            <a:off x="1511660" y="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ЛО «Тосненский политехнический техникум»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C6A7ADA-F7A6-4FC6-AA25-A9187362FEE7}"/>
              </a:ext>
            </a:extLst>
          </p:cNvPr>
          <p:cNvSpPr/>
          <p:nvPr/>
        </p:nvSpPr>
        <p:spPr>
          <a:xfrm>
            <a:off x="251520" y="323613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749039"/>
              </p:ext>
            </p:extLst>
          </p:nvPr>
        </p:nvGraphicFramePr>
        <p:xfrm>
          <a:off x="395536" y="555526"/>
          <a:ext cx="864096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6591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7BC38B-8198-4944-B8EA-BA5EBFCA2620}"/>
              </a:ext>
            </a:extLst>
          </p:cNvPr>
          <p:cNvSpPr/>
          <p:nvPr/>
        </p:nvSpPr>
        <p:spPr>
          <a:xfrm>
            <a:off x="235260" y="55552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CED65F5-FB10-47E3-A8A2-BF13A0211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657790"/>
              </p:ext>
            </p:extLst>
          </p:nvPr>
        </p:nvGraphicFramePr>
        <p:xfrm>
          <a:off x="1056289" y="987574"/>
          <a:ext cx="7260127" cy="39957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59926">
                  <a:extLst>
                    <a:ext uri="{9D8B030D-6E8A-4147-A177-3AD203B41FA5}">
                      <a16:colId xmlns:a16="http://schemas.microsoft.com/office/drawing/2014/main" xmlns="" val="3363365819"/>
                    </a:ext>
                  </a:extLst>
                </a:gridCol>
                <a:gridCol w="4379921">
                  <a:extLst>
                    <a:ext uri="{9D8B030D-6E8A-4147-A177-3AD203B41FA5}">
                      <a16:colId xmlns:a16="http://schemas.microsoft.com/office/drawing/2014/main" xmlns="" val="2187944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18866518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981982783"/>
                    </a:ext>
                  </a:extLst>
                </a:gridCol>
              </a:tblGrid>
              <a:tr h="1018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5536" marR="5536" marT="5536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2022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2025 год, </a:t>
                      </a: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542025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Открытость и доступность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290713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Комфортность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792998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Доступность услуг для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инвалидов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83,9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74843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Доброжелательность, вежливость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работников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14190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Удовлетворённость </a:t>
                      </a: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условиями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29176"/>
                  </a:ext>
                </a:extLst>
              </a:tr>
              <a:tr h="6452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Итоговый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93,2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98,98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8337400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 flipV="1">
            <a:off x="7964124" y="2048224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flipV="1">
            <a:off x="7973944" y="2499742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V="1">
            <a:off x="7980819" y="300379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V="1">
            <a:off x="7980819" y="343584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V="1">
            <a:off x="7980819" y="3874826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7980819" y="4443958"/>
            <a:ext cx="216024" cy="2880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867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9EF57F7-91BA-48D5-A31A-A9D693A667AD}"/>
              </a:ext>
            </a:extLst>
          </p:cNvPr>
          <p:cNvSpPr/>
          <p:nvPr/>
        </p:nvSpPr>
        <p:spPr>
          <a:xfrm>
            <a:off x="251520" y="555527"/>
            <a:ext cx="8640960" cy="4392487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AE254A6-14A5-4678-993C-6128946850FF}"/>
              </a:ext>
            </a:extLst>
          </p:cNvPr>
          <p:cNvSpPr/>
          <p:nvPr/>
        </p:nvSpPr>
        <p:spPr>
          <a:xfrm>
            <a:off x="3941930" y="0"/>
            <a:ext cx="1260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1630DC-A40E-48A5-B175-4552B81B3AD8}"/>
              </a:ext>
            </a:extLst>
          </p:cNvPr>
          <p:cNvSpPr/>
          <p:nvPr/>
        </p:nvSpPr>
        <p:spPr>
          <a:xfrm>
            <a:off x="251520" y="323613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EEFD9C4C-EB95-49D3-81F3-2C24EBE4209C}"/>
              </a:ext>
            </a:extLst>
          </p:cNvPr>
          <p:cNvSpPr txBox="1">
            <a:spLocks/>
          </p:cNvSpPr>
          <p:nvPr/>
        </p:nvSpPr>
        <p:spPr>
          <a:xfrm>
            <a:off x="251520" y="555527"/>
            <a:ext cx="8496944" cy="4202754"/>
          </a:xfrm>
          <a:prstGeom prst="rect">
            <a:avLst/>
          </a:prstGeom>
        </p:spPr>
        <p:txBody>
          <a:bodyPr/>
          <a:lstStyle>
            <a:lvl1pPr marL="228588" indent="-228588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4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 части доступности и открытости информации </a:t>
            </a:r>
            <a:r>
              <a:rPr lang="ru-RU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базовый уровень прозрачности и формально декларируемых условий уже достигнут.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На сайтах и стендах учреждений размещена обязательная информация (лицензии, аккредитация, программы, кадровый состав, финансы, стипендии, общежития и др.). 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 части  комфортности и доступности для инвалидов есть явные лидеры </a:t>
            </a:r>
            <a:r>
              <a:rPr lang="ru-RU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(Приозерский, Лодейнопольский, Лужский, Мичуринский, Подпорожский техникумы)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, где инфраструктура, специальные условия и психологическое сопровождение близки к «полному пакету». Но сохраняется группа учреждений, где: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не хватает кнопок вызова, поручней, сменных кресел-колясок, оборудованных санузлов, выделенной парковки;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слабо развиты «тонкие» формы доступности — субтитры, синтез речи, версия сайта для слабовидящих, таблички с шрифтом Брайля, услуги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сурдотифлопереводчика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;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хуже обеспечены специальные учебные пособия в библиотеке и технические средства обучения для ОВЗ.</a:t>
            </a:r>
          </a:p>
        </p:txBody>
      </p:sp>
    </p:spTree>
    <p:extLst>
      <p:ext uri="{BB962C8B-B14F-4D97-AF65-F5344CB8AC3E}">
        <p14:creationId xmlns:p14="http://schemas.microsoft.com/office/powerpoint/2010/main" val="194152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0A2F77-F9B6-412F-B271-C62CE8D494DB}"/>
              </a:ext>
            </a:extLst>
          </p:cNvPr>
          <p:cNvSpPr txBox="1">
            <a:spLocks/>
          </p:cNvSpPr>
          <p:nvPr/>
        </p:nvSpPr>
        <p:spPr>
          <a:xfrm>
            <a:off x="1619673" y="0"/>
            <a:ext cx="6552728" cy="4911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Критерии 3 и 4  в динамике за 2021-2025 годы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1A82FA3-AC80-4D53-A9F7-18F03AB79C8A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E861E6E6-7494-4E5C-AC8F-E49D2F19E5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1833579"/>
              </p:ext>
            </p:extLst>
          </p:nvPr>
        </p:nvGraphicFramePr>
        <p:xfrm>
          <a:off x="323528" y="563111"/>
          <a:ext cx="4248472" cy="453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96BEB62E-4D2F-4E1F-8DDD-1880D83A2A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820505"/>
              </p:ext>
            </p:extLst>
          </p:nvPr>
        </p:nvGraphicFramePr>
        <p:xfrm>
          <a:off x="4572000" y="392191"/>
          <a:ext cx="4176464" cy="453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625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5A72F21-60E5-45BD-9B82-156E05B44938}"/>
              </a:ext>
            </a:extLst>
          </p:cNvPr>
          <p:cNvSpPr/>
          <p:nvPr/>
        </p:nvSpPr>
        <p:spPr>
          <a:xfrm>
            <a:off x="3941930" y="0"/>
            <a:ext cx="1260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618C02A-A167-4EED-BC7E-24696B0BED43}"/>
              </a:ext>
            </a:extLst>
          </p:cNvPr>
          <p:cNvSpPr/>
          <p:nvPr/>
        </p:nvSpPr>
        <p:spPr>
          <a:xfrm>
            <a:off x="251520" y="323613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126168C-BA3D-41B0-9263-D16DD83B99CA}"/>
              </a:ext>
            </a:extLst>
          </p:cNvPr>
          <p:cNvSpPr/>
          <p:nvPr/>
        </p:nvSpPr>
        <p:spPr>
          <a:xfrm>
            <a:off x="251520" y="555526"/>
            <a:ext cx="8640960" cy="4392487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FF876D44-DE89-4655-9DBB-2E8EF014EC4A}"/>
              </a:ext>
            </a:extLst>
          </p:cNvPr>
          <p:cNvSpPr txBox="1">
            <a:spLocks/>
          </p:cNvSpPr>
          <p:nvPr/>
        </p:nvSpPr>
        <p:spPr>
          <a:xfrm>
            <a:off x="321067" y="617025"/>
            <a:ext cx="8571413" cy="4114965"/>
          </a:xfrm>
          <a:prstGeom prst="rect">
            <a:avLst/>
          </a:prstGeom>
        </p:spPr>
        <p:txBody>
          <a:bodyPr/>
          <a:lstStyle>
            <a:lvl1pPr marL="228588" indent="-228588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4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По результатам опроса обучающихся </a:t>
            </a:r>
            <a:r>
              <a:rPr lang="ru-RU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высоко оцениваются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отношение сотрудников и готовность рекомендовать организации, но стабильный запрос идёт на «быт»: оснащение санитарных комнат, очереди и цены в столовой, наличие зон отдыха и мест для сидения, оборудование спортзалов и наличие современных площадок, транспортная доступность и дорога до колледжа.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Выявлены отдельные случаи, когда инфраструктурные недочёты сочетаются с жалобами на отдельных педагогов.  Это повлияло на  </a:t>
            </a:r>
            <a:r>
              <a:rPr lang="ru-RU" sz="1200" b="1" dirty="0">
                <a:solidFill>
                  <a:srgbClr val="FA6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общие результаты по показателям «Комфортность условий» и «Доброжелательность и вежливость» 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Общие рекомендации:</a:t>
            </a:r>
          </a:p>
          <a:p>
            <a:pPr defTabSz="447675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Обеспечить наличие минимальных условий для лиц с ОВЗ: кнопки вызова, поручни, оборудованные санузлы, отдельная парковка для инвалидов, сменные кресла-коляски.</a:t>
            </a:r>
          </a:p>
          <a:p>
            <a:pPr defTabSz="447675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Предусмотреть наличие базового набора </a:t>
            </a:r>
            <a:r>
              <a:rPr lang="ru-RU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тифло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- и </a:t>
            </a:r>
            <a:r>
              <a:rPr lang="ru-RU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сурдосредств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</a:p>
          <a:p>
            <a:pPr defTabSz="447675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Обеспечить создание  альтернативной версии сайта образовательной организации для лиц с ОВЗ.</a:t>
            </a:r>
          </a:p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Запланировать мероприятия по ремонту санузлов и гардеробов, расширению столовых и зон отдыха, созданию спортивных площадок и залов. </a:t>
            </a:r>
          </a:p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Совершенствовать образовательные практики по работе с обучающимися с ОВЗ: дополнительная подготовка педагогов, пополнение библиотек специальной литературой и программами, выбор оптимальных форм работы с обучающимися, имеющими индивидуальные образовательные запросы.</a:t>
            </a:r>
          </a:p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Использовать обратную связь студентов системно, а не эпизодически: ежегодные опросы по единым индикаторам, публичные отчёты «что изменили по результатам анкет», включение студенческих предложений в планы развития техникумов и колледжей.</a:t>
            </a:r>
          </a:p>
        </p:txBody>
      </p:sp>
    </p:spTree>
    <p:extLst>
      <p:ext uri="{BB962C8B-B14F-4D97-AF65-F5344CB8AC3E}">
        <p14:creationId xmlns:p14="http://schemas.microsoft.com/office/powerpoint/2010/main" val="1003467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F5D1458-B3A9-4A34-A3AF-11F22E18FD30}"/>
              </a:ext>
            </a:extLst>
          </p:cNvPr>
          <p:cNvSpPr/>
          <p:nvPr/>
        </p:nvSpPr>
        <p:spPr>
          <a:xfrm>
            <a:off x="2411760" y="-19791"/>
            <a:ext cx="3529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Выборка НОК на 2026 год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A0F0D7D-259D-44AD-BB78-8156F5BE1D34}"/>
              </a:ext>
            </a:extLst>
          </p:cNvPr>
          <p:cNvSpPr/>
          <p:nvPr/>
        </p:nvSpPr>
        <p:spPr>
          <a:xfrm>
            <a:off x="323528" y="441874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2E6A4BBC-9CA7-4A1A-AD57-E5AED2C48E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641720"/>
              </p:ext>
            </p:extLst>
          </p:nvPr>
        </p:nvGraphicFramePr>
        <p:xfrm>
          <a:off x="323528" y="555526"/>
          <a:ext cx="8568952" cy="4517952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635853">
                  <a:extLst>
                    <a:ext uri="{9D8B030D-6E8A-4147-A177-3AD203B41FA5}">
                      <a16:colId xmlns:a16="http://schemas.microsoft.com/office/drawing/2014/main" xmlns="" val="2406399002"/>
                    </a:ext>
                  </a:extLst>
                </a:gridCol>
                <a:gridCol w="7933099">
                  <a:extLst>
                    <a:ext uri="{9D8B030D-6E8A-4147-A177-3AD203B41FA5}">
                      <a16:colId xmlns:a16="http://schemas.microsoft.com/office/drawing/2014/main" xmlns="" val="2725031520"/>
                    </a:ext>
                  </a:extLst>
                </a:gridCol>
              </a:tblGrid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учреждения</a:t>
                      </a: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0400735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ГБДОУ ЛО «Всеволожский детский сад компенсирующего вида»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4214174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«Лужская санаторная школа-интернат»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36231499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«Волосовская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48622211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«Волховская школа,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8188371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«Всеволожская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5378750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«Ефимовская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3569727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«Киришская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4648009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«Кировская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5282129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«Школа-интернат «Красные зори»,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5458756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«Ларьянская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2668782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«Лесобиржская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060575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«Лужская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0923182"/>
                  </a:ext>
                </a:extLst>
              </a:tr>
              <a:tr h="3978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«Мгинская школа-интернат, реализующая адаптированные образовательные программы для детей с нарушениями зрения»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2951281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«Никольская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0389448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«Подпорожская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7555183"/>
                  </a:ext>
                </a:extLst>
              </a:tr>
              <a:tr h="2560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ГБОУ ЛО «Приморская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24915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257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F5D1458-B3A9-4A34-A3AF-11F22E18FD30}"/>
              </a:ext>
            </a:extLst>
          </p:cNvPr>
          <p:cNvSpPr/>
          <p:nvPr/>
        </p:nvSpPr>
        <p:spPr>
          <a:xfrm>
            <a:off x="2555776" y="37950"/>
            <a:ext cx="316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Выборка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НОК на 2026 год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A0F0D7D-259D-44AD-BB78-8156F5BE1D34}"/>
              </a:ext>
            </a:extLst>
          </p:cNvPr>
          <p:cNvSpPr/>
          <p:nvPr/>
        </p:nvSpPr>
        <p:spPr>
          <a:xfrm>
            <a:off x="251520" y="453896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2E6A4BBC-9CA7-4A1A-AD57-E5AED2C48E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730546"/>
              </p:ext>
            </p:extLst>
          </p:nvPr>
        </p:nvGraphicFramePr>
        <p:xfrm>
          <a:off x="323528" y="507239"/>
          <a:ext cx="8208912" cy="448429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90083">
                  <a:extLst>
                    <a:ext uri="{9D8B030D-6E8A-4147-A177-3AD203B41FA5}">
                      <a16:colId xmlns:a16="http://schemas.microsoft.com/office/drawing/2014/main" xmlns="" val="2406399002"/>
                    </a:ext>
                  </a:extLst>
                </a:gridCol>
                <a:gridCol w="7718829">
                  <a:extLst>
                    <a:ext uri="{9D8B030D-6E8A-4147-A177-3AD203B41FA5}">
                      <a16:colId xmlns:a16="http://schemas.microsoft.com/office/drawing/2014/main" xmlns="" val="2725031520"/>
                    </a:ext>
                  </a:extLst>
                </a:gridCol>
              </a:tblGrid>
              <a:tr h="25576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                                Наименование учреждения</a:t>
                      </a:r>
                      <a:endParaRPr lang="ru-RU" sz="1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0400735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ГБДОУ ЛО «Приозерская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4214174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ГБДОУ ЛО «Сиверская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36231499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ГБДОУ ЛО «Сосновоборская школа,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48622211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ГБДОУ ЛО «Сланцевская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8188371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ГБДОУ ЛО «Сясьстройская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5378750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ГБДОУ ЛО «Тихвинская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3569727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ГБДОУ ЛО «Юкковская школа-интернат, реализующая адаптированные образовательные программы»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4648009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ГБДОУ ЛО «Назийский центр социально-трудовой адаптации и профориентации»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5282129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ГБДОУ ЛО «Павловский центр психолого-педагогической реабилитации и коррекции «Логос»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5458756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ГБУДО «Ленинградский областной центр психолого-педагогической, медицинской и социальной помощи»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2668782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ГБУДО «Детский оздоровительно-образовательный центр «Маяк»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060575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ГБУДО «Детский оздоровительно-образовательный центр «Россонь» имени Юрия Антоновича Шадрина»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0923182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ГБУДО «Центр оздоровления и отдыха «Березняки»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2951281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ГБУДО «Центр «Ладога»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0389448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ГБУДО «Ленинградский областной центр развития творчества одаренных детей и юношества «Интеллект»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7555183"/>
                  </a:ext>
                </a:extLst>
              </a:tr>
              <a:tr h="2642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ГАОУ ДПО «Ленинградский областной институт развития образования»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24915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49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D9768414-BA79-4A34-B702-DB59A2BBD1BB}"/>
              </a:ext>
            </a:extLst>
          </p:cNvPr>
          <p:cNvSpPr txBox="1">
            <a:spLocks/>
          </p:cNvSpPr>
          <p:nvPr/>
        </p:nvSpPr>
        <p:spPr>
          <a:xfrm>
            <a:off x="251520" y="1275606"/>
            <a:ext cx="8462764" cy="2852737"/>
          </a:xfrm>
          <a:prstGeom prst="rect">
            <a:avLst/>
          </a:prstGeom>
        </p:spPr>
        <p:txBody>
          <a:bodyPr/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муниципальным образованиям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0175925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C3444C-E76F-4FB3-AE49-ACBAEA40DE67}"/>
              </a:ext>
            </a:extLst>
          </p:cNvPr>
          <p:cNvSpPr txBox="1"/>
          <p:nvPr/>
        </p:nvSpPr>
        <p:spPr>
          <a:xfrm>
            <a:off x="1187624" y="-25525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Независимая оценка в образовательных организациях Ленинградской области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4CF6E05D-FA14-4075-914E-0B3CAAFFA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765586"/>
              </p:ext>
            </p:extLst>
          </p:nvPr>
        </p:nvGraphicFramePr>
        <p:xfrm>
          <a:off x="323528" y="915566"/>
          <a:ext cx="3808434" cy="188271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269478">
                  <a:extLst>
                    <a:ext uri="{9D8B030D-6E8A-4147-A177-3AD203B41FA5}">
                      <a16:colId xmlns:a16="http://schemas.microsoft.com/office/drawing/2014/main" xmlns="" val="1673825951"/>
                    </a:ext>
                  </a:extLst>
                </a:gridCol>
                <a:gridCol w="1269478">
                  <a:extLst>
                    <a:ext uri="{9D8B030D-6E8A-4147-A177-3AD203B41FA5}">
                      <a16:colId xmlns:a16="http://schemas.microsoft.com/office/drawing/2014/main" xmlns="" val="3243223208"/>
                    </a:ext>
                  </a:extLst>
                </a:gridCol>
                <a:gridCol w="1269478">
                  <a:extLst>
                    <a:ext uri="{9D8B030D-6E8A-4147-A177-3AD203B41FA5}">
                      <a16:colId xmlns:a16="http://schemas.microsoft.com/office/drawing/2014/main" xmlns="" val="2129386141"/>
                    </a:ext>
                  </a:extLst>
                </a:gridCol>
              </a:tblGrid>
              <a:tr h="52469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организаций, в отношении которых проведена НОКО в 2025 году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91955"/>
                  </a:ext>
                </a:extLst>
              </a:tr>
              <a:tr h="7407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8764163"/>
                  </a:ext>
                </a:extLst>
              </a:tr>
              <a:tr h="3086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134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175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326672"/>
                  </a:ext>
                </a:extLst>
              </a:tr>
              <a:tr h="30864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Итого: 335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8B1D3097-C2F4-4297-AAEB-CBB6D40F2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95661"/>
              </p:ext>
            </p:extLst>
          </p:nvPr>
        </p:nvGraphicFramePr>
        <p:xfrm>
          <a:off x="4538034" y="915566"/>
          <a:ext cx="3898467" cy="18846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99489">
                  <a:extLst>
                    <a:ext uri="{9D8B030D-6E8A-4147-A177-3AD203B41FA5}">
                      <a16:colId xmlns:a16="http://schemas.microsoft.com/office/drawing/2014/main" xmlns="" val="1673825951"/>
                    </a:ext>
                  </a:extLst>
                </a:gridCol>
                <a:gridCol w="1299489">
                  <a:extLst>
                    <a:ext uri="{9D8B030D-6E8A-4147-A177-3AD203B41FA5}">
                      <a16:colId xmlns:a16="http://schemas.microsoft.com/office/drawing/2014/main" xmlns="" val="3243223208"/>
                    </a:ext>
                  </a:extLst>
                </a:gridCol>
                <a:gridCol w="1299489">
                  <a:extLst>
                    <a:ext uri="{9D8B030D-6E8A-4147-A177-3AD203B41FA5}">
                      <a16:colId xmlns:a16="http://schemas.microsoft.com/office/drawing/2014/main" xmlns="" val="2129386141"/>
                    </a:ext>
                  </a:extLst>
                </a:gridCol>
              </a:tblGrid>
              <a:tr h="50219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организаций, в отношении которых планируется проведение НОКО в 2026 году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91955"/>
                  </a:ext>
                </a:extLst>
              </a:tr>
              <a:tr h="75688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8764163"/>
                  </a:ext>
                </a:extLst>
              </a:tr>
              <a:tr h="2954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170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160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49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326672"/>
                  </a:ext>
                </a:extLst>
              </a:tr>
              <a:tr h="29540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Итого: 379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EEB12AA-AF7A-49B8-93BF-D7DD045D6718}"/>
              </a:ext>
            </a:extLst>
          </p:cNvPr>
          <p:cNvSpPr/>
          <p:nvPr/>
        </p:nvSpPr>
        <p:spPr>
          <a:xfrm>
            <a:off x="217554" y="779414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76A06B1E-E7AB-4ED2-B805-AD84E661E1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2823664"/>
              </p:ext>
            </p:extLst>
          </p:nvPr>
        </p:nvGraphicFramePr>
        <p:xfrm>
          <a:off x="395536" y="3467989"/>
          <a:ext cx="3744416" cy="1675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E06F2084-37B3-4F03-8A9C-C93FA5C5D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742376"/>
              </p:ext>
            </p:extLst>
          </p:nvPr>
        </p:nvGraphicFramePr>
        <p:xfrm>
          <a:off x="4644007" y="3453477"/>
          <a:ext cx="3600401" cy="1690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1842415-85F4-4D42-A968-3015EC667116}"/>
              </a:ext>
            </a:extLst>
          </p:cNvPr>
          <p:cNvSpPr/>
          <p:nvPr/>
        </p:nvSpPr>
        <p:spPr>
          <a:xfrm>
            <a:off x="1522448" y="2871601"/>
            <a:ext cx="62431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Процент образовательных организаций, принимающих участие в НОКО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общего количества образовательных организаций Ленинградской области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336566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год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3365663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 год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3438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A0F0D7D-259D-44AD-BB78-8156F5BE1D34}"/>
              </a:ext>
            </a:extLst>
          </p:cNvPr>
          <p:cNvSpPr/>
          <p:nvPr/>
        </p:nvSpPr>
        <p:spPr>
          <a:xfrm>
            <a:off x="288173" y="907888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2E6A4BBC-9CA7-4A1A-AD57-E5AED2C48E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98799"/>
              </p:ext>
            </p:extLst>
          </p:nvPr>
        </p:nvGraphicFramePr>
        <p:xfrm>
          <a:off x="288173" y="1275606"/>
          <a:ext cx="8496942" cy="377952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84664">
                  <a:extLst>
                    <a:ext uri="{9D8B030D-6E8A-4147-A177-3AD203B41FA5}">
                      <a16:colId xmlns:a16="http://schemas.microsoft.com/office/drawing/2014/main" xmlns="" val="2406399002"/>
                    </a:ext>
                  </a:extLst>
                </a:gridCol>
                <a:gridCol w="3151091">
                  <a:extLst>
                    <a:ext uri="{9D8B030D-6E8A-4147-A177-3AD203B41FA5}">
                      <a16:colId xmlns:a16="http://schemas.microsoft.com/office/drawing/2014/main" xmlns="" val="2725031520"/>
                    </a:ext>
                  </a:extLst>
                </a:gridCol>
                <a:gridCol w="745622">
                  <a:extLst>
                    <a:ext uri="{9D8B030D-6E8A-4147-A177-3AD203B41FA5}">
                      <a16:colId xmlns:a16="http://schemas.microsoft.com/office/drawing/2014/main" xmlns="" val="4114531736"/>
                    </a:ext>
                  </a:extLst>
                </a:gridCol>
                <a:gridCol w="823113">
                  <a:extLst>
                    <a:ext uri="{9D8B030D-6E8A-4147-A177-3AD203B41FA5}">
                      <a16:colId xmlns:a16="http://schemas.microsoft.com/office/drawing/2014/main" xmlns="" val="822797020"/>
                    </a:ext>
                  </a:extLst>
                </a:gridCol>
                <a:gridCol w="823113">
                  <a:extLst>
                    <a:ext uri="{9D8B030D-6E8A-4147-A177-3AD203B41FA5}">
                      <a16:colId xmlns:a16="http://schemas.microsoft.com/office/drawing/2014/main" xmlns="" val="3828038282"/>
                    </a:ext>
                  </a:extLst>
                </a:gridCol>
                <a:gridCol w="823113">
                  <a:extLst>
                    <a:ext uri="{9D8B030D-6E8A-4147-A177-3AD203B41FA5}">
                      <a16:colId xmlns:a16="http://schemas.microsoft.com/office/drawing/2014/main" xmlns="" val="1191425040"/>
                    </a:ext>
                  </a:extLst>
                </a:gridCol>
                <a:gridCol w="823113">
                  <a:extLst>
                    <a:ext uri="{9D8B030D-6E8A-4147-A177-3AD203B41FA5}">
                      <a16:colId xmlns:a16="http://schemas.microsoft.com/office/drawing/2014/main" xmlns="" val="1501544288"/>
                    </a:ext>
                  </a:extLst>
                </a:gridCol>
                <a:gridCol w="823113">
                  <a:extLst>
                    <a:ext uri="{9D8B030D-6E8A-4147-A177-3AD203B41FA5}">
                      <a16:colId xmlns:a16="http://schemas.microsoft.com/office/drawing/2014/main" xmlns="" val="3076891268"/>
                    </a:ext>
                  </a:extLst>
                </a:gridCol>
              </a:tblGrid>
              <a:tr h="280646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Муниципальное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организаций, в отношении которых проведена НОКО-2025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организаций, в отношении которых запланировано проведение НОКО в 2026 году</a:t>
                      </a:r>
                    </a:p>
                    <a:p>
                      <a:pPr indent="0" algn="ctr">
                        <a:buNone/>
                      </a:pP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0400735"/>
                  </a:ext>
                </a:extLst>
              </a:tr>
              <a:tr h="21435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ДОУ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ОО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ДОУ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ОО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89274477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Бокситогорский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4214174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Волосовский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6682526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Волховский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36231499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Всеволожский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48622211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Выборгский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8188371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Гатчинский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5378750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Кингисеппский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3569727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Киришский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4648009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Кировский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528212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3EED31B-FD49-4A64-A1ED-9CDC3195499B}"/>
              </a:ext>
            </a:extLst>
          </p:cNvPr>
          <p:cNvSpPr/>
          <p:nvPr/>
        </p:nvSpPr>
        <p:spPr>
          <a:xfrm>
            <a:off x="648213" y="76891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Независимая оценка в образовательных организациях Ленинградской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1467462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F5D1458-B3A9-4A34-A3AF-11F22E18FD30}"/>
              </a:ext>
            </a:extLst>
          </p:cNvPr>
          <p:cNvSpPr/>
          <p:nvPr/>
        </p:nvSpPr>
        <p:spPr>
          <a:xfrm>
            <a:off x="2411760" y="-19791"/>
            <a:ext cx="3529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Выборка НОК на 2026 год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A0F0D7D-259D-44AD-BB78-8156F5BE1D34}"/>
              </a:ext>
            </a:extLst>
          </p:cNvPr>
          <p:cNvSpPr/>
          <p:nvPr/>
        </p:nvSpPr>
        <p:spPr>
          <a:xfrm>
            <a:off x="323528" y="441874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2E6A4BBC-9CA7-4A1A-AD57-E5AED2C48E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197317"/>
              </p:ext>
            </p:extLst>
          </p:nvPr>
        </p:nvGraphicFramePr>
        <p:xfrm>
          <a:off x="327307" y="877379"/>
          <a:ext cx="8496942" cy="3842789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84664">
                  <a:extLst>
                    <a:ext uri="{9D8B030D-6E8A-4147-A177-3AD203B41FA5}">
                      <a16:colId xmlns:a16="http://schemas.microsoft.com/office/drawing/2014/main" xmlns="" val="2406399002"/>
                    </a:ext>
                  </a:extLst>
                </a:gridCol>
                <a:gridCol w="3157154">
                  <a:extLst>
                    <a:ext uri="{9D8B030D-6E8A-4147-A177-3AD203B41FA5}">
                      <a16:colId xmlns:a16="http://schemas.microsoft.com/office/drawing/2014/main" xmlns="" val="2725031520"/>
                    </a:ext>
                  </a:extLst>
                </a:gridCol>
                <a:gridCol w="739559">
                  <a:extLst>
                    <a:ext uri="{9D8B030D-6E8A-4147-A177-3AD203B41FA5}">
                      <a16:colId xmlns:a16="http://schemas.microsoft.com/office/drawing/2014/main" xmlns="" val="4114531736"/>
                    </a:ext>
                  </a:extLst>
                </a:gridCol>
                <a:gridCol w="823113">
                  <a:extLst>
                    <a:ext uri="{9D8B030D-6E8A-4147-A177-3AD203B41FA5}">
                      <a16:colId xmlns:a16="http://schemas.microsoft.com/office/drawing/2014/main" xmlns="" val="822797020"/>
                    </a:ext>
                  </a:extLst>
                </a:gridCol>
                <a:gridCol w="823113">
                  <a:extLst>
                    <a:ext uri="{9D8B030D-6E8A-4147-A177-3AD203B41FA5}">
                      <a16:colId xmlns:a16="http://schemas.microsoft.com/office/drawing/2014/main" xmlns="" val="3828038282"/>
                    </a:ext>
                  </a:extLst>
                </a:gridCol>
                <a:gridCol w="823113">
                  <a:extLst>
                    <a:ext uri="{9D8B030D-6E8A-4147-A177-3AD203B41FA5}">
                      <a16:colId xmlns:a16="http://schemas.microsoft.com/office/drawing/2014/main" xmlns="" val="1191425040"/>
                    </a:ext>
                  </a:extLst>
                </a:gridCol>
                <a:gridCol w="823113">
                  <a:extLst>
                    <a:ext uri="{9D8B030D-6E8A-4147-A177-3AD203B41FA5}">
                      <a16:colId xmlns:a16="http://schemas.microsoft.com/office/drawing/2014/main" xmlns="" val="1501544288"/>
                    </a:ext>
                  </a:extLst>
                </a:gridCol>
                <a:gridCol w="823113">
                  <a:extLst>
                    <a:ext uri="{9D8B030D-6E8A-4147-A177-3AD203B41FA5}">
                      <a16:colId xmlns:a16="http://schemas.microsoft.com/office/drawing/2014/main" xmlns="" val="3076891268"/>
                    </a:ext>
                  </a:extLst>
                </a:gridCol>
              </a:tblGrid>
              <a:tr h="280646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Муниципальное образование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организаций, в отношении которых проведена НОКО-2025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организаций, в отношении которых запланировано проведение НОКО в 2026 году</a:t>
                      </a:r>
                    </a:p>
                    <a:p>
                      <a:pPr indent="0" algn="ctr">
                        <a:buNone/>
                      </a:pP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0400735"/>
                  </a:ext>
                </a:extLst>
              </a:tr>
              <a:tr h="21435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41060" algn="r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ОО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ОО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89274477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Лодейнопольский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5458756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Ломоносовский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2668782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Лужский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060575"/>
                  </a:ext>
                </a:extLst>
              </a:tr>
              <a:tr h="296441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Подпорожский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0923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Приозерский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2951281"/>
                  </a:ext>
                </a:extLst>
              </a:tr>
              <a:tr h="177223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Сланцевский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0389448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Сосновоборский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7555183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Тихвинский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24915515"/>
                  </a:ext>
                </a:extLst>
              </a:tr>
              <a:tr h="246847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35606" marR="3560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Тосненский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0"/>
                        </a:spcAft>
                        <a:buNone/>
                        <a:tabLst>
                          <a:tab pos="5941060" algn="r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0956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35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8DB043E-258F-4066-81F3-89B44B8330A8}"/>
              </a:ext>
            </a:extLst>
          </p:cNvPr>
          <p:cNvSpPr txBox="1">
            <a:spLocks/>
          </p:cNvSpPr>
          <p:nvPr/>
        </p:nvSpPr>
        <p:spPr>
          <a:xfrm>
            <a:off x="1619673" y="0"/>
            <a:ext cx="6552728" cy="4911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Критерий 5 в динамике за 2021-2025 годы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752C1A2-5E80-4B66-9FCD-1D078ACBCCFB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F839E792-D780-434D-A319-3BDAB94071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2173366"/>
              </p:ext>
            </p:extLst>
          </p:nvPr>
        </p:nvGraphicFramePr>
        <p:xfrm>
          <a:off x="231022" y="491104"/>
          <a:ext cx="3672408" cy="4494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8D45ABED-A053-49D3-876D-C80FF320D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539050"/>
              </p:ext>
            </p:extLst>
          </p:nvPr>
        </p:nvGraphicFramePr>
        <p:xfrm>
          <a:off x="4234190" y="2561288"/>
          <a:ext cx="4680519" cy="191643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xmlns="" val="410123669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1968413182"/>
                    </a:ext>
                  </a:extLst>
                </a:gridCol>
                <a:gridCol w="699581">
                  <a:extLst>
                    <a:ext uri="{9D8B030D-6E8A-4147-A177-3AD203B41FA5}">
                      <a16:colId xmlns:a16="http://schemas.microsoft.com/office/drawing/2014/main" xmlns="" val="219696202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151535595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1152584675"/>
                    </a:ext>
                  </a:extLst>
                </a:gridCol>
                <a:gridCol w="668570">
                  <a:extLst>
                    <a:ext uri="{9D8B030D-6E8A-4147-A177-3AD203B41FA5}">
                      <a16:colId xmlns:a16="http://schemas.microsoft.com/office/drawing/2014/main" xmlns="" val="34583309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год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 год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 год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2024 год</a:t>
                      </a:r>
                      <a:endParaRPr lang="ru-RU" sz="14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2025 </a:t>
                      </a: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год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8525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организаций, охваченных НОКО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4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15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9535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Итоговые баллы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93,62</a:t>
                      </a:r>
                      <a:endParaRPr lang="ru-RU" sz="1200" b="1" kern="15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91,19</a:t>
                      </a:r>
                      <a:endParaRPr lang="ru-RU" sz="1200" b="1" kern="15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95,04</a:t>
                      </a:r>
                      <a:endParaRPr lang="ru-RU" sz="12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93,15</a:t>
                      </a:r>
                      <a:endParaRPr lang="ru-RU" sz="1400" b="1" kern="1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96,16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6094147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85E9BE-D857-440B-B80E-4678C8F86330}"/>
              </a:ext>
            </a:extLst>
          </p:cNvPr>
          <p:cNvSpPr txBox="1"/>
          <p:nvPr/>
        </p:nvSpPr>
        <p:spPr>
          <a:xfrm>
            <a:off x="4644008" y="975488"/>
            <a:ext cx="3952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Динамика итоговых баллов 2021-202</a:t>
            </a:r>
            <a:r>
              <a:rPr lang="en-GB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5 </a:t>
            </a:r>
            <a:r>
              <a:rPr lang="ru-RU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годы.</a:t>
            </a:r>
          </a:p>
          <a:p>
            <a:pPr algn="ctr"/>
            <a:r>
              <a:rPr lang="ru-RU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Региональный оператор</a:t>
            </a:r>
          </a:p>
        </p:txBody>
      </p:sp>
    </p:spTree>
    <p:extLst>
      <p:ext uri="{BB962C8B-B14F-4D97-AF65-F5344CB8AC3E}">
        <p14:creationId xmlns:p14="http://schemas.microsoft.com/office/powerpoint/2010/main" val="349596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08BDCB-7588-4480-A7FE-CB689DE0A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29" t="12563" r="26588" b="9957"/>
          <a:stretch/>
        </p:blipFill>
        <p:spPr>
          <a:xfrm rot="20966037">
            <a:off x="1236824" y="1188452"/>
            <a:ext cx="2360721" cy="23256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1A5DEC3-3B57-4040-96DD-5DD24896F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2" t="9412" r="17223" b="3204"/>
          <a:stretch/>
        </p:blipFill>
        <p:spPr>
          <a:xfrm rot="1097717">
            <a:off x="5199515" y="1285019"/>
            <a:ext cx="2472570" cy="22111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2DC4000-079C-4701-91CC-903226FCD4AF}"/>
              </a:ext>
            </a:extLst>
          </p:cNvPr>
          <p:cNvSpPr/>
          <p:nvPr/>
        </p:nvSpPr>
        <p:spPr>
          <a:xfrm>
            <a:off x="248801" y="8620"/>
            <a:ext cx="8640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bg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Реализация Планов организаций по устранению недостатков, выявленных в ходе проведения независимой оценки в 202</a:t>
            </a:r>
            <a:r>
              <a:rPr lang="en-GB" sz="2100" b="1" dirty="0">
                <a:solidFill>
                  <a:schemeClr val="bg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ru-RU" sz="2100" b="1" dirty="0">
                <a:solidFill>
                  <a:schemeClr val="bg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году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7FFC28F1-A8F2-4D30-905F-8C571D7CB764}"/>
              </a:ext>
            </a:extLst>
          </p:cNvPr>
          <p:cNvSpPr txBox="1">
            <a:spLocks/>
          </p:cNvSpPr>
          <p:nvPr/>
        </p:nvSpPr>
        <p:spPr>
          <a:xfrm>
            <a:off x="8745461" y="6453336"/>
            <a:ext cx="257636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43BEDA7-6F74-4C1C-99AC-2AA498202C79}"/>
              </a:ext>
            </a:extLst>
          </p:cNvPr>
          <p:cNvSpPr/>
          <p:nvPr/>
        </p:nvSpPr>
        <p:spPr>
          <a:xfrm>
            <a:off x="5127869" y="3653727"/>
            <a:ext cx="2736304" cy="1323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noAutofit/>
          </a:bodyPr>
          <a:lstStyle/>
          <a:p>
            <a:pPr algn="ctr" defTabSz="957263"/>
            <a:r>
              <a:rPr lang="ru-RU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Планы по устранению </a:t>
            </a:r>
            <a:br>
              <a:rPr lang="ru-RU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недостатков опубликованы</a:t>
            </a:r>
          </a:p>
          <a:p>
            <a:pPr algn="ctr" defTabSz="957263"/>
            <a:r>
              <a:rPr lang="ru-RU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на сайте </a:t>
            </a:r>
            <a:r>
              <a:rPr lang="ru-RU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bus</a:t>
            </a:r>
            <a:r>
              <a:rPr lang="ru-RU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gov.ru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EE3BF5F-A9E7-49D2-B941-5503CA7E7074}"/>
              </a:ext>
            </a:extLst>
          </p:cNvPr>
          <p:cNvSpPr/>
          <p:nvPr/>
        </p:nvSpPr>
        <p:spPr>
          <a:xfrm>
            <a:off x="1043608" y="3653726"/>
            <a:ext cx="3119393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Проведена независимая оценка в отношении </a:t>
            </a:r>
            <a:r>
              <a:rPr lang="en-GB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9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образовательных организаций</a:t>
            </a:r>
            <a:endParaRPr lang="ru-RU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B9B67F0-F65D-4EDF-940D-CB8158801493}"/>
              </a:ext>
            </a:extLst>
          </p:cNvPr>
          <p:cNvSpPr/>
          <p:nvPr/>
        </p:nvSpPr>
        <p:spPr>
          <a:xfrm>
            <a:off x="251520" y="724425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04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7E935DE-A9E6-42C3-A5E3-F03D3E2A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083" y="1011524"/>
            <a:ext cx="1769717" cy="2359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908AC44-BD78-407C-893D-FC9F9B69B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53" y="1029991"/>
            <a:ext cx="2522982" cy="1892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5ADEC01-D0DF-4C4D-9824-DE565948256D}"/>
              </a:ext>
            </a:extLst>
          </p:cNvPr>
          <p:cNvSpPr/>
          <p:nvPr/>
        </p:nvSpPr>
        <p:spPr>
          <a:xfrm>
            <a:off x="248801" y="8620"/>
            <a:ext cx="86404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bg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Общественный совет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FD50769-BADA-4F08-9CA1-DA9AB0DDD459}"/>
              </a:ext>
            </a:extLst>
          </p:cNvPr>
          <p:cNvSpPr/>
          <p:nvPr/>
        </p:nvSpPr>
        <p:spPr>
          <a:xfrm>
            <a:off x="248293" y="424118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6F55A8A-B992-4AB7-82AD-18848E173AA9}"/>
              </a:ext>
            </a:extLst>
          </p:cNvPr>
          <p:cNvSpPr/>
          <p:nvPr/>
        </p:nvSpPr>
        <p:spPr>
          <a:xfrm>
            <a:off x="2282773" y="45163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членов Общественного совета в Форуме народов Ленинградской области "Наш дом регион 47"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21CA6F4-B60A-41EA-8864-619949FB9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735" y="1029991"/>
            <a:ext cx="3726227" cy="3106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3124FD-4A8B-48B3-9525-211A13E01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43" y="3075806"/>
            <a:ext cx="2522982" cy="1892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DD134C8-D966-47C8-A4EA-766998A26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41"/>
          <a:stretch/>
        </p:blipFill>
        <p:spPr>
          <a:xfrm>
            <a:off x="6948262" y="3435846"/>
            <a:ext cx="1787538" cy="144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8804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A770EDE-633E-45ED-BB64-D535D17DE6B0}"/>
              </a:ext>
            </a:extLst>
          </p:cNvPr>
          <p:cNvSpPr/>
          <p:nvPr/>
        </p:nvSpPr>
        <p:spPr>
          <a:xfrm>
            <a:off x="3419872" y="0"/>
            <a:ext cx="2105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Методология НОК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3E790F6-C1E9-4B66-8649-FC5B2145AECA}"/>
              </a:ext>
            </a:extLst>
          </p:cNvPr>
          <p:cNvSpPr/>
          <p:nvPr/>
        </p:nvSpPr>
        <p:spPr>
          <a:xfrm>
            <a:off x="251520" y="346472"/>
            <a:ext cx="864096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0FA6709-1D3A-4C39-BD7A-0B1547F6CDCE}"/>
              </a:ext>
            </a:extLst>
          </p:cNvPr>
          <p:cNvSpPr/>
          <p:nvPr/>
        </p:nvSpPr>
        <p:spPr>
          <a:xfrm>
            <a:off x="251520" y="483518"/>
            <a:ext cx="864096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 исследования: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образовательные организации, подлежащие НОКО (официальные сайты в информационно-телекоммуникационной сети «Интернет», информационные стенды, помещения и территория, прилегающая к образовательным организациям);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участники образовательной деятельности образовательных организаций, подлежащих НОКО.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 исследования: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содержание официальных сайтов образовательных организаций, подлежащих НОКО;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информация на информационных стендах в помещениях образовательных организаций, подлежащих НОКО;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оборудование помещений и территорий, прилегающих к образовательным организациям, подлежащих НОКО;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оборудование помещений и территорий, прилегающих к образовательным организациям, подлежащих НОКО, с учетом доступности для инвалидов;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мнение респондентов - участников образовательной деятельности образовательных организаций, подлежащих НОКО.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исследования: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предоставление Заказчику объективной информации о качестве условий осуществления образовательной деятельности образовательными организациями, в отношении которых проводится НОКО в 2025 году, и предложений по улучшению качества условий осуществления их образовательной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254843052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3">
      <a:majorFont>
        <a:latin typeface="Panton Bold"/>
        <a:ea typeface=""/>
        <a:cs typeface=""/>
      </a:majorFont>
      <a:minorFont>
        <a:latin typeface="Panton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На доработку (1).pptx" id="{1B5B456D-B23E-4131-9415-22FE67C8708F}" vid="{3B525D67-9F82-4864-A8E2-60F09EFE178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3">
      <a:majorFont>
        <a:latin typeface="Panton Bold"/>
        <a:ea typeface=""/>
        <a:cs typeface=""/>
      </a:majorFont>
      <a:minorFont>
        <a:latin typeface="Panton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На доработку (1).pptx" id="{1B5B456D-B23E-4131-9415-22FE67C8708F}" vid="{3B525D67-9F82-4864-A8E2-60F09EFE178A}"/>
    </a:ext>
  </a:extLst>
</a:theme>
</file>

<file path=ppt/theme/theme3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3">
      <a:majorFont>
        <a:latin typeface="Panton Bold"/>
        <a:ea typeface=""/>
        <a:cs typeface=""/>
      </a:majorFont>
      <a:minorFont>
        <a:latin typeface="Panton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На доработку (1).pptx" id="{1B5B456D-B23E-4131-9415-22FE67C8708F}" vid="{3B525D67-9F82-4864-A8E2-60F09EFE178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Фон синий без комобр</Template>
  <TotalTime>3853</TotalTime>
  <Words>3808</Words>
  <Application>Microsoft Office PowerPoint</Application>
  <DocSecurity>0</DocSecurity>
  <PresentationFormat>Экран (16:9)</PresentationFormat>
  <Paragraphs>1179</Paragraphs>
  <Slides>56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56</vt:i4>
      </vt:variant>
    </vt:vector>
  </HeadingPairs>
  <TitlesOfParts>
    <vt:vector size="71" baseType="lpstr">
      <vt:lpstr>Arial</vt:lpstr>
      <vt:lpstr>NSimSun</vt:lpstr>
      <vt:lpstr>Courier New</vt:lpstr>
      <vt:lpstr>Calibri</vt:lpstr>
      <vt:lpstr>Panton Bold</vt:lpstr>
      <vt:lpstr>Cambria</vt:lpstr>
      <vt:lpstr>Panton</vt:lpstr>
      <vt:lpstr>Symbol</vt:lpstr>
      <vt:lpstr>Calibri Light</vt:lpstr>
      <vt:lpstr>Times New Roman</vt:lpstr>
      <vt:lpstr>Mangal</vt:lpstr>
      <vt:lpstr>Специальное оформление</vt:lpstr>
      <vt:lpstr>1_Специальное оформление</vt:lpstr>
      <vt:lpstr>2_Специальное оформление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Online Yxes</dc:creator>
  <cp:lastModifiedBy>Смирнова Наталья Сергеевна</cp:lastModifiedBy>
  <cp:revision>87</cp:revision>
  <cp:lastPrinted>2025-08-20T14:36:22Z</cp:lastPrinted>
  <dcterms:created xsi:type="dcterms:W3CDTF">2025-05-05T11:40:33Z</dcterms:created>
  <dcterms:modified xsi:type="dcterms:W3CDTF">2026-01-29T12:13:19Z</dcterms:modified>
</cp:coreProperties>
</file>