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574" r:id="rId2"/>
    <p:sldId id="565" r:id="rId3"/>
    <p:sldId id="540" r:id="rId4"/>
    <p:sldId id="592" r:id="rId5"/>
    <p:sldId id="591" r:id="rId6"/>
    <p:sldId id="572" r:id="rId7"/>
    <p:sldId id="595" r:id="rId8"/>
    <p:sldId id="593" r:id="rId9"/>
    <p:sldId id="570" r:id="rId10"/>
    <p:sldId id="568" r:id="rId11"/>
    <p:sldId id="579" r:id="rId12"/>
    <p:sldId id="563" r:id="rId13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6364"/>
    <a:srgbClr val="2A6A6C"/>
    <a:srgbClr val="C0C0C0"/>
    <a:srgbClr val="235A5B"/>
    <a:srgbClr val="28767A"/>
    <a:srgbClr val="96CEC5"/>
    <a:srgbClr val="2A7E82"/>
    <a:srgbClr val="359D91"/>
    <a:srgbClr val="33929F"/>
    <a:srgbClr val="2E86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29" autoAdjust="0"/>
    <p:restoredTop sz="95708" autoAdjust="0"/>
  </p:normalViewPr>
  <p:slideViewPr>
    <p:cSldViewPr>
      <p:cViewPr>
        <p:scale>
          <a:sx n="74" d="100"/>
          <a:sy n="74" d="100"/>
        </p:scale>
        <p:origin x="-1089" y="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Лист1!#REF!</c:f>
              <c:strCache>
                <c:ptCount val="1"/>
                <c:pt idx="0">
                  <c:v>#REF!</c:v>
                </c:pt>
              </c:strCache>
            </c:strRef>
          </c:tx>
          <c:explosion val="5"/>
          <c:dLbls>
            <c:dLbl>
              <c:idx val="0"/>
              <c:layout>
                <c:manualLayout>
                  <c:x val="-6.5744188354394037E-2"/>
                  <c:y val="0.13858554714264651"/>
                </c:manualLayout>
              </c:layout>
              <c:spPr/>
              <c:txPr>
                <a:bodyPr/>
                <a:lstStyle/>
                <a:p>
                  <a:pPr algn="ctr" rtl="0">
                    <a:defRPr lang="ru-RU" sz="1600" b="0" i="0" u="none" strike="noStrike" kern="1200" baseline="0">
                      <a:solidFill>
                        <a:prstClr val="black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6C05-45C3-89BB-E1A24ED1AFF5}"/>
                </c:ext>
              </c:extLst>
            </c:dLbl>
            <c:dLbl>
              <c:idx val="1"/>
              <c:layout>
                <c:manualLayout>
                  <c:x val="-9.810414370247604E-2"/>
                  <c:y val="3.5986868923407835E-2"/>
                </c:manualLayout>
              </c:layout>
              <c:spPr/>
              <c:txPr>
                <a:bodyPr/>
                <a:lstStyle/>
                <a:p>
                  <a:pPr algn="ctr" rtl="0">
                    <a:defRPr lang="ru-RU" sz="1600" b="0" i="0" u="none" strike="noStrike" kern="1200" baseline="0">
                      <a:solidFill>
                        <a:prstClr val="black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6C05-45C3-89BB-E1A24ED1AFF5}"/>
                </c:ext>
              </c:extLst>
            </c:dLbl>
            <c:dLbl>
              <c:idx val="2"/>
              <c:layout>
                <c:manualLayout>
                  <c:x val="-9.0444312935712229E-2"/>
                  <c:y val="-8.3416161458468849E-2"/>
                </c:manualLayout>
              </c:layout>
              <c:spPr/>
              <c:txPr>
                <a:bodyPr/>
                <a:lstStyle/>
                <a:p>
                  <a:pPr algn="ctr" rtl="0">
                    <a:defRPr lang="ru-RU" sz="1600" b="0" i="0" u="none" strike="noStrike" kern="1200" baseline="0">
                      <a:solidFill>
                        <a:prstClr val="black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6C05-45C3-89BB-E1A24ED1AFF5}"/>
                </c:ext>
              </c:extLst>
            </c:dLbl>
            <c:dLbl>
              <c:idx val="3"/>
              <c:layout>
                <c:manualLayout>
                  <c:x val="-5.8890814174236673E-2"/>
                  <c:y val="-0.11142507740743632"/>
                </c:manualLayout>
              </c:layout>
              <c:spPr/>
              <c:txPr>
                <a:bodyPr/>
                <a:lstStyle/>
                <a:p>
                  <a:pPr algn="ctr" rtl="0">
                    <a:defRPr lang="ru-RU" sz="1600" b="0" i="0" u="none" strike="noStrike" kern="1200" baseline="0">
                      <a:solidFill>
                        <a:prstClr val="black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6C05-45C3-89BB-E1A24ED1AFF5}"/>
                </c:ext>
              </c:extLst>
            </c:dLbl>
            <c:dLbl>
              <c:idx val="4"/>
              <c:layout>
                <c:manualLayout>
                  <c:x val="9.4157783753295352E-2"/>
                  <c:y val="-0.13562715201346065"/>
                </c:manualLayout>
              </c:layout>
              <c:spPr/>
              <c:txPr>
                <a:bodyPr/>
                <a:lstStyle/>
                <a:p>
                  <a:pPr algn="ctr" rtl="0">
                    <a:defRPr lang="ru-RU" sz="1600" b="0" i="0" u="none" strike="noStrike" kern="1200" baseline="0">
                      <a:solidFill>
                        <a:prstClr val="black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6C05-45C3-89BB-E1A24ED1AFF5}"/>
                </c:ext>
              </c:extLst>
            </c:dLbl>
            <c:dLbl>
              <c:idx val="5"/>
              <c:layout>
                <c:manualLayout>
                  <c:x val="0.14057609888908451"/>
                  <c:y val="0.15132871924301164"/>
                </c:manualLayout>
              </c:layout>
              <c:tx>
                <c:rich>
                  <a:bodyPr/>
                  <a:lstStyle/>
                  <a:p>
                    <a:r>
                      <a:rPr lang="en-US" sz="1600" dirty="0"/>
                      <a:t>29%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6C05-45C3-89BB-E1A24ED1AFF5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'[Диаграмма в Microsoft PowerPoint]Лист1'!$A$3:$A$8</c:f>
              <c:strCache>
                <c:ptCount val="6"/>
                <c:pt idx="0">
                  <c:v> флеш-наставничество </c:v>
                </c:pt>
                <c:pt idx="1">
                  <c:v>групповое наставничество</c:v>
                </c:pt>
                <c:pt idx="2">
                  <c:v>витруальное наставничество</c:v>
                </c:pt>
                <c:pt idx="3">
                  <c:v>реверсивное наставничество </c:v>
                </c:pt>
                <c:pt idx="4">
                  <c:v> традиционное наставничество</c:v>
                </c:pt>
                <c:pt idx="5">
                  <c:v> партнерское наставничество</c:v>
                </c:pt>
              </c:strCache>
            </c:strRef>
          </c:cat>
          <c:val>
            <c:numRef>
              <c:f>'[Диаграмма в Microsoft PowerPoint]Лист1'!$B$3:$B$8</c:f>
              <c:numCache>
                <c:formatCode>0.00%</c:formatCode>
                <c:ptCount val="6"/>
                <c:pt idx="0">
                  <c:v>0.28299999999999997</c:v>
                </c:pt>
                <c:pt idx="1">
                  <c:v>0.33500000000000002</c:v>
                </c:pt>
                <c:pt idx="2">
                  <c:v>0.222</c:v>
                </c:pt>
                <c:pt idx="3">
                  <c:v>0.13700000000000001</c:v>
                </c:pt>
                <c:pt idx="4">
                  <c:v>0.59299999999999997</c:v>
                </c:pt>
                <c:pt idx="5">
                  <c:v>0.627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6C05-45C3-89BB-E1A24ED1AFF5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3"/>
    </mc:Choice>
    <mc:Fallback>
      <c:style val="23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19862016"/>
        <c:axId val="150804096"/>
        <c:axId val="0"/>
      </c:bar3DChart>
      <c:catAx>
        <c:axId val="2198620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150804096"/>
        <c:crosses val="autoZero"/>
        <c:auto val="1"/>
        <c:lblAlgn val="ctr"/>
        <c:lblOffset val="100"/>
        <c:noMultiLvlLbl val="0"/>
      </c:catAx>
      <c:valAx>
        <c:axId val="150804096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219862016"/>
        <c:crosses val="autoZero"/>
        <c:crossBetween val="between"/>
      </c:valAx>
    </c:plotArea>
    <c:plotVisOnly val="1"/>
    <c:dispBlanksAs val="gap"/>
    <c:showDLblsOverMax val="0"/>
  </c:chart>
  <c:spPr>
    <a:solidFill>
      <a:schemeClr val="bg1"/>
    </a:solidFill>
  </c:spPr>
  <c:externalData r:id="rId1">
    <c:autoUpdate val="0"/>
  </c:externalData>
  <c:userShapes r:id="rId2"/>
</c:chartSpac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4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1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-323529" y="-1482191"/>
          <a:ext cx="2739620" cy="2679967"/>
        </a:xfrm>
        <a:prstGeom xmlns:a="http://schemas.openxmlformats.org/drawingml/2006/main" prst="rect">
          <a:avLst/>
        </a:prstGeom>
      </cdr:spPr>
    </cdr:pic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6189" cy="49601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899" y="1"/>
            <a:ext cx="2946189" cy="49601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AFFAAF-D75A-4EDF-BD68-D517613D88BC}" type="datetimeFigureOut">
              <a:rPr lang="ru-RU" smtClean="0"/>
              <a:t>01.12.2025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2" y="9429048"/>
            <a:ext cx="2946189" cy="4960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899" y="9429048"/>
            <a:ext cx="2946189" cy="4960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54B61A-5C7C-4D01-A9A9-82B4AC7C53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39941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325890-A2FA-4A85-8171-00CFAF6EB6CF}" type="datetimeFigureOut">
              <a:rPr lang="ru-RU" smtClean="0"/>
              <a:t>01.12.2025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5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FF8635-97F6-42E4-9202-DD8751CF957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95604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FF8635-97F6-42E4-9202-DD8751CF9575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8353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FF8635-97F6-42E4-9202-DD8751CF9575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47380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FF8635-97F6-42E4-9202-DD8751CF9575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2593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D1ABE4-40C3-4379-B8D4-AB90ED0A3E13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304766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CDBF2-E66A-4ABB-90C1-444B73D369A7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31498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79313-DCF7-4EC0-B803-651A8BC9CD9D}" type="datetime1">
              <a:rPr lang="ru-RU" smtClean="0"/>
              <a:t>01.12.2025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Государственное автономное образовательное учреждение дополнительного профессионального образования «ИНСТИТУТ РАЗВИТИЯ ОБРАЗОВАНИЯ РЕСПУБЛИКИ ТАТАРСТАН»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A7D99-7181-4217-AF61-72B92EE89BEB}" type="datetime1">
              <a:rPr lang="ru-RU" smtClean="0"/>
              <a:t>01.12.2025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Государственное автономное образовательное учреждение дополнительного профессионального образования «ИНСТИТУТ РАЗВИТИЯ ОБРАЗОВАНИЯ РЕСПУБЛИКИ ТАТАРСТАН»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C01EC-DD1C-4C8C-952A-5BA3D1260753}" type="datetime1">
              <a:rPr lang="ru-RU" smtClean="0"/>
              <a:t>01.12.2025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Государственное автономное образовательное учреждение дополнительного профессионального образования «ИНСТИТУТ РАЗВИТИЯ ОБРАЗОВАНИЯ РЕСПУБЛИКИ ТАТАРСТАН»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6F621-4088-4D5A-B494-A89AD23C1572}" type="datetime1">
              <a:rPr lang="ru-RU" smtClean="0"/>
              <a:t>01.12.2025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Государственное автономное образовательное учреждение дополнительного профессионального образования «ИНСТИТУТ РАЗВИТИЯ ОБРАЗОВАНИЯ РЕСПУБЛИКИ ТАТАРСТАН»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2E1B6-5A45-4EB1-A2F6-A4EACDD35F66}" type="datetime1">
              <a:rPr lang="ru-RU" smtClean="0"/>
              <a:t>01.12.2025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Государственное автономное образовательное учреждение дополнительного профессионального образования «ИНСТИТУТ РАЗВИТИЯ ОБРАЗОВАНИЯ РЕСПУБЛИКИ ТАТАРСТАН»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8AA09-9F07-4A68-947A-F5E9D8194DCC}" type="datetime1">
              <a:rPr lang="ru-RU" smtClean="0"/>
              <a:t>01.12.2025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Государственное автономное образовательное учреждение дополнительного профессионального образования «ИНСТИТУТ РАЗВИТИЯ ОБРАЗОВАНИЯ РЕСПУБЛИКИ ТАТАРСТАН»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7F85E-B4A2-4B99-99BD-487E578242FE}" type="datetime1">
              <a:rPr lang="ru-RU" smtClean="0"/>
              <a:t>01.12.2025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Государственное автономное образовательное учреждение дополнительного профессионального образования «ИНСТИТУТ РАЗВИТИЯ ОБРАЗОВАНИЯ РЕСПУБЛИКИ ТАТАРСТАН»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05036-E718-4A0D-977E-FBD776DE3B7D}" type="datetime1">
              <a:rPr lang="ru-RU" smtClean="0"/>
              <a:t>01.12.2025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Государственное автономное образовательное учреждение дополнительного профессионального образования «ИНСТИТУТ РАЗВИТИЯ ОБРАЗОВАНИЯ РЕСПУБЛИКИ ТАТАРСТАН»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E79F-7379-497C-8DC9-B8433028E4BE}" type="datetime1">
              <a:rPr lang="ru-RU" smtClean="0"/>
              <a:t>01.12.2025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Государственное автономное образовательное учреждение дополнительного профессионального образования «ИНСТИТУТ РАЗВИТИЯ ОБРАЗОВАНИЯ РЕСПУБЛИКИ ТАТАРСТАН»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B847A-7CBE-4A24-8F24-0EE2079CFE93}" type="datetime1">
              <a:rPr lang="ru-RU" smtClean="0"/>
              <a:t>01.12.2025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Государственное автономное образовательное учреждение дополнительного профессионального образования «ИНСТИТУТ РАЗВИТИЯ ОБРАЗОВАНИЯ РЕСПУБЛИКИ ТАТАРСТАН»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90C1E-8BD0-4517-B9BB-89F387A44291}" type="datetime1">
              <a:rPr lang="ru-RU" smtClean="0"/>
              <a:t>01.12.2025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Государственное автономное образовательное учреждение дополнительного профессионального образования «ИНСТИТУТ РАЗВИТИЯ ОБРАЗОВАНИЯ РЕСПУБЛИКИ ТАТАРСТАН»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F8E7BC-4EEF-4F6E-A2C6-CBD16F43A1E8}" type="datetime1">
              <a:rPr lang="ru-RU" smtClean="0"/>
              <a:t>01.12.2025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dirty="0"/>
              <a:t>Государственное автономное образовательное учреждение дополнительного профессионального образования «ИНСТИТУТ РАЗВИТИЯ ОБРАЗОВАНИЯ РЕСПУБЛИКИ ТАТАРСТАН»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chart" Target="../charts/char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0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.xml"/><Relationship Id="rId5" Type="http://schemas.openxmlformats.org/officeDocument/2006/relationships/image" Target="../media/image11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gif"/><Relationship Id="rId5" Type="http://schemas.openxmlformats.org/officeDocument/2006/relationships/image" Target="../media/image11.png"/><Relationship Id="rId4" Type="http://schemas.microsoft.com/office/2007/relationships/hdphoto" Target="../media/hdphoto2.wdp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1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1.png"/><Relationship Id="rId7" Type="http://schemas.openxmlformats.org/officeDocument/2006/relationships/image" Target="../media/image2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" y="35622"/>
            <a:ext cx="9143999" cy="1097264"/>
          </a:xfrm>
          <a:prstGeom prst="rect">
            <a:avLst/>
          </a:prstGeom>
          <a:solidFill>
            <a:srgbClr val="2A6A6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b="1">
                <a:latin typeface="Candara" panose="020E0502030303020204" pitchFamily="34" charset="0"/>
                <a:cs typeface="Arial" panose="020B0604020202020204" pitchFamily="34" charset="0"/>
              </a:rPr>
              <a:t>         </a:t>
            </a:r>
            <a:endParaRPr lang="ru-RU" sz="17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372" y="3125733"/>
            <a:ext cx="9144000" cy="16811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lvl="0" algn="ctr"/>
            <a:endParaRPr lang="ru-RU">
              <a:solidFill>
                <a:prstClr val="whit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104"/>
          <a:stretch/>
        </p:blipFill>
        <p:spPr>
          <a:xfrm>
            <a:off x="-15831" y="-14405"/>
            <a:ext cx="1231587" cy="1126402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89" y="2735162"/>
            <a:ext cx="3728779" cy="209898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1763688" y="158634"/>
            <a:ext cx="72064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общеобразовательное учреждение «Средняя общеобразовательная школа г. Светогорска»</a:t>
            </a:r>
          </a:p>
          <a:p>
            <a:pPr algn="ctr"/>
            <a:r>
              <a:rPr lang="ru-RU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Выборгского муниципального района Ленинградской области</a:t>
            </a:r>
            <a:endParaRPr lang="ru-RU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17762" y="2735162"/>
            <a:ext cx="4556553" cy="16730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i="1" dirty="0">
                <a:solidFill>
                  <a:srgbClr val="26636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Наставничество как эффективная практика управления профессиональным развитием педагога</a:t>
            </a:r>
            <a:endParaRPr lang="ru-RU" sz="1400" i="1" dirty="0">
              <a:solidFill>
                <a:srgbClr val="266364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 descr="I_4dfe57088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6503" y="4861391"/>
            <a:ext cx="2847691" cy="181999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>
            <a:outerShdw dist="125724" dir="8100000" algn="ctr" rotWithShape="0">
              <a:srgbClr val="0033CC">
                <a:alpha val="50000"/>
              </a:srgbClr>
            </a:outerShdw>
          </a:effectLst>
        </p:spPr>
      </p:pic>
      <p:pic>
        <p:nvPicPr>
          <p:cNvPr id="13" name="Picture 9" descr="x_26be7ж72[1]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3802" y="1261541"/>
            <a:ext cx="2018998" cy="127593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>
            <a:outerShdw dist="135003" dir="7871156" algn="ctr" rotWithShape="0">
              <a:srgbClr val="0033CC">
                <a:alpha val="50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3178082" y="4900321"/>
            <a:ext cx="596591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Номинация: мероприятия </a:t>
            </a:r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снижению бюрократической нагрузки (описание различных мероприятий в образовательной организации, муниципалитете, обеспечивающие снижение бюрократической нагрузки в системе образования)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15239" y="1429187"/>
            <a:ext cx="64863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Региональный этап отбора предложений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направленных на снижение бюрократической нагрузки в системе образования </a:t>
            </a: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«Образование без бюрократии»</a:t>
            </a:r>
            <a:endParaRPr lang="ru-RU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8136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16074" r="22158"/>
          <a:stretch/>
        </p:blipFill>
        <p:spPr>
          <a:xfrm>
            <a:off x="5004048" y="2621401"/>
            <a:ext cx="3672408" cy="4360678"/>
          </a:xfrm>
          <a:prstGeom prst="rect">
            <a:avLst/>
          </a:prstGeom>
        </p:spPr>
      </p:pic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95433559"/>
              </p:ext>
            </p:extLst>
          </p:nvPr>
        </p:nvGraphicFramePr>
        <p:xfrm>
          <a:off x="323529" y="1482191"/>
          <a:ext cx="2739620" cy="26799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" y="24987"/>
            <a:ext cx="9143999" cy="801618"/>
          </a:xfrm>
          <a:prstGeom prst="rect">
            <a:avLst/>
          </a:prstGeom>
          <a:solidFill>
            <a:srgbClr val="206A75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    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Электронная  платформа </a:t>
            </a:r>
          </a:p>
          <a:p>
            <a:pPr algn="ctr"/>
            <a:r>
              <a:rPr lang="ru-RU" sz="28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«НАСТАВНИК БЕЗ ГРАНИЦ» </a:t>
            </a:r>
            <a:endParaRPr lang="ru-RU" sz="2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трелка вправо 9"/>
          <p:cNvSpPr/>
          <p:nvPr/>
        </p:nvSpPr>
        <p:spPr>
          <a:xfrm rot="1792329">
            <a:off x="5185808" y="1725245"/>
            <a:ext cx="2109875" cy="648072"/>
          </a:xfrm>
          <a:prstGeom prst="rightArrow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C00000"/>
                </a:solidFill>
              </a:rPr>
              <a:t>О</a:t>
            </a:r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</a:rPr>
              <a:t>тчетная документация</a:t>
            </a:r>
            <a:endParaRPr lang="ru-RU" sz="12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3" name="Стрелка вправо 12"/>
          <p:cNvSpPr/>
          <p:nvPr/>
        </p:nvSpPr>
        <p:spPr>
          <a:xfrm rot="1792329">
            <a:off x="3129847" y="3248979"/>
            <a:ext cx="1811521" cy="648072"/>
          </a:xfrm>
          <a:prstGeom prst="rightArrow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</a:rPr>
              <a:t>Р</a:t>
            </a:r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</a:rPr>
              <a:t>абочая программа</a:t>
            </a:r>
            <a:endParaRPr lang="ru-RU" sz="12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4" name="Стрелка вправо 13"/>
          <p:cNvSpPr/>
          <p:nvPr/>
        </p:nvSpPr>
        <p:spPr>
          <a:xfrm rot="1792329">
            <a:off x="3275536" y="1739935"/>
            <a:ext cx="3347379" cy="748111"/>
          </a:xfrm>
          <a:prstGeom prst="rightArrow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</a:rPr>
              <a:t>П</a:t>
            </a:r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</a:rPr>
              <a:t>ланирование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и проведение </a:t>
            </a:r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</a:rPr>
              <a:t>урока по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ФГОС</a:t>
            </a:r>
          </a:p>
        </p:txBody>
      </p:sp>
      <p:sp>
        <p:nvSpPr>
          <p:cNvPr id="15" name="Стрелка вправо 14"/>
          <p:cNvSpPr/>
          <p:nvPr/>
        </p:nvSpPr>
        <p:spPr>
          <a:xfrm rot="1792329">
            <a:off x="3052333" y="4175530"/>
            <a:ext cx="2592288" cy="648072"/>
          </a:xfrm>
          <a:prstGeom prst="rightArrow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</a:rPr>
              <a:t>В</a:t>
            </a:r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</a:rPr>
              <a:t>заимодействие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с родителями</a:t>
            </a:r>
          </a:p>
        </p:txBody>
      </p:sp>
      <p:sp>
        <p:nvSpPr>
          <p:cNvPr id="16" name="Стрелка вправо 15"/>
          <p:cNvSpPr/>
          <p:nvPr/>
        </p:nvSpPr>
        <p:spPr>
          <a:xfrm rot="1792329">
            <a:off x="3230286" y="2297365"/>
            <a:ext cx="1835399" cy="648072"/>
          </a:xfrm>
          <a:prstGeom prst="rightArrow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C00000"/>
                </a:solidFill>
              </a:rPr>
              <a:t>У</a:t>
            </a:r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</a:rPr>
              <a:t>правление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классом</a:t>
            </a:r>
          </a:p>
        </p:txBody>
      </p:sp>
      <p:sp>
        <p:nvSpPr>
          <p:cNvPr id="18" name="Стрелка вправо 17"/>
          <p:cNvSpPr/>
          <p:nvPr/>
        </p:nvSpPr>
        <p:spPr>
          <a:xfrm rot="1792329">
            <a:off x="2400946" y="4535569"/>
            <a:ext cx="2592288" cy="648072"/>
          </a:xfrm>
          <a:prstGeom prst="rightArrow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</a:rPr>
              <a:t>М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ежпредметная интеграция </a:t>
            </a:r>
          </a:p>
        </p:txBody>
      </p:sp>
      <p:sp>
        <p:nvSpPr>
          <p:cNvPr id="19" name="Стрелка вправо 18"/>
          <p:cNvSpPr/>
          <p:nvPr/>
        </p:nvSpPr>
        <p:spPr>
          <a:xfrm rot="1792329">
            <a:off x="2851841" y="5549296"/>
            <a:ext cx="2592288" cy="648072"/>
          </a:xfrm>
          <a:prstGeom prst="rightArrow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</a:rPr>
              <a:t>Н</a:t>
            </a:r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</a:rPr>
              <a:t>аучная профориентация </a:t>
            </a:r>
            <a:endParaRPr lang="ru-RU" sz="12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2244"/>
            <a:ext cx="854682" cy="784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930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5731347" cy="65409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4167" y="116632"/>
            <a:ext cx="2737341" cy="268247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800262" y="4365104"/>
            <a:ext cx="330514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rgbClr val="2A6A6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Приглашаем молодых педагогов присоединиться к электронной платформе</a:t>
            </a:r>
          </a:p>
          <a:p>
            <a:r>
              <a:rPr lang="ru-RU" sz="2000" b="1" i="1" dirty="0" smtClean="0">
                <a:solidFill>
                  <a:srgbClr val="2A6A6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«НАСТАВНИК БЕЗ ГРАНИЦ»</a:t>
            </a:r>
            <a:endParaRPr lang="ru-RU" sz="2000" b="1" i="1" dirty="0">
              <a:solidFill>
                <a:srgbClr val="2A6A6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810508" y="2802757"/>
            <a:ext cx="31683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u="sng" dirty="0" smtClean="0">
                <a:solidFill>
                  <a:srgbClr val="2A6A6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Тиражирование</a:t>
            </a:r>
            <a:r>
              <a:rPr lang="ru-RU" b="1" i="1" dirty="0" smtClean="0">
                <a:solidFill>
                  <a:srgbClr val="2A6A6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благодаря электронной платформе помощь может получить любой молодой специалист любого региона страны.  </a:t>
            </a:r>
            <a:endParaRPr lang="ru-RU" b="1" i="1" dirty="0">
              <a:solidFill>
                <a:srgbClr val="2A6A6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1760" y="188640"/>
            <a:ext cx="1707028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768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" y="122906"/>
            <a:ext cx="9144001" cy="908966"/>
          </a:xfrm>
          <a:prstGeom prst="rect">
            <a:avLst/>
          </a:prstGeom>
          <a:solidFill>
            <a:srgbClr val="206A7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ru-RU" b="1" dirty="0">
                <a:latin typeface="Candara" panose="020E0502030303020204" pitchFamily="34" charset="0"/>
              </a:rPr>
              <a:t>         </a:t>
            </a:r>
            <a:endParaRPr lang="ru-RU" sz="17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221" name="TextBox 4"/>
          <p:cNvSpPr txBox="1">
            <a:spLocks noChangeArrowheads="1"/>
          </p:cNvSpPr>
          <p:nvPr/>
        </p:nvSpPr>
        <p:spPr bwMode="auto">
          <a:xfrm>
            <a:off x="1003194" y="114438"/>
            <a:ext cx="7619797" cy="715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endParaRPr lang="ru-RU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altLang="ru-RU" sz="2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РЕЗУЛЬТАТИВНОСТЬ ПРАКТИКИ (данные за 8 лет)</a:t>
            </a:r>
            <a:endParaRPr lang="ru-RU" altLang="ru-RU" sz="24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39" name="AutoShape 23" descr="https://apf.mail.ru/cgi-bin/readmsg/2f854e228c2e612b.jpg?id=15616456560121932703%3B0%3B7&amp;x-email=ytv%40list.ru&amp;exif=1"/>
          <p:cNvSpPr>
            <a:spLocks noChangeAspect="1" noChangeArrowheads="1"/>
          </p:cNvSpPr>
          <p:nvPr/>
        </p:nvSpPr>
        <p:spPr bwMode="auto">
          <a:xfrm>
            <a:off x="155575" y="-144462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56343"/>
            <a:ext cx="963251" cy="883997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116615" y="1127310"/>
            <a:ext cx="4003984" cy="936104"/>
          </a:xfrm>
          <a:prstGeom prst="roundRect">
            <a:avLst/>
          </a:prstGeom>
          <a:solidFill>
            <a:srgbClr val="96CEC5">
              <a:alpha val="3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молодых специалиста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55575" y="2117440"/>
            <a:ext cx="4003984" cy="695128"/>
          </a:xfrm>
          <a:prstGeom prst="roundRect">
            <a:avLst/>
          </a:prstGeom>
          <a:solidFill>
            <a:srgbClr val="96CEC5">
              <a:alpha val="3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 </a:t>
            </a:r>
            <a:r>
              <a:rPr lang="ru-RU" sz="17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участников </a:t>
            </a:r>
            <a:r>
              <a:rPr lang="ru-RU" sz="17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(49</a:t>
            </a:r>
            <a:r>
              <a:rPr lang="ru-RU" sz="17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%) муниципального </a:t>
            </a:r>
            <a:r>
              <a:rPr lang="ru-RU" sz="17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конкурса «Педагогические надежды»</a:t>
            </a:r>
            <a:endParaRPr lang="ru-RU" sz="17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16615" y="2866594"/>
            <a:ext cx="4003983" cy="990378"/>
          </a:xfrm>
          <a:prstGeom prst="roundRect">
            <a:avLst/>
          </a:prstGeom>
          <a:solidFill>
            <a:srgbClr val="96CEC5">
              <a:alpha val="3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победителей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(63%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числа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участников) окружного этапа конкурса «Педагогические надежды»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16615" y="3910998"/>
            <a:ext cx="4003983" cy="956027"/>
          </a:xfrm>
          <a:prstGeom prst="roundRect">
            <a:avLst/>
          </a:prstGeom>
          <a:solidFill>
            <a:srgbClr val="96CEC5">
              <a:alpha val="3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chemeClr val="tx1"/>
              </a:solidFill>
            </a:endParaRPr>
          </a:p>
          <a:p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победителя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(27%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числа участников) муниципального этапа конкурса «Педагогические надежды»</a:t>
            </a:r>
          </a:p>
          <a:p>
            <a:pPr algn="ctr"/>
            <a:endParaRPr lang="ru-RU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16614" y="4921051"/>
            <a:ext cx="4003983" cy="936104"/>
          </a:xfrm>
          <a:prstGeom prst="roundRect">
            <a:avLst/>
          </a:prstGeom>
          <a:solidFill>
            <a:srgbClr val="96CEC5">
              <a:alpha val="3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место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региональном конкурсе молодых специалистов</a:t>
            </a:r>
          </a:p>
          <a:p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«Педагогические надежды»</a:t>
            </a:r>
          </a:p>
          <a:p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(команда 4 человека)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01485" y="5911181"/>
            <a:ext cx="4003983" cy="674452"/>
          </a:xfrm>
          <a:prstGeom prst="roundRect">
            <a:avLst/>
          </a:prstGeom>
          <a:solidFill>
            <a:srgbClr val="96CEC5">
              <a:alpha val="3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лауреат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(4%) Всероссийского конкурса «Педагогический дебют»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427983" y="1127310"/>
            <a:ext cx="4507367" cy="593162"/>
          </a:xfrm>
          <a:prstGeom prst="roundRect">
            <a:avLst/>
          </a:prstGeom>
          <a:solidFill>
            <a:srgbClr val="96CEC5">
              <a:alpha val="3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лауреат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(6%) муниципального этапа конкурса «Учитель года»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427981" y="1782480"/>
            <a:ext cx="4507367" cy="720080"/>
          </a:xfrm>
          <a:prstGeom prst="roundRect">
            <a:avLst/>
          </a:prstGeom>
          <a:solidFill>
            <a:srgbClr val="96CEC5">
              <a:alpha val="3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призёр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(6%) регионального этапа международной педагогической олимпиады «Профи»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427981" y="2560480"/>
            <a:ext cx="4507366" cy="792088"/>
          </a:xfrm>
          <a:prstGeom prst="roundRect">
            <a:avLst/>
          </a:prstGeom>
          <a:solidFill>
            <a:srgbClr val="96CEC5">
              <a:alpha val="3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победитель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(4%)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конкурса «Кунаевские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чтения»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427980" y="3410488"/>
            <a:ext cx="4507367" cy="727084"/>
          </a:xfrm>
          <a:prstGeom prst="roundRect">
            <a:avLst/>
          </a:prstGeom>
          <a:solidFill>
            <a:srgbClr val="96CEC5">
              <a:alpha val="3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12 педагогов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(52%) - </a:t>
            </a:r>
            <a:r>
              <a:rPr lang="ru-RU" sz="16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призёры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районных игр «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Что? Где? Когда?»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427979" y="4200971"/>
            <a:ext cx="4507367" cy="720080"/>
          </a:xfrm>
          <a:prstGeom prst="roundRect">
            <a:avLst/>
          </a:prstGeom>
          <a:solidFill>
            <a:srgbClr val="96CEC5">
              <a:alpha val="3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участников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(74%)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 «Фестиваль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педагогического мастерства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427979" y="4983059"/>
            <a:ext cx="4507367" cy="756278"/>
          </a:xfrm>
          <a:prstGeom prst="roundRect">
            <a:avLst/>
          </a:prstGeom>
          <a:solidFill>
            <a:srgbClr val="96CEC5">
              <a:alpha val="2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участников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(74%)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школьных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проектов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«Взаимообучение педагогов» и «День молодого специалиста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427979" y="5801345"/>
            <a:ext cx="4507367" cy="784288"/>
          </a:xfrm>
          <a:prstGeom prst="roundRect">
            <a:avLst/>
          </a:prstGeom>
          <a:solidFill>
            <a:srgbClr val="96CEC5">
              <a:alpha val="2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молодых специалиста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(100%) приняли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апробации примерных рабочих программ</a:t>
            </a:r>
          </a:p>
        </p:txBody>
      </p:sp>
    </p:spTree>
    <p:extLst>
      <p:ext uri="{BB962C8B-B14F-4D97-AF65-F5344CB8AC3E}">
        <p14:creationId xmlns:p14="http://schemas.microsoft.com/office/powerpoint/2010/main" val="1957624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3996653"/>
            <a:ext cx="2952328" cy="2133518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0" y="0"/>
            <a:ext cx="9144001" cy="995142"/>
          </a:xfrm>
          <a:prstGeom prst="rect">
            <a:avLst/>
          </a:prstGeom>
          <a:solidFill>
            <a:srgbClr val="206A7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ru-RU" b="1" dirty="0">
                <a:latin typeface="Candara" panose="020E0502030303020204" pitchFamily="34" charset="0"/>
              </a:rPr>
              <a:t>         </a:t>
            </a:r>
            <a:endParaRPr lang="ru-RU" sz="17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221" name="TextBox 4"/>
          <p:cNvSpPr txBox="1">
            <a:spLocks noChangeArrowheads="1"/>
          </p:cNvSpPr>
          <p:nvPr/>
        </p:nvSpPr>
        <p:spPr bwMode="auto">
          <a:xfrm>
            <a:off x="1063960" y="-248471"/>
            <a:ext cx="8235616" cy="1300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endParaRPr lang="ru-RU" dirty="0" smtClean="0">
              <a:solidFill>
                <a:schemeClr val="bg1"/>
              </a:solidFill>
            </a:endParaRPr>
          </a:p>
          <a:p>
            <a:r>
              <a:rPr lang="ru-RU" sz="22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КЛУБ МОЛОДЫХ ПЕДАГОГОВ «ИНИЦИАТИВА». 23 молодых специалиста  успешно вошли в профессию</a:t>
            </a:r>
          </a:p>
          <a:p>
            <a:endParaRPr lang="ru-RU" altLang="ru-RU" b="1" dirty="0">
              <a:solidFill>
                <a:schemeClr val="bg1"/>
              </a:solidFill>
            </a:endParaRPr>
          </a:p>
        </p:txBody>
      </p:sp>
      <p:sp>
        <p:nvSpPr>
          <p:cNvPr id="9239" name="AutoShape 23" descr="https://apf.mail.ru/cgi-bin/readmsg/2f854e228c2e612b.jpg?id=15616456560121932703%3B0%3B7&amp;x-email=ytv%40list.ru&amp;exif=1"/>
          <p:cNvSpPr>
            <a:spLocks noChangeAspect="1" noChangeArrowheads="1"/>
          </p:cNvSpPr>
          <p:nvPr/>
        </p:nvSpPr>
        <p:spPr bwMode="auto">
          <a:xfrm>
            <a:off x="155575" y="-144462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" name="Пятиугольник 8"/>
          <p:cNvSpPr/>
          <p:nvPr/>
        </p:nvSpPr>
        <p:spPr>
          <a:xfrm>
            <a:off x="134511" y="1008488"/>
            <a:ext cx="5301585" cy="996359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700" b="1" u="sng" dirty="0" smtClean="0">
                <a:solidFill>
                  <a:srgbClr val="2663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работы</a:t>
            </a:r>
            <a:r>
              <a:rPr lang="ru-RU" sz="1700" b="1" dirty="0" smtClean="0">
                <a:solidFill>
                  <a:srgbClr val="2663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быстрого и эффективного включения молодого специалиста в образовательный процесс, его активного участия в деятельности и 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развитии учреждения.</a:t>
            </a:r>
            <a:endParaRPr lang="ru-RU" sz="1600" dirty="0">
              <a:solidFill>
                <a:srgbClr val="002060"/>
              </a:solidFill>
            </a:endParaRPr>
          </a:p>
        </p:txBody>
      </p:sp>
      <p:sp>
        <p:nvSpPr>
          <p:cNvPr id="22" name="Пятиугольник 21"/>
          <p:cNvSpPr/>
          <p:nvPr/>
        </p:nvSpPr>
        <p:spPr>
          <a:xfrm flipH="1">
            <a:off x="5124414" y="3219025"/>
            <a:ext cx="4199991" cy="684592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 smtClean="0">
                <a:solidFill>
                  <a:srgbClr val="2A6A6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клуба: </a:t>
            </a:r>
            <a:r>
              <a:rPr lang="ru-RU" sz="15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Смирнова Ж.И., </a:t>
            </a:r>
            <a:r>
              <a:rPr lang="ru-RU" sz="1500" b="1" dirty="0" smtClean="0">
                <a:solidFill>
                  <a:srgbClr val="2A6A6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победитель муниципального этапа конкурса «Педагогические надежды»</a:t>
            </a:r>
            <a:endParaRPr lang="ru-RU" sz="1500" b="1" dirty="0">
              <a:solidFill>
                <a:srgbClr val="2A6A6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ятиугольник 23"/>
          <p:cNvSpPr/>
          <p:nvPr/>
        </p:nvSpPr>
        <p:spPr>
          <a:xfrm rot="5400000" flipH="1">
            <a:off x="6542746" y="4282916"/>
            <a:ext cx="1096590" cy="3981881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1600" b="1" dirty="0" smtClean="0">
                <a:solidFill>
                  <a:srgbClr val="2876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Куратор: </a:t>
            </a:r>
            <a:r>
              <a:rPr lang="ru-RU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Горская Т.О</a:t>
            </a:r>
            <a:r>
              <a:rPr lang="ru-RU" sz="1600" b="1" dirty="0" smtClean="0">
                <a:solidFill>
                  <a:srgbClr val="2876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педагог-наставник, лауреат регионального этапа конкурса «Учитель года 2005»</a:t>
            </a:r>
            <a:endParaRPr lang="ru-RU" sz="1600" b="1" dirty="0">
              <a:solidFill>
                <a:srgbClr val="28767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Рисунок 1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058558"/>
            <a:ext cx="3312539" cy="21604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Рисунок 1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8436" y="3299129"/>
            <a:ext cx="2688233" cy="2016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Рисунок 20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31" y="3332211"/>
            <a:ext cx="1961058" cy="3573016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Пятиугольник 24"/>
          <p:cNvSpPr/>
          <p:nvPr/>
        </p:nvSpPr>
        <p:spPr>
          <a:xfrm flipH="1">
            <a:off x="1908437" y="5383999"/>
            <a:ext cx="3042990" cy="1136869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2876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Девиз клуба: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ТВОРЧЕСТВО. УСПЕХ.РЕЗУЛЬТАТ.</a:t>
            </a:r>
          </a:p>
        </p:txBody>
      </p:sp>
      <p:sp>
        <p:nvSpPr>
          <p:cNvPr id="23" name="Пятиугольник 22"/>
          <p:cNvSpPr/>
          <p:nvPr/>
        </p:nvSpPr>
        <p:spPr>
          <a:xfrm>
            <a:off x="55493" y="2032154"/>
            <a:ext cx="5365101" cy="1199380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400" b="1" dirty="0" smtClean="0">
              <a:solidFill>
                <a:srgbClr val="2A6A6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u="sng" dirty="0" smtClean="0">
                <a:solidFill>
                  <a:srgbClr val="2663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Формы работы: </a:t>
            </a: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мастер - классы, творческие мастерские, круглые столы, психологические тренинги, анализ уроков молодых специалистов; участие в педагогических конкурсах, проектах, олимпиадах для педагогов, фестивалях педагогического мастерства.</a:t>
            </a:r>
          </a:p>
          <a:p>
            <a:r>
              <a:rPr lang="ru-RU" sz="1600" b="1" dirty="0" smtClean="0">
                <a:solidFill>
                  <a:srgbClr val="2A6A6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b="1" dirty="0">
              <a:solidFill>
                <a:srgbClr val="2A6A6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104"/>
          <a:stretch/>
        </p:blipFill>
        <p:spPr>
          <a:xfrm>
            <a:off x="0" y="-3013"/>
            <a:ext cx="1032049" cy="943906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3533916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6" name="Picture 8" descr="https://businessman.ru/static/img/a/30676/472581/78825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73602">
            <a:off x="2669196" y="1878707"/>
            <a:ext cx="3575511" cy="2426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63139" y="73047"/>
            <a:ext cx="9144000" cy="917917"/>
          </a:xfrm>
          <a:prstGeom prst="rect">
            <a:avLst/>
          </a:prstGeom>
          <a:solidFill>
            <a:srgbClr val="206A75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               </a:t>
            </a:r>
            <a:r>
              <a:rPr lang="ru-RU" sz="2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КЛУБ МОЛОДЫХ ПЕДАГОГОВ «ИНИЦИАТИВА»</a:t>
            </a:r>
            <a:endParaRPr lang="ru-RU" sz="24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8049" y="1645603"/>
            <a:ext cx="3991297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 smtClean="0">
                <a:solidFill>
                  <a:srgbClr val="235A5B"/>
                </a:solidFill>
              </a:rPr>
              <a:t>«</a:t>
            </a:r>
            <a:r>
              <a:rPr lang="ru-RU" b="1" u="sng" dirty="0" smtClean="0">
                <a:solidFill>
                  <a:srgbClr val="235A5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ШКОЛА МОЛОДОГО ПЕДАГОГА»</a:t>
            </a:r>
          </a:p>
          <a:p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(учитель – предметник)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u="sng" dirty="0" smtClean="0">
              <a:solidFill>
                <a:srgbClr val="2E867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lvl="0" indent="-171450">
              <a:buFont typeface="Calibri" pitchFamily="34" charset="0"/>
              <a:buChar char="–"/>
            </a:pPr>
            <a:endParaRPr lang="ru-RU" sz="1200" i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43512" y="3727740"/>
            <a:ext cx="3672408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 smtClean="0">
                <a:solidFill>
                  <a:srgbClr val="2E867C"/>
                </a:solidFill>
              </a:rPr>
              <a:t>«</a:t>
            </a:r>
            <a:r>
              <a:rPr lang="ru-RU" b="1" u="sng" dirty="0" smtClean="0">
                <a:solidFill>
                  <a:srgbClr val="2A6A6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ПЕДАГОГИЧЕСКАЯ МАСТЕРСКАЯ»</a:t>
            </a:r>
          </a:p>
          <a:p>
            <a:pPr lvl="0"/>
            <a:r>
              <a:rPr lang="ru-RU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(обмен опытом)</a:t>
            </a:r>
            <a:endParaRPr lang="ru-RU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i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87767" y="3209063"/>
            <a:ext cx="316588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 smtClean="0">
                <a:solidFill>
                  <a:srgbClr val="2876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 u="sng" dirty="0" smtClean="0">
                <a:solidFill>
                  <a:srgbClr val="235A5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ВМЕСТЕ»</a:t>
            </a:r>
          </a:p>
          <a:p>
            <a:pPr lvl="0"/>
            <a:r>
              <a:rPr lang="ru-RU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(помощь педагога-психолога)</a:t>
            </a:r>
            <a:endParaRPr lang="ru-RU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u="sng" dirty="0">
              <a:solidFill>
                <a:srgbClr val="2E867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u="sng" dirty="0">
              <a:solidFill>
                <a:srgbClr val="2E867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u="sng" dirty="0">
              <a:solidFill>
                <a:srgbClr val="2E867C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41696" y="2435088"/>
            <a:ext cx="27363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 smtClean="0">
                <a:solidFill>
                  <a:srgbClr val="2663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«БОЛЬШАЯ ПЕРЕМЕНА»</a:t>
            </a:r>
          </a:p>
          <a:p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(классный руководитель)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008" y="58009"/>
            <a:ext cx="1066678" cy="97589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612576" y="1153563"/>
            <a:ext cx="56886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2E867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РЕАЛИЗУЕМЫЕ ПРОЕКТЫ</a:t>
            </a:r>
            <a:endParaRPr lang="ru-RU" sz="2400" b="1" dirty="0">
              <a:solidFill>
                <a:srgbClr val="2E867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78057950"/>
              </p:ext>
            </p:extLst>
          </p:nvPr>
        </p:nvGraphicFramePr>
        <p:xfrm>
          <a:off x="-546256" y="4367961"/>
          <a:ext cx="4512208" cy="27809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3930458" y="4748503"/>
            <a:ext cx="518457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Calibri" pitchFamily="34" charset="0"/>
              <a:buChar char="–"/>
            </a:pPr>
            <a:r>
              <a:rPr lang="ru-RU" sz="2000" b="1" dirty="0" smtClean="0">
                <a:solidFill>
                  <a:srgbClr val="2A7E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Традиционное </a:t>
            </a:r>
            <a:r>
              <a:rPr lang="ru-RU" sz="2000" b="1" dirty="0">
                <a:solidFill>
                  <a:srgbClr val="2A7E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наставничество</a:t>
            </a:r>
            <a:r>
              <a:rPr lang="ru-RU" sz="2000" b="1" dirty="0" smtClean="0">
                <a:solidFill>
                  <a:srgbClr val="2A7E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27 %</a:t>
            </a:r>
          </a:p>
          <a:p>
            <a:pPr marL="285750" lvl="0" indent="-285750">
              <a:buFont typeface="Calibri" pitchFamily="34" charset="0"/>
              <a:buChar char="–"/>
            </a:pPr>
            <a:r>
              <a:rPr lang="ru-RU" sz="2000" b="1" dirty="0" smtClean="0">
                <a:solidFill>
                  <a:srgbClr val="2A7E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Партнерское наставничество —    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%</a:t>
            </a:r>
          </a:p>
          <a:p>
            <a:pPr marL="285750" lvl="0" indent="-285750">
              <a:buFont typeface="Calibri" pitchFamily="34" charset="0"/>
              <a:buChar char="–"/>
            </a:pPr>
            <a:r>
              <a:rPr lang="ru-RU" sz="2000" b="1" dirty="0">
                <a:solidFill>
                  <a:srgbClr val="2A7E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2000" b="1" dirty="0" smtClean="0">
                <a:solidFill>
                  <a:srgbClr val="2A7E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рупповое </a:t>
            </a:r>
            <a:r>
              <a:rPr lang="ru-RU" sz="2000" b="1" dirty="0">
                <a:solidFill>
                  <a:srgbClr val="2A7E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наставничество — </a:t>
            </a:r>
            <a:r>
              <a:rPr lang="ru-RU" sz="2000" b="1" dirty="0" smtClean="0">
                <a:solidFill>
                  <a:srgbClr val="2A7E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%</a:t>
            </a:r>
          </a:p>
          <a:p>
            <a:pPr marL="285750" lvl="0" indent="-285750">
              <a:buFont typeface="Calibri" pitchFamily="34" charset="0"/>
              <a:buChar char="–"/>
            </a:pPr>
            <a:r>
              <a:rPr lang="ru-RU" sz="2000" b="1" dirty="0" smtClean="0">
                <a:solidFill>
                  <a:srgbClr val="2A7E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Ситуационное наставничество — 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13 %</a:t>
            </a:r>
          </a:p>
          <a:p>
            <a:pPr marL="285750" lvl="0" indent="-285750">
              <a:buFont typeface="Calibri" pitchFamily="34" charset="0"/>
              <a:buChar char="–"/>
            </a:pPr>
            <a:r>
              <a:rPr lang="ru-RU" sz="2000" b="1" dirty="0" smtClean="0">
                <a:solidFill>
                  <a:srgbClr val="2A7E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Виртуальное наставничество  </a:t>
            </a:r>
            <a:r>
              <a:rPr lang="ru-RU" sz="2000" b="1" dirty="0">
                <a:solidFill>
                  <a:srgbClr val="2A7E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sz="2000" b="1" dirty="0" smtClean="0">
                <a:solidFill>
                  <a:srgbClr val="2A7E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%</a:t>
            </a:r>
          </a:p>
          <a:p>
            <a:pPr marL="285750" lvl="0" indent="-285750">
              <a:buFont typeface="Calibri" pitchFamily="34" charset="0"/>
              <a:buChar char="–"/>
            </a:pPr>
            <a:r>
              <a:rPr lang="ru-RU" sz="2000" b="1" dirty="0">
                <a:solidFill>
                  <a:srgbClr val="2A7E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000" b="1" dirty="0" smtClean="0">
                <a:solidFill>
                  <a:srgbClr val="2A7E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еверсивное </a:t>
            </a:r>
            <a:r>
              <a:rPr lang="ru-RU" sz="2000" b="1" dirty="0">
                <a:solidFill>
                  <a:srgbClr val="2A7E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наставничество — </a:t>
            </a:r>
            <a:r>
              <a:rPr lang="ru-RU" sz="2000" b="1" dirty="0" smtClean="0">
                <a:solidFill>
                  <a:srgbClr val="2A7E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%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41452" y="979290"/>
            <a:ext cx="4773582" cy="271295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03600" y="3640982"/>
            <a:ext cx="4696896" cy="80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473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6" name="Picture 8" descr="https://businessman.ru/static/img/a/30676/472581/78825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73602">
            <a:off x="6465168" y="821312"/>
            <a:ext cx="2477329" cy="1681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63139" y="73047"/>
            <a:ext cx="9144000" cy="917917"/>
          </a:xfrm>
          <a:prstGeom prst="rect">
            <a:avLst/>
          </a:prstGeom>
          <a:solidFill>
            <a:srgbClr val="206A75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               </a:t>
            </a:r>
            <a:r>
              <a:rPr lang="ru-RU" sz="2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КЛУБ МОЛОДЫХ ПЕДАГОГОВ «ИНИЦИАТИВА»</a:t>
            </a:r>
            <a:endParaRPr lang="ru-RU" sz="24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8462" y="4078731"/>
            <a:ext cx="367240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>
                <a:solidFill>
                  <a:srgbClr val="2663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Дневник наставника: 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поможет отслеживать прогресс в работе, анализировать пройденный путь и ставить новые 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цели</a:t>
            </a:r>
            <a:endParaRPr lang="ru-RU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i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50275" y="2493031"/>
            <a:ext cx="316588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 smtClean="0">
                <a:solidFill>
                  <a:srgbClr val="2876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 u="sng" dirty="0" smtClean="0">
                <a:solidFill>
                  <a:srgbClr val="235A5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ПАПКА НАСТАВНИКА» - </a:t>
            </a:r>
          </a:p>
          <a:p>
            <a:r>
              <a:rPr lang="ru-RU" b="1" dirty="0" smtClean="0">
                <a:solidFill>
                  <a:srgbClr val="235A5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Ваш персональный </a:t>
            </a:r>
            <a:r>
              <a:rPr lang="ru-RU" b="1" dirty="0">
                <a:solidFill>
                  <a:srgbClr val="235A5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гид, который поможет </a:t>
            </a:r>
            <a:r>
              <a:rPr lang="ru-RU" b="1" dirty="0" smtClean="0">
                <a:solidFill>
                  <a:srgbClr val="235A5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уверенно </a:t>
            </a:r>
            <a:r>
              <a:rPr lang="ru-RU" b="1" dirty="0">
                <a:solidFill>
                  <a:srgbClr val="235A5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освоиться в мире </a:t>
            </a:r>
            <a:r>
              <a:rPr lang="ru-RU" b="1" dirty="0" smtClean="0">
                <a:solidFill>
                  <a:srgbClr val="235A5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преподавания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008" y="58009"/>
            <a:ext cx="1066678" cy="975897"/>
          </a:xfrm>
          <a:prstGeom prst="rect">
            <a:avLst/>
          </a:prstGeom>
        </p:spPr>
      </p:pic>
      <p:pic>
        <p:nvPicPr>
          <p:cNvPr id="14" name="Рисунок 13" descr="C:\Users\SKY\Downloads\qr-code(3).gif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0438" y="3215781"/>
            <a:ext cx="2335873" cy="22275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87641" y="5428119"/>
            <a:ext cx="1316850" cy="126807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58987" y="4110841"/>
            <a:ext cx="908383" cy="103031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52412" y="2625269"/>
            <a:ext cx="1182727" cy="1133954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150275" y="5375269"/>
            <a:ext cx="4572000" cy="113877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u="sng" dirty="0">
                <a:solidFill>
                  <a:srgbClr val="26636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Отчет наставника о работе с молодым специалистом</a:t>
            </a: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отражает 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достижения молодого специалиста, зоны 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роста, дает рекомендации 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 дальнейшему развитию </a:t>
            </a:r>
            <a:endParaRPr lang="ru-RU" sz="1600" dirty="0">
              <a:solidFill>
                <a:srgbClr val="00206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3139" y="970619"/>
            <a:ext cx="726169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Клуб 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молодых педагогов </a:t>
            </a:r>
            <a:r>
              <a:rPr lang="ru-RU" b="1" i="1" dirty="0">
                <a:solidFill>
                  <a:srgbClr val="2663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"Инициатива" 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ставит своей целью не просто поддержать начинающих специалистов, но и вооружить их </a:t>
            </a:r>
            <a:r>
              <a:rPr lang="ru-RU" b="1" i="1" dirty="0">
                <a:solidFill>
                  <a:srgbClr val="2663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эффективными инструментами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которые помогут не только освоить профессию, но и значительно сократить бюрократическую нагрузку, сделав старт более плавным и уверенным.</a:t>
            </a:r>
          </a:p>
        </p:txBody>
      </p:sp>
    </p:spTree>
    <p:extLst>
      <p:ext uri="{BB962C8B-B14F-4D97-AF65-F5344CB8AC3E}">
        <p14:creationId xmlns:p14="http://schemas.microsoft.com/office/powerpoint/2010/main" val="3458584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63139" y="73047"/>
            <a:ext cx="9144000" cy="917917"/>
          </a:xfrm>
          <a:prstGeom prst="rect">
            <a:avLst/>
          </a:prstGeom>
          <a:solidFill>
            <a:srgbClr val="206A75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               </a:t>
            </a:r>
            <a:r>
              <a:rPr lang="ru-RU" sz="2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КЛУБ МОЛОДЫХ ПЕДАГОГОВ «ИНИЦИАТИВА»</a:t>
            </a:r>
            <a:endParaRPr lang="ru-RU" sz="24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691680" y="1117333"/>
            <a:ext cx="449977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 smtClean="0">
                <a:solidFill>
                  <a:srgbClr val="2876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 u="sng" dirty="0" smtClean="0">
                <a:solidFill>
                  <a:srgbClr val="235A5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ПАПКА НАСТАВНИКА»</a:t>
            </a:r>
          </a:p>
          <a:p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станет 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молодого специалиста незаменимым спутником на пути к успешной и вдохновляющей педагогической карьере!</a:t>
            </a:r>
          </a:p>
          <a:p>
            <a:endParaRPr lang="ru-RU" b="1" u="sng" dirty="0" smtClean="0">
              <a:solidFill>
                <a:srgbClr val="235A5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08" y="58009"/>
            <a:ext cx="1066678" cy="975897"/>
          </a:xfrm>
          <a:prstGeom prst="rect">
            <a:avLst/>
          </a:prstGeom>
        </p:spPr>
      </p:pic>
      <p:pic>
        <p:nvPicPr>
          <p:cNvPr id="14" name="Рисунок 13" descr="C:\Users\SKY\Downloads\qr-code(3).gif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5500" y="1006002"/>
            <a:ext cx="1968500" cy="1968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56642" y="1726693"/>
            <a:ext cx="1316850" cy="126807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48528" y="2576431"/>
            <a:ext cx="908383" cy="103031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1596" y="1067077"/>
            <a:ext cx="1182727" cy="1133954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57680" y="2379217"/>
            <a:ext cx="4330224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u="sng" dirty="0">
                <a:solidFill>
                  <a:srgbClr val="26636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Памятка начинающему </a:t>
            </a:r>
            <a:r>
              <a:rPr lang="ru-RU" b="1" u="sng" dirty="0" smtClean="0">
                <a:solidFill>
                  <a:srgbClr val="26636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учителю: </a:t>
            </a:r>
          </a:p>
          <a:p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поможет 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заложить правильные основы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</a:p>
          <a:p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избежать распространенных 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ошибок 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 </a:t>
            </a:r>
            <a:endParaRPr lang="ru-RU" sz="1600" b="1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почувствовать 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себя увереннее с первого 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дня</a:t>
            </a:r>
            <a:endParaRPr lang="ru-RU" sz="1600" dirty="0">
              <a:solidFill>
                <a:srgbClr val="00206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9647" y="3519592"/>
            <a:ext cx="4118628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u="sng" dirty="0">
                <a:solidFill>
                  <a:srgbClr val="26636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Памятка при подготовке урока: </a:t>
            </a:r>
            <a:endParaRPr lang="ru-RU" b="1" u="sng" dirty="0" smtClean="0">
              <a:solidFill>
                <a:srgbClr val="266364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поможет 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грамотно спланировать занятие, </a:t>
            </a:r>
            <a:endParaRPr lang="ru-RU" sz="1600" b="1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сделать 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урок интересным и </a:t>
            </a:r>
            <a:endParaRPr lang="ru-RU" sz="1600" b="1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запоминающимся 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для 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учеников</a:t>
            </a:r>
            <a:endParaRPr lang="ru-RU" sz="1600" dirty="0">
              <a:solidFill>
                <a:srgbClr val="002060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3138" y="4602952"/>
            <a:ext cx="4572000" cy="113877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u="sng" dirty="0">
                <a:solidFill>
                  <a:srgbClr val="26636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Дидактические требования к современному уроку: 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познакомят 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 актуальными требованиями к уроку, 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соответствующему ФГОС.</a:t>
            </a:r>
            <a:endParaRPr lang="ru-RU" sz="1600" dirty="0">
              <a:solidFill>
                <a:srgbClr val="00206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01914" y="5741725"/>
            <a:ext cx="4399731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u="sng" dirty="0">
                <a:solidFill>
                  <a:srgbClr val="2663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Самоанализ урока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поможет молодому </a:t>
            </a:r>
            <a:endParaRPr lang="ru-RU" sz="16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специалисту 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объективно оценить свою </a:t>
            </a:r>
            <a:endParaRPr lang="ru-RU" sz="16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работу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выявить сильные 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слабые стороны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37372" y="3850313"/>
            <a:ext cx="3816427" cy="2225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531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7697"/>
            <a:ext cx="9144000" cy="908966"/>
          </a:xfrm>
          <a:prstGeom prst="rect">
            <a:avLst/>
          </a:prstGeom>
          <a:solidFill>
            <a:srgbClr val="206A7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ru-RU" sz="2800" b="1" dirty="0" smtClean="0">
                <a:latin typeface="Candara" panose="020E0502030303020204" pitchFamily="34" charset="0"/>
              </a:rPr>
              <a:t>    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ИНСТРУМЕНТАРИЙ - 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ONLINE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ОПРОСНИК для быстрой обратной связи и самоанализа урока </a:t>
            </a:r>
            <a:endParaRPr lang="ru-RU" sz="2400" i="1" dirty="0"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239" name="AutoShape 23" descr="https://apf.mail.ru/cgi-bin/readmsg/2f854e228c2e612b.jpg?id=15616456560121932703%3B0%3B7&amp;x-email=ytv%40list.ru&amp;exif=1"/>
          <p:cNvSpPr>
            <a:spLocks noChangeAspect="1" noChangeArrowheads="1"/>
          </p:cNvSpPr>
          <p:nvPr/>
        </p:nvSpPr>
        <p:spPr bwMode="auto">
          <a:xfrm>
            <a:off x="155575" y="-144462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1661" y="135425"/>
            <a:ext cx="799271" cy="73350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0072" y="3682602"/>
            <a:ext cx="2235324" cy="223532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496" y="936010"/>
            <a:ext cx="59046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235A5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ONLINE- </a:t>
            </a:r>
            <a:r>
              <a:rPr lang="ru-RU" b="1" i="1" dirty="0">
                <a:solidFill>
                  <a:srgbClr val="235A5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ОПРОСНИК 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позволяет молодому учителю взглянуть на свою работу со стороны, выявить сильные стороны и зоны </a:t>
            </a: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роста, улучшить качество и результативность урока</a:t>
            </a:r>
          </a:p>
          <a:p>
            <a:endParaRPr lang="ru-RU" sz="2400" b="1" i="1" dirty="0">
              <a:solidFill>
                <a:srgbClr val="235A5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54586" y="1184817"/>
            <a:ext cx="1463167" cy="47552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985214" y="2807334"/>
            <a:ext cx="16019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solidFill>
                  <a:srgbClr val="2A6A6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 лайфхак</a:t>
            </a:r>
            <a:endParaRPr lang="ru-RU" b="1" i="1" dirty="0">
              <a:solidFill>
                <a:srgbClr val="2A6A6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40152" y="2128116"/>
            <a:ext cx="2828789" cy="127417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68518" y="2215316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заполнения опросника молодой специалист сможет обсудить результаты со своим наставником, что позволит получить ценную обратную связь и наметить пути для дальнейшего профессионального </a:t>
            </a:r>
            <a:r>
              <a:rPr lang="ru-RU" sz="1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0728" y="5661248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Этот </a:t>
            </a:r>
            <a:r>
              <a:rPr lang="ru-RU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инструмент поможет меньше времени тратить на бумажную волокиту и больше – на творчество</a:t>
            </a:r>
            <a:r>
              <a:rPr lang="ru-RU" sz="1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16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8518" y="3975124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Самоанализ, инициированный опросником, побуждает молодого учителя к рефлексии: какие методики оказались наиболее эффективными, какие приемы вызвали наибольший отклик у учеников, а где еще есть пространство для совершенствования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4092979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7697"/>
            <a:ext cx="9144000" cy="908966"/>
          </a:xfrm>
          <a:prstGeom prst="rect">
            <a:avLst/>
          </a:prstGeom>
          <a:solidFill>
            <a:srgbClr val="206A7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ru-RU" sz="2800" b="1" dirty="0" smtClean="0">
                <a:latin typeface="Candara" panose="020E0502030303020204" pitchFamily="34" charset="0"/>
              </a:rPr>
              <a:t>    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ИНСТРУМЕНТАРИЙ - 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ONLINE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ОПРОСНИК для быстрой обратной связи и самоанализа урока </a:t>
            </a:r>
            <a:endParaRPr lang="ru-RU" sz="2400" i="1" dirty="0"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239" name="AutoShape 23" descr="https://apf.mail.ru/cgi-bin/readmsg/2f854e228c2e612b.jpg?id=15616456560121932703%3B0%3B7&amp;x-email=ytv%40list.ru&amp;exif=1"/>
          <p:cNvSpPr>
            <a:spLocks noChangeAspect="1" noChangeArrowheads="1"/>
          </p:cNvSpPr>
          <p:nvPr/>
        </p:nvSpPr>
        <p:spPr bwMode="auto">
          <a:xfrm>
            <a:off x="155575" y="-144462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1661" y="135425"/>
            <a:ext cx="799271" cy="73350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6884" y="4015230"/>
            <a:ext cx="2235324" cy="223532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496" y="936010"/>
            <a:ext cx="59046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235A5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ONLINE- </a:t>
            </a:r>
            <a:r>
              <a:rPr lang="ru-RU" b="1" i="1" dirty="0">
                <a:solidFill>
                  <a:srgbClr val="235A5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ОПРОСНИК 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позволяет молодому учителю взглянуть на свою работу со стороны, выявить сильные стороны и зоны </a:t>
            </a: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роста, улучшить качество и результативность урока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54586" y="1184817"/>
            <a:ext cx="1463167" cy="47552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985214" y="2807334"/>
            <a:ext cx="16019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solidFill>
                  <a:srgbClr val="2A6A6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 лайфхак</a:t>
            </a:r>
            <a:endParaRPr lang="ru-RU" b="1" i="1" dirty="0">
              <a:solidFill>
                <a:srgbClr val="2A6A6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40152" y="2128116"/>
            <a:ext cx="2828789" cy="1274174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178838" y="5589240"/>
            <a:ext cx="5400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Этот </a:t>
            </a:r>
            <a:r>
              <a:rPr lang="ru-RU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инструмент поможет меньше времени тратить </a:t>
            </a:r>
            <a:r>
              <a:rPr lang="ru-RU" sz="1600" b="1" i="1" dirty="0">
                <a:solidFill>
                  <a:srgbClr val="2663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бумажную волокиту</a:t>
            </a:r>
            <a:r>
              <a:rPr lang="ru-RU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больше – </a:t>
            </a:r>
            <a:r>
              <a:rPr lang="ru-RU" sz="1600" b="1" i="1" dirty="0">
                <a:solidFill>
                  <a:srgbClr val="2663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творчество</a:t>
            </a:r>
            <a:r>
              <a:rPr lang="ru-RU" sz="1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16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8838" y="2122404"/>
            <a:ext cx="540127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ru-RU" altLang="ru-RU" sz="1600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этом опроснике отражены </a:t>
            </a:r>
            <a:r>
              <a:rPr lang="ru-RU" altLang="ru-RU" sz="1600" b="1" i="1" dirty="0">
                <a:solidFill>
                  <a:srgbClr val="26636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основные критерии современного урока. </a:t>
            </a:r>
            <a:endParaRPr lang="ru-RU" altLang="ru-RU" sz="1600" b="1" i="1" dirty="0" smtClean="0">
              <a:solidFill>
                <a:srgbClr val="266364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ru-RU" altLang="ru-RU" sz="16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Система </a:t>
            </a:r>
            <a:r>
              <a:rPr lang="ru-RU" altLang="ru-RU" sz="1600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позволяет </a:t>
            </a:r>
            <a:r>
              <a:rPr lang="ru-RU" altLang="ru-RU" sz="16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молодому </a:t>
            </a:r>
            <a:r>
              <a:rPr lang="ru-RU" altLang="ru-RU" sz="1600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специалисту </a:t>
            </a:r>
            <a:endParaRPr lang="ru-RU" altLang="ru-RU" sz="16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быстро увидеть </a:t>
            </a:r>
            <a:r>
              <a:rPr lang="ru-RU" altLang="ru-RU" sz="1600" b="1" i="1" dirty="0">
                <a:solidFill>
                  <a:srgbClr val="26636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свои плюсы и минусы в уроке</a:t>
            </a:r>
            <a:r>
              <a:rPr lang="ru-RU" altLang="ru-RU" sz="1600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ru-RU" altLang="ru-RU" sz="16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-понять </a:t>
            </a:r>
            <a:r>
              <a:rPr lang="ru-RU" altLang="ru-RU" sz="1600" b="1" i="1" dirty="0">
                <a:solidFill>
                  <a:srgbClr val="26636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причину возникающих проблем</a:t>
            </a:r>
            <a:r>
              <a:rPr lang="ru-RU" altLang="ru-RU" sz="1600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ru-RU" altLang="ru-RU" sz="16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совершенствовать </a:t>
            </a:r>
            <a:r>
              <a:rPr lang="ru-RU" altLang="ru-RU" sz="1600" b="1" i="1" dirty="0">
                <a:solidFill>
                  <a:srgbClr val="26636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навык самоанализа</a:t>
            </a:r>
            <a:r>
              <a:rPr lang="ru-RU" altLang="ru-RU" sz="16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ru-RU" altLang="ru-RU" sz="16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ru-RU" altLang="ru-RU" sz="1600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Наставник  имеет возможность</a:t>
            </a:r>
            <a:endParaRPr lang="ru-RU" altLang="ru-RU" sz="16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 сразу </a:t>
            </a:r>
            <a:r>
              <a:rPr lang="ru-RU" altLang="ru-RU" sz="1600" b="1" i="1" dirty="0">
                <a:solidFill>
                  <a:srgbClr val="26636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увидеть результат урока, ошибки, достижения;</a:t>
            </a:r>
            <a:endParaRPr lang="ru-RU" altLang="ru-RU" sz="1600" b="1" i="1" dirty="0">
              <a:solidFill>
                <a:srgbClr val="26636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понять, какой этап урока </a:t>
            </a:r>
            <a:r>
              <a:rPr lang="ru-RU" altLang="ru-RU" sz="1600" b="1" i="1" dirty="0">
                <a:solidFill>
                  <a:srgbClr val="26636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вызывает наибольшие затруднения;</a:t>
            </a:r>
            <a:endParaRPr lang="ru-RU" altLang="ru-RU" sz="1600" b="1" i="1" dirty="0">
              <a:solidFill>
                <a:srgbClr val="26636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altLang="ru-RU" sz="1600" b="1" i="1" dirty="0">
                <a:solidFill>
                  <a:srgbClr val="26636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спланировать работу </a:t>
            </a:r>
            <a:r>
              <a:rPr lang="ru-RU" altLang="ru-RU" sz="1600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ликвидации возникших проблем;</a:t>
            </a:r>
            <a:endParaRPr lang="ru-RU" altLang="ru-RU" sz="16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 наблюдать, как растёт умение молодого специалиста </a:t>
            </a:r>
            <a:r>
              <a:rPr lang="ru-RU" altLang="ru-RU" sz="1600" b="1" i="1" dirty="0">
                <a:solidFill>
                  <a:srgbClr val="26636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выполнять </a:t>
            </a:r>
            <a:r>
              <a:rPr lang="ru-RU" altLang="ru-RU" sz="1600" b="1" i="1" dirty="0" smtClean="0">
                <a:solidFill>
                  <a:srgbClr val="26636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самоанализ</a:t>
            </a:r>
            <a:r>
              <a:rPr lang="ru-RU" altLang="ru-RU" sz="16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altLang="ru-RU" sz="16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2590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7697"/>
            <a:ext cx="9144000" cy="908966"/>
          </a:xfrm>
          <a:prstGeom prst="rect">
            <a:avLst/>
          </a:prstGeom>
          <a:solidFill>
            <a:srgbClr val="206A7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ru-RU" sz="2800" b="1" dirty="0" smtClean="0">
                <a:latin typeface="Candara" panose="020E0502030303020204" pitchFamily="34" charset="0"/>
              </a:rPr>
              <a:t>    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ИНСТРУМЕНТАРИЙ - 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ONLINE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ОПРОСНИК для быстрой обратной связи и самоанализа урока </a:t>
            </a:r>
            <a:endParaRPr lang="ru-RU" sz="2400" i="1" dirty="0"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239" name="AutoShape 23" descr="https://apf.mail.ru/cgi-bin/readmsg/2f854e228c2e612b.jpg?id=15616456560121932703%3B0%3B7&amp;x-email=ytv%40list.ru&amp;exif=1"/>
          <p:cNvSpPr>
            <a:spLocks noChangeAspect="1" noChangeArrowheads="1"/>
          </p:cNvSpPr>
          <p:nvPr/>
        </p:nvSpPr>
        <p:spPr bwMode="auto">
          <a:xfrm>
            <a:off x="155575" y="-144462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1661" y="135425"/>
            <a:ext cx="799271" cy="73350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9684" y="3116509"/>
            <a:ext cx="2235324" cy="223532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3" y="1006993"/>
            <a:ext cx="1913438" cy="297027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54777" y="5694813"/>
            <a:ext cx="59046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235A5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«Данный опросник помог мне улучшить качество и результативность урока»</a:t>
            </a:r>
          </a:p>
          <a:p>
            <a:endParaRPr lang="ru-RU" sz="2400" b="1" i="1" dirty="0">
              <a:solidFill>
                <a:srgbClr val="235A5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23728" y="1011767"/>
            <a:ext cx="70202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Мостовая Евгения </a:t>
            </a: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Николаевна, </a:t>
            </a:r>
            <a:r>
              <a:rPr lang="ru-RU" b="1" i="1" dirty="0" smtClean="0">
                <a:solidFill>
                  <a:srgbClr val="235A5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молодой специалист 2021 г.,</a:t>
            </a:r>
            <a:endParaRPr lang="ru-RU" b="1" i="1" dirty="0">
              <a:solidFill>
                <a:srgbClr val="235A5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i="1" dirty="0" smtClean="0">
                <a:solidFill>
                  <a:srgbClr val="235A5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эксперт </a:t>
            </a:r>
            <a:r>
              <a:rPr lang="ru-RU" b="1" i="1" dirty="0">
                <a:solidFill>
                  <a:srgbClr val="235A5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региональных методических групп по сопровождению перехода на обновленные </a:t>
            </a:r>
            <a:r>
              <a:rPr lang="ru-RU" b="1" i="1" dirty="0" smtClean="0">
                <a:solidFill>
                  <a:srgbClr val="235A5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ФГОС, лауреат муниципального конкурса «Педагогические надежды – 2023» </a:t>
            </a:r>
            <a:endParaRPr lang="ru-RU" b="1" i="1" dirty="0">
              <a:solidFill>
                <a:srgbClr val="235A5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75" y="3537122"/>
            <a:ext cx="2146900" cy="303437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24593" y="2489453"/>
            <a:ext cx="2262099" cy="310973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04705" y="1861076"/>
            <a:ext cx="1463167" cy="47552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8"/>
          <a:srcRect l="7933" t="2611" r="9879" b="8619"/>
          <a:stretch/>
        </p:blipFill>
        <p:spPr>
          <a:xfrm>
            <a:off x="4467585" y="2133425"/>
            <a:ext cx="2376264" cy="331236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985214" y="2807334"/>
            <a:ext cx="16019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solidFill>
                  <a:srgbClr val="2A6A6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 лайфхак</a:t>
            </a:r>
            <a:endParaRPr lang="ru-RU" b="1" i="1" dirty="0">
              <a:solidFill>
                <a:srgbClr val="2A6A6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7611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Прямоугольник 34"/>
          <p:cNvSpPr/>
          <p:nvPr/>
        </p:nvSpPr>
        <p:spPr>
          <a:xfrm>
            <a:off x="7534" y="19962"/>
            <a:ext cx="9012205" cy="1002388"/>
          </a:xfrm>
          <a:prstGeom prst="rect">
            <a:avLst/>
          </a:prstGeom>
          <a:solidFill>
            <a:srgbClr val="206A75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marL="982663" algn="ctr"/>
            <a:r>
              <a:rPr lang="ru-RU" sz="2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ЭЛЕКТРОННАЯ ПЛАТФОРМА ДЛЯ ПОМОЩИ МОЛОДЫМ СПЕЦИАЛИСТАМ </a:t>
            </a:r>
            <a:endParaRPr lang="ru-RU" sz="24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4"/>
          <p:cNvSpPr>
            <a:spLocks noChangeArrowheads="1"/>
          </p:cNvSpPr>
          <p:nvPr/>
        </p:nvSpPr>
        <p:spPr bwMode="auto">
          <a:xfrm>
            <a:off x="152403" y="-322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2" name="Выноска со стрелкой вниз 51"/>
          <p:cNvSpPr/>
          <p:nvPr/>
        </p:nvSpPr>
        <p:spPr>
          <a:xfrm>
            <a:off x="1043608" y="1473353"/>
            <a:ext cx="7488832" cy="2024839"/>
          </a:xfrm>
          <a:prstGeom prst="downArrowCallout">
            <a:avLst>
              <a:gd name="adj1" fmla="val 17201"/>
              <a:gd name="adj2" fmla="val 25000"/>
              <a:gd name="adj3" fmla="val 25000"/>
              <a:gd name="adj4" fmla="val 64977"/>
            </a:avLst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Электронная платформа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«НАСТАВНИК БЕЗ ГРАНИЦ»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(сетевое взаимодействие между молодыми специалистами и наставниками школ Выборгского района, Ленинградской области)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algn="ctr"/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sz="1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4" name="Выноска со стрелкой вниз 53"/>
          <p:cNvSpPr/>
          <p:nvPr/>
        </p:nvSpPr>
        <p:spPr>
          <a:xfrm>
            <a:off x="6601692" y="3023823"/>
            <a:ext cx="2269196" cy="826886"/>
          </a:xfrm>
          <a:prstGeom prst="downArrowCallout">
            <a:avLst/>
          </a:prstGeom>
          <a:solidFill>
            <a:srgbClr val="2A7E82"/>
          </a:solidFill>
          <a:ln>
            <a:solidFill>
              <a:srgbClr val="2E86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подопечные</a:t>
            </a:r>
            <a:endParaRPr lang="ru-RU" b="1" dirty="0"/>
          </a:p>
        </p:txBody>
      </p:sp>
      <p:sp>
        <p:nvSpPr>
          <p:cNvPr id="57" name="Выноска со стрелкой вниз 56"/>
          <p:cNvSpPr/>
          <p:nvPr/>
        </p:nvSpPr>
        <p:spPr>
          <a:xfrm>
            <a:off x="773228" y="3023823"/>
            <a:ext cx="2269196" cy="826886"/>
          </a:xfrm>
          <a:prstGeom prst="downArrowCallout">
            <a:avLst/>
          </a:prstGeom>
          <a:solidFill>
            <a:srgbClr val="2A7E82"/>
          </a:solidFill>
          <a:ln>
            <a:solidFill>
              <a:srgbClr val="2E86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наставники</a:t>
            </a:r>
            <a:endParaRPr lang="ru-RU" b="1" dirty="0"/>
          </a:p>
        </p:txBody>
      </p:sp>
      <p:sp>
        <p:nvSpPr>
          <p:cNvPr id="59" name="Прямоугольник 58"/>
          <p:cNvSpPr/>
          <p:nvPr/>
        </p:nvSpPr>
        <p:spPr>
          <a:xfrm>
            <a:off x="1162830" y="3973317"/>
            <a:ext cx="1530772" cy="307777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6">
                <a:lumMod val="75000"/>
              </a:schemeClr>
            </a:solidFill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</a:rPr>
              <a:t>ШКОЛА</a:t>
            </a:r>
            <a:endParaRPr lang="ru-RU" sz="1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6945091" y="4438566"/>
            <a:ext cx="1518729" cy="307777"/>
          </a:xfrm>
          <a:prstGeom prst="rect">
            <a:avLst/>
          </a:prstGeom>
          <a:solidFill>
            <a:schemeClr val="bg1"/>
          </a:solidFill>
          <a:ln w="19050">
            <a:solidFill>
              <a:srgbClr val="2A7E82"/>
            </a:solidFill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2A7E82"/>
                </a:solidFill>
              </a:rPr>
              <a:t>УЧИТЕЛЬ</a:t>
            </a:r>
            <a:endParaRPr lang="ru-RU" sz="1400" b="1" dirty="0">
              <a:solidFill>
                <a:srgbClr val="2A7E82"/>
              </a:solidFill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1174873" y="4466868"/>
            <a:ext cx="1518729" cy="307777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6">
                <a:lumMod val="75000"/>
              </a:schemeClr>
            </a:solidFill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</a:rPr>
              <a:t>УЧИТЕЛЬ</a:t>
            </a:r>
            <a:endParaRPr lang="ru-RU" sz="1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6945091" y="3967353"/>
            <a:ext cx="1530772" cy="307777"/>
          </a:xfrm>
          <a:prstGeom prst="rect">
            <a:avLst/>
          </a:prstGeom>
          <a:solidFill>
            <a:schemeClr val="bg1"/>
          </a:solidFill>
          <a:ln w="19050">
            <a:solidFill>
              <a:srgbClr val="2A7E82"/>
            </a:solidFill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2A7E82"/>
                </a:solidFill>
              </a:rPr>
              <a:t>ШКОЛА</a:t>
            </a:r>
            <a:endParaRPr lang="ru-RU" sz="1400" b="1" dirty="0">
              <a:solidFill>
                <a:srgbClr val="2A7E82"/>
              </a:solidFill>
            </a:endParaRPr>
          </a:p>
        </p:txBody>
      </p:sp>
      <p:sp>
        <p:nvSpPr>
          <p:cNvPr id="63" name="Выноска со стрелками влево/вправо 62"/>
          <p:cNvSpPr/>
          <p:nvPr/>
        </p:nvSpPr>
        <p:spPr>
          <a:xfrm>
            <a:off x="2873135" y="3677473"/>
            <a:ext cx="3965575" cy="1677122"/>
          </a:xfrm>
          <a:prstGeom prst="leftRightArrowCallout">
            <a:avLst>
              <a:gd name="adj1" fmla="val 20885"/>
              <a:gd name="adj2" fmla="val 25000"/>
              <a:gd name="adj3" fmla="val 17799"/>
              <a:gd name="adj4" fmla="val 77085"/>
            </a:avLst>
          </a:prstGeom>
          <a:solidFill>
            <a:srgbClr val="2A7E82"/>
          </a:solidFill>
          <a:ln>
            <a:solidFill>
              <a:srgbClr val="359D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Удовлетворение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образовательных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потребностей, профессиональных дефицитов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  <p:pic>
        <p:nvPicPr>
          <p:cNvPr id="18" name="Picture 2" descr="https://biznesformula.ru/wp-content/uploads/2013/03/Internet_mlm_sponso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363" y="109181"/>
            <a:ext cx="1493729" cy="884646"/>
          </a:xfrm>
          <a:prstGeom prst="rect">
            <a:avLst/>
          </a:prstGeom>
          <a:noFill/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/>
          <a:srcRect t="72171"/>
          <a:stretch/>
        </p:blipFill>
        <p:spPr>
          <a:xfrm>
            <a:off x="6229870" y="4909779"/>
            <a:ext cx="3012839" cy="181449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34" y="4642879"/>
            <a:ext cx="1531388" cy="214901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38922" y="5276495"/>
            <a:ext cx="1628394" cy="151540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91190" y="905553"/>
            <a:ext cx="84605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u="sng" dirty="0" smtClean="0">
                <a:solidFill>
                  <a:srgbClr val="2A6A6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Уникальность и новизна</a:t>
            </a:r>
            <a:r>
              <a:rPr lang="ru-RU" b="1" i="1" dirty="0" smtClean="0">
                <a:solidFill>
                  <a:srgbClr val="2A6A6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позволяет объединить наставников и молодых педагогов из разных регионов,  задать вопрос - получить  обратную связь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56792" y="1520663"/>
            <a:ext cx="1707028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085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8815</TotalTime>
  <Words>1032</Words>
  <Application>Microsoft Office PowerPoint</Application>
  <PresentationFormat>Экран (4:3)</PresentationFormat>
  <Paragraphs>139</Paragraphs>
  <Slides>12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Сергей Яковенко</dc:creator>
  <cp:lastModifiedBy>Марина Александровна Остапова</cp:lastModifiedBy>
  <cp:revision>594</cp:revision>
  <cp:lastPrinted>2020-02-26T14:02:44Z</cp:lastPrinted>
  <dcterms:created xsi:type="dcterms:W3CDTF">2018-06-09T04:04:21Z</dcterms:created>
  <dcterms:modified xsi:type="dcterms:W3CDTF">2025-12-01T09:59:41Z</dcterms:modified>
</cp:coreProperties>
</file>