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5" autoAdjust="0"/>
  </p:normalViewPr>
  <p:slideViewPr>
    <p:cSldViewPr>
      <p:cViewPr varScale="1">
        <p:scale>
          <a:sx n="49" d="100"/>
          <a:sy n="49" d="100"/>
        </p:scale>
        <p:origin x="-2124" y="-5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5ABCB-E556-46EE-AA42-53FAE0BBAAAE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82788" y="746125"/>
            <a:ext cx="27955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6BFD-B85B-45BD-A249-D72179257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9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6BFD-B85B-45BD-A249-D721792573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B6BFD-B85B-45BD-A249-D7217925737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712" y="2483768"/>
            <a:ext cx="5674845" cy="1728192"/>
          </a:xfrm>
          <a:solidFill>
            <a:srgbClr val="0070C0">
              <a:alpha val="7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руководителя 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обязательных требований 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об образовании,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со снижением бюрократической нагрузки 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педагогических работников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(выпуск №1)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8" y="4881218"/>
            <a:ext cx="310767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3136" y="4860032"/>
            <a:ext cx="1786413" cy="1872208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руководителя образовательной организации - новая государственная задача - сократить  бюрократическую нагрузку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418" y="7308304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Авторы-составители: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Остапова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надзора и контроля в сфере образования департамента надзора, контроля, оценки качества и правового обеспечения в сфере образования комитета общего и профессионального образования Ленинградской области;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Шагай Л.А.,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муниципального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 «Коммунарская средняя общеобразовательная школа № 3» Гатчинского муниципального округа Ленинградской области </a:t>
            </a:r>
            <a:endParaRPr lang="ru-RU" sz="1200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r="13983"/>
          <a:stretch/>
        </p:blipFill>
        <p:spPr bwMode="auto">
          <a:xfrm>
            <a:off x="2753991" y="827584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69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8" y="21428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деятельности педагогических работников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требований  Приказа № 779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90" y="1857356"/>
            <a:ext cx="2643206" cy="1143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</a:p>
          <a:p>
            <a:pPr marL="285750" indent="-28575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предмета, учебного курса</a:t>
            </a:r>
          </a:p>
          <a:p>
            <a:pPr marL="285750" indent="-28575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внеурочной</a:t>
            </a:r>
          </a:p>
          <a:p>
            <a:pPr marL="285750" indent="-28575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деятельности), </a:t>
            </a:r>
          </a:p>
          <a:p>
            <a:pPr marL="285750" indent="-285750"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модуля;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80" y="1142976"/>
            <a:ext cx="5286412" cy="566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преподаватель-организатор основ безопасности и защиты Родины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8" y="4000496"/>
            <a:ext cx="2143164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успеваемости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66" y="3143240"/>
            <a:ext cx="6286544" cy="642942"/>
          </a:xfrm>
          <a:prstGeom prst="round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Локальным нормативным актом можно урегулировать алгоритм работы  педагогов  с рабочими программами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758056" y="2171110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Wild\Pictures\image027-1-540x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80" y="785786"/>
            <a:ext cx="857220" cy="114296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2928934" y="4000496"/>
            <a:ext cx="2857520" cy="64294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ведется в электронном виде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использованием ресурсов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ГИС СОЛО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14686" y="1928794"/>
            <a:ext cx="3429024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формируется в электронном виде посредством федерального конструктора учебных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2472304" y="4028498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44259" y="6177048"/>
            <a:ext cx="3357586" cy="2143140"/>
          </a:xfrm>
          <a:prstGeom prst="roundRect">
            <a:avLst>
              <a:gd name="adj" fmla="val 8355"/>
            </a:avLst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Локальным нормативным актом необходимо урегулировать алгоритм работы  педагогов  с журналом учета успеваемости, журналом внеурочной деятельности в ГИС СОЛО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728" y="4929190"/>
            <a:ext cx="2571768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внеурочной деятельности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14686" y="4929190"/>
            <a:ext cx="3357586" cy="642942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ведется в электронном виде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использованием ресурсов ГИС СОЛО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2758056" y="4957192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2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466" y="6465028"/>
            <a:ext cx="2786096" cy="1567180"/>
          </a:xfrm>
          <a:prstGeom prst="rect">
            <a:avLst/>
          </a:prstGeom>
          <a:noFill/>
        </p:spPr>
      </p:pic>
      <p:sp>
        <p:nvSpPr>
          <p:cNvPr id="40" name="Стрелка вниз 39"/>
          <p:cNvSpPr/>
          <p:nvPr/>
        </p:nvSpPr>
        <p:spPr>
          <a:xfrm>
            <a:off x="230466" y="2422045"/>
            <a:ext cx="37277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6286526" y="5413821"/>
            <a:ext cx="357184" cy="886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40" name="Picture 12" descr="https://trafaret-decor.art/sites/default/files/styles/max_650x650/public/2023-01/people101.png?itok=8mGk6_Q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724" y="4000496"/>
            <a:ext cx="976276" cy="732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8" y="21428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деятельности педагогических работников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требований  Приказа № 779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90" y="2500298"/>
            <a:ext cx="3071834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marL="285750" lvl="0" indent="-285750" algn="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 работы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8" y="1285852"/>
            <a:ext cx="5500726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-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осуществляющий функции классного руководителя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66" y="4714876"/>
            <a:ext cx="2143140" cy="928694"/>
          </a:xfrm>
          <a:prstGeom prst="roundRect">
            <a:avLst>
              <a:gd name="adj" fmla="val 227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b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обучающегося 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запросу)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0174" y="3643306"/>
            <a:ext cx="4643470" cy="785818"/>
          </a:xfrm>
          <a:prstGeom prst="round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Локальным нормативным актом можно урегулировать алгоритм работы  классных руководителей с планом воспитательной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9000" y="4786314"/>
            <a:ext cx="2857520" cy="8572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формируется в электронном виде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29066" y="2357422"/>
            <a:ext cx="264320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формируется в электронном виде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2722337" y="4707159"/>
            <a:ext cx="341756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604" y="6262646"/>
            <a:ext cx="6000792" cy="1285884"/>
          </a:xfrm>
          <a:prstGeom prst="roundRect">
            <a:avLst>
              <a:gd name="adj" fmla="val 8355"/>
            </a:avLst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образовательной организации можно сформировать банк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шаблонов в электронном виде характеристик на обучающихся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различным запросам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428604" y="1750198"/>
            <a:ext cx="285728" cy="728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3472436" y="2599738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человечки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5452200"/>
            <a:ext cx="838446" cy="786043"/>
          </a:xfrm>
          <a:prstGeom prst="rect">
            <a:avLst/>
          </a:prstGeom>
          <a:noFill/>
        </p:spPr>
      </p:pic>
      <p:pic>
        <p:nvPicPr>
          <p:cNvPr id="24580" name="Picture 4" descr="человечки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03" y="3571868"/>
            <a:ext cx="1333509" cy="1000132"/>
          </a:xfrm>
          <a:prstGeom prst="rect">
            <a:avLst/>
          </a:prstGeom>
          <a:noFill/>
        </p:spPr>
      </p:pic>
      <p:pic>
        <p:nvPicPr>
          <p:cNvPr id="24582" name="Picture 6" descr="челове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2500298"/>
            <a:ext cx="735097" cy="642942"/>
          </a:xfrm>
          <a:prstGeom prst="rect">
            <a:avLst/>
          </a:prstGeom>
          <a:noFill/>
        </p:spPr>
      </p:pic>
      <p:pic>
        <p:nvPicPr>
          <p:cNvPr id="24584" name="Picture 8" descr="человечек с галочкой для презента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5441" y="1241975"/>
            <a:ext cx="971409" cy="971409"/>
          </a:xfrm>
          <a:prstGeom prst="rect">
            <a:avLst/>
          </a:prstGeom>
          <a:noFill/>
        </p:spPr>
      </p:pic>
      <p:pic>
        <p:nvPicPr>
          <p:cNvPr id="24586" name="Picture 10" descr="https://trafaret-decor.art/sites/default/files/styles/max_650x650/public/2023-01/people132.png?itok=Kvx4EUq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16" y="2643174"/>
            <a:ext cx="785818" cy="571833"/>
          </a:xfrm>
          <a:prstGeom prst="rect">
            <a:avLst/>
          </a:prstGeom>
          <a:noFill/>
        </p:spPr>
      </p:pic>
      <p:sp>
        <p:nvSpPr>
          <p:cNvPr id="31" name="Стрелка вниз 30"/>
          <p:cNvSpPr/>
          <p:nvPr/>
        </p:nvSpPr>
        <p:spPr>
          <a:xfrm>
            <a:off x="6215082" y="3191512"/>
            <a:ext cx="2857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8" name="Picture 12" descr="человечек с восклицательным знако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16" y="5261977"/>
            <a:ext cx="976266" cy="976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8" y="21428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  педагогических работников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требованиях законодательства об образовании в части снижения бюрократической нагрузки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66" y="1142976"/>
            <a:ext cx="264320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педагогических советов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66" y="4286248"/>
            <a:ext cx="6143668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Баннер со ссылкой на информационный ресурс по вопросам снижения бюрократической нагрузки на педагогических работников, размещенный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официальном сайте комитета общего и профессионального образования Ленинградской области в сети «Интернет»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52" y="2428860"/>
            <a:ext cx="3000420" cy="1000132"/>
          </a:xfrm>
          <a:prstGeom prst="round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Размещение информации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информационных  стендах образовательной организации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758056" y="1170978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Wild\Pictures\image027-1-54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90" y="3571868"/>
            <a:ext cx="857220" cy="114296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357562" y="3000364"/>
            <a:ext cx="3214710" cy="1143008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Размещение информации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официальном сайте образовательной организации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сети «Интернет»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6124" y="1071538"/>
            <a:ext cx="2928958" cy="17722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50" b="1" i="1" dirty="0" smtClean="0">
                <a:latin typeface="Times New Roman" pitchFamily="18" charset="0"/>
                <a:cs typeface="Times New Roman" pitchFamily="18" charset="0"/>
              </a:rPr>
              <a:t>Включение в повестку заседания вопросов по: </a:t>
            </a:r>
          </a:p>
          <a:p>
            <a:pPr algn="ctr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разъяснению требований законодательства об образовании;</a:t>
            </a:r>
          </a:p>
          <a:p>
            <a:pPr algn="ctr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оптимизации бюрократической нагрузки в образовательной  организации и т.д.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143248" y="3857620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2129" y="5500694"/>
            <a:ext cx="3714776" cy="1214446"/>
          </a:xfrm>
          <a:prstGeom prst="roundRect">
            <a:avLst>
              <a:gd name="adj" fmla="val 8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«дорожная карта»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 бюрократической нагрузки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организации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календарный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285746" y="1006370"/>
            <a:ext cx="2857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14290" y="5072066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4818" y="5786446"/>
            <a:ext cx="2500330" cy="1214446"/>
          </a:xfrm>
          <a:prstGeom prst="roundRect">
            <a:avLst>
              <a:gd name="adj" fmla="val 8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функционировании сервиса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«Помощник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(чат–бот)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6143644" y="5214942"/>
            <a:ext cx="3417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35908" y="7642432"/>
            <a:ext cx="3857652" cy="857256"/>
          </a:xfrm>
          <a:prstGeom prst="roundRect">
            <a:avLst>
              <a:gd name="adj" fmla="val 8355"/>
            </a:avLst>
          </a:prstGeom>
          <a:solidFill>
            <a:schemeClr val="tx2">
              <a:lumMod val="40000"/>
              <a:lumOff val="60000"/>
              <a:alpha val="4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Разработка памяток для педагогических работников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Человечки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811" y="6975966"/>
            <a:ext cx="1829285" cy="1784548"/>
          </a:xfrm>
          <a:prstGeom prst="rect">
            <a:avLst/>
          </a:prstGeom>
          <a:noFill/>
        </p:spPr>
      </p:pic>
      <p:pic>
        <p:nvPicPr>
          <p:cNvPr id="1028" name="Picture 4" descr="Челове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167" y="1411318"/>
            <a:ext cx="1144457" cy="1144457"/>
          </a:xfrm>
          <a:prstGeom prst="rect">
            <a:avLst/>
          </a:prstGeom>
          <a:noFill/>
        </p:spPr>
      </p:pic>
      <p:sp>
        <p:nvSpPr>
          <p:cNvPr id="26" name="Стрелка вниз 25"/>
          <p:cNvSpPr/>
          <p:nvPr/>
        </p:nvSpPr>
        <p:spPr>
          <a:xfrm>
            <a:off x="2857496" y="6668703"/>
            <a:ext cx="35719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8" y="21428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информирование  педагогических работников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требованиях законодательства об образовании в части снижения бюрократической нагрузки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8" y="1285852"/>
            <a:ext cx="264320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функционировании сервиса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(чат–бот) </a:t>
            </a: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2750339" y="1178695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14686" y="1142976"/>
            <a:ext cx="3429024" cy="18573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defRPr/>
            </a:pP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и функционирует сервис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«Помощник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(чат–бот),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оперативную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эффективную поддержку педагогических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участвующих  в реализации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общеобразовательных программ начального общего, основного общего, среднего общего образования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вопросам бюрократической нагрузки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14290" y="642910"/>
            <a:ext cx="28572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4" descr="C:\Users\ma_ostapova\Pictures\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810832"/>
            <a:ext cx="2943903" cy="26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429000" y="3143240"/>
            <a:ext cx="3214710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о функционировании 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чат–бота размещены на сайте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адресу: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страница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без бюрократии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57562" y="4572000"/>
            <a:ext cx="3286148" cy="92869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о работе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в сети «Интернет», информационных  стендах образовательной организации</a:t>
            </a:r>
            <a:endParaRPr lang="ru-RU" sz="1400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928670" y="5286380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57298" y="5572132"/>
            <a:ext cx="5357850" cy="714380"/>
          </a:xfrm>
          <a:prstGeom prst="roundRect">
            <a:avLst>
              <a:gd name="adj" fmla="val 136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Обсуждения вопросов работы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педагогических советов, методических объединений педагогических работников, рабочих совещаний и т.д.</a:t>
            </a:r>
          </a:p>
          <a:p>
            <a:pPr algn="ctr"/>
            <a:endParaRPr lang="ru-RU" sz="1400" dirty="0"/>
          </a:p>
        </p:txBody>
      </p:sp>
      <p:sp>
        <p:nvSpPr>
          <p:cNvPr id="37" name="Стрелка вниз 36"/>
          <p:cNvSpPr/>
          <p:nvPr/>
        </p:nvSpPr>
        <p:spPr>
          <a:xfrm rot="16200000">
            <a:off x="3036091" y="4536281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6200000">
            <a:off x="3017391" y="3389283"/>
            <a:ext cx="2937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4422" y="6357950"/>
            <a:ext cx="5500726" cy="857256"/>
          </a:xfrm>
          <a:prstGeom prst="roundRect">
            <a:avLst>
              <a:gd name="adj" fmla="val 216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чат-бота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на работу </a:t>
            </a: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вопросам бюрократической нагрузки 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работников. Соответственно, вопросы, не отнесенные к тематике работы данного </a:t>
            </a:r>
            <a:b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чат–бота, не рассматриваются и никакие разъяснения по ним не даются.</a:t>
            </a:r>
          </a:p>
          <a:p>
            <a:pPr algn="ctr"/>
            <a:endParaRPr lang="ru-RU" sz="14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357298" y="8072462"/>
            <a:ext cx="5286412" cy="928694"/>
          </a:xfrm>
          <a:prstGeom prst="roundRect">
            <a:avLst/>
          </a:prstGeom>
          <a:solidFill>
            <a:schemeClr val="tx2">
              <a:lumMod val="40000"/>
              <a:lumOff val="60000"/>
              <a:alpha val="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регламентирующий нормы профессиональной этики педагогических работников образовательной организации, в том числе при обращении </a:t>
            </a:r>
            <a:br>
              <a:rPr lang="ru-RU" sz="1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чат-бот</a:t>
            </a:r>
            <a:endParaRPr lang="ru-RU" sz="1400" dirty="0"/>
          </a:p>
        </p:txBody>
      </p:sp>
      <p:pic>
        <p:nvPicPr>
          <p:cNvPr id="29698" name="Picture 2" descr="Картинки для презентации челове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8" y="8001024"/>
            <a:ext cx="1071570" cy="1022010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/>
        </p:nvSpPr>
        <p:spPr>
          <a:xfrm>
            <a:off x="892951" y="7331225"/>
            <a:ext cx="5782529" cy="6429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в образовательной организации проводить системную  разъяснительную работу по соблюдению норм профессиональной этики педагогическими работниками при обращении в чат–бот.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9197" y="6286512"/>
            <a:ext cx="1071546" cy="985838"/>
          </a:xfrm>
          <a:prstGeom prst="ellipse">
            <a:avLst/>
          </a:prstGeom>
          <a:solidFill>
            <a:schemeClr val="tx2">
              <a:lumMod val="40000"/>
              <a:lumOff val="60000"/>
              <a:alpha val="5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Важн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908581" y="6588224"/>
            <a:ext cx="642942" cy="2000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928670" y="6803299"/>
            <a:ext cx="231109" cy="7126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Wild\Pictures\image027-1-540x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7717" y="2000280"/>
            <a:ext cx="956682" cy="1275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4290" y="357158"/>
            <a:ext cx="6336704" cy="714380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в образовательной организации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введению электронного документооборота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409" y="1331640"/>
            <a:ext cx="5468839" cy="1867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Часть 8 статьи 28 Закона об образовании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Образовательная организация вправе применять в своей деятельности электронный документооборот, который предусматривает создание, подписание, использование и хранение документов, связанных с деятельностью образовательной организации,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электронном виде без дублирования на бумажном носителе, если иное не установлено настоящим Федеральным законом. 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876" y="3275254"/>
            <a:ext cx="2786082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Внедрение в образовательной организации информационных технологий в документооборот для обеспечения автоматизации делопроизводств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90" y="6500826"/>
            <a:ext cx="3286148" cy="1071570"/>
          </a:xfrm>
          <a:prstGeom prst="roundRect">
            <a:avLst>
              <a:gd name="adj" fmla="val 83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 образовательной организации замещения документов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бумажном носителе на электронную форму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00504" y="4636440"/>
            <a:ext cx="2643206" cy="2000264"/>
          </a:xfrm>
          <a:prstGeom prst="roundRect">
            <a:avLst>
              <a:gd name="adj" fmla="val 144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повышения квалификации педагогических работников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области применения информационных технологий для оформления содержания и результатов педагогической 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90" y="3491880"/>
            <a:ext cx="3071834" cy="12229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Разработка локального нормативного акта, регулирующего введение электронного документооборота и порядок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его осуществления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210694" y="2923535"/>
            <a:ext cx="478406" cy="87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92409" y="2939788"/>
            <a:ext cx="478406" cy="87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571876" y="4714876"/>
            <a:ext cx="478406" cy="87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человечки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946" y="6767550"/>
            <a:ext cx="2314048" cy="2124930"/>
          </a:xfrm>
          <a:prstGeom prst="rect">
            <a:avLst/>
          </a:prstGeom>
          <a:noFill/>
        </p:spPr>
      </p:pic>
      <p:pic>
        <p:nvPicPr>
          <p:cNvPr id="1028" name="Picture 4" descr="человечек с галочкой для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733" y="1473536"/>
            <a:ext cx="1046591" cy="1298264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85728" y="5000628"/>
            <a:ext cx="3071834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Согласование с учредителем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решении введения электронного документооборота и порядка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его осуществления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2409" y="5636572"/>
            <a:ext cx="478406" cy="87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251520"/>
            <a:ext cx="6182444" cy="122413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об образовании,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снижением бюрократической нагрузки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педагогических работников</a:t>
            </a:r>
            <a:br>
              <a:rPr lang="ru-RU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48" y="1475656"/>
            <a:ext cx="6172200" cy="6034617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648"/>
            <a:ext cx="2132856" cy="137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42789" y="1403648"/>
            <a:ext cx="4104456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6.1, 6.2 статьи 47 Федерального закона от 29.12.2012 № 273-ФЗ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 – Закон об образовании)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7840">
            <a:off x="5138426" y="3163985"/>
            <a:ext cx="1296144" cy="16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0794" y="3131840"/>
            <a:ext cx="4564350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06.11.2024 № 779 «Об утверждении перечня документов, подготовка которых осуществляется педагогическими работниками при реализации основных общеобразовательных программ, образовательных программ среднего профессионального образования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(далее – Приказ № 779)</a:t>
            </a: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143" y="5004048"/>
            <a:ext cx="6264696" cy="1080120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основных общеобразовательных программ начального общего,  основного общего, среднего общего образования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43907" y="5965939"/>
            <a:ext cx="484632" cy="700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672" y="6732240"/>
            <a:ext cx="6120680" cy="22322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учебного предмета, учебного курса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внеурочной деятельности), учебного модуля;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успеваемости;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внеурочной деятельности (для педагогических работников, осуществляющих внеурочную деятельность);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работы (для педагогических работников, осуществляющих функцию классного руководства);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на обучающегося (по запросу, для педагогических работников, осуществляющих функцию классного руководства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500" dirty="0"/>
          </a:p>
        </p:txBody>
      </p:sp>
      <p:pic>
        <p:nvPicPr>
          <p:cNvPr id="2052" name="Picture 4" descr="C:\Users\ma_ostapova\Desktop\image027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34" y="5954261"/>
            <a:ext cx="583605" cy="7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1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326460" cy="1524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altLang="ru-RU" sz="1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Правительства РФ от 21.02.2022 № </a:t>
            </a:r>
            <a: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225</a:t>
            </a:r>
            <a:b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«Об утверждении номенклатуры должностей </a:t>
            </a:r>
            <a: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altLang="ru-RU" sz="1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работников организаций, осуществляющих образовательную деятельность, должностей руководителей образовательных </a:t>
            </a:r>
            <a:r>
              <a:rPr lang="ru-RU" altLang="ru-RU" sz="1800" b="1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r>
              <a:rPr lang="ru-RU" altLang="ru-RU" sz="1800" b="1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  <a:t/>
            </a:r>
            <a:br>
              <a:rPr lang="ru-RU" sz="1800" dirty="0">
                <a:solidFill>
                  <a:srgbClr val="4472C4">
                    <a:lumMod val="75000"/>
                  </a:srgbClr>
                </a:solidFill>
                <a:latin typeface="Arial" panose="020B0604020202020204"/>
              </a:rPr>
            </a:b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4094" y="1907704"/>
            <a:ext cx="6041249" cy="188931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участвующие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основных общеобразовательных программ начального общего,  основного общего, среднего общего образования: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организатор;</a:t>
            </a:r>
          </a:p>
          <a:p>
            <a:pPr lvl="0" algn="ctr">
              <a:defRPr/>
            </a:pP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и т.д.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4094" y="4139952"/>
            <a:ext cx="6041249" cy="2232248"/>
          </a:xfrm>
          <a:prstGeom prst="roundRect">
            <a:avLst/>
          </a:prstGeom>
          <a:solidFill>
            <a:schemeClr val="tx2">
              <a:lumMod val="60000"/>
              <a:lumOff val="40000"/>
              <a:alpha val="22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Приказа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06.11.2024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№ 779 «Об утверждении перечня документов, подготовка которых осуществляется педагогическими работниками </a:t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реализации основных общеобразовательных программ, образовательных программ среднего профессионального образования»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распространяются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педагогических работников, которые не выполняют функции по реализации образовательных программ (профессиональные стандарты)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11185" y="3292959"/>
            <a:ext cx="402081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188" y="6588224"/>
            <a:ext cx="6041249" cy="2232248"/>
          </a:xfrm>
          <a:prstGeom prst="roundRect">
            <a:avLst/>
          </a:prstGeom>
          <a:solidFill>
            <a:schemeClr val="tx2">
              <a:lumMod val="60000"/>
              <a:lumOff val="40000"/>
              <a:alpha val="19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/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самостоятельно определяет и утверждает распорядительным актом перечень документов для педагогических работников,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участвующих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основных общеобразовательных программ начального общего,  основного общего, среднего общего образования 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130296" y="6012160"/>
            <a:ext cx="402081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9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" y="184669"/>
            <a:ext cx="1412777" cy="10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68577" y="184668"/>
            <a:ext cx="5572791" cy="12478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статьи 29 Закона об образовании: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может не предоставлять информацию по обращениям граждан, государственным органам, органам местного самоуправления и организациям при отсутствии оснований, предусмотренных законодательством Российской Федерации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990" y="1621836"/>
            <a:ext cx="6350378" cy="295396"/>
          </a:xfrm>
          <a:prstGeom prst="roundRect">
            <a:avLst/>
          </a:prstGeom>
          <a:solidFill>
            <a:schemeClr val="tx2">
              <a:lumMod val="60000"/>
              <a:lumOff val="40000"/>
              <a:alpha val="6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работать с запросами?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342095" y="952846"/>
            <a:ext cx="348706" cy="63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519" y="4283968"/>
            <a:ext cx="3240652" cy="1468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запрос обоснован, то ответ необходимо предоставить в срок, установленный Федеральным законом от 02.06.2006 №59-ФЗ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рассмотрения обращений граждан РФ»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9540" y="2780073"/>
            <a:ext cx="5539327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обоснованность запрашиваемых сведений. Для этого нужно убедиться, что официальный запрос содержит ссылку на НПА, регламентирующий право такого требования,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проанализировать его содержание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10892" y="5940152"/>
            <a:ext cx="5042443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запрашивается информация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статистических данных, то такие данные предоставляются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6974" y="2042428"/>
            <a:ext cx="6494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поступления запросов о предоставлении информации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руководителю образовательной организации необходимо придерживаться следующего алгоритма действий:</a:t>
            </a:r>
          </a:p>
        </p:txBody>
      </p:sp>
      <p:sp>
        <p:nvSpPr>
          <p:cNvPr id="13" name="Овал 12"/>
          <p:cNvSpPr/>
          <p:nvPr/>
        </p:nvSpPr>
        <p:spPr>
          <a:xfrm>
            <a:off x="159273" y="2902946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509120" y="4014042"/>
            <a:ext cx="720080" cy="134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582098" y="4004208"/>
            <a:ext cx="540060" cy="144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3709360" y="4283968"/>
            <a:ext cx="3032008" cy="14680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запрос не обоснован,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дается ответ об отказе. Предварительно возможно направление встречного запроса об обосновании запрашиваемой информации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94983" y="5940152"/>
            <a:ext cx="914400" cy="914400"/>
          </a:xfrm>
          <a:prstGeom prst="ellipse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1852128" y="6948264"/>
            <a:ext cx="540060" cy="144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748501" y="6887801"/>
            <a:ext cx="720080" cy="205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59273" y="7164288"/>
            <a:ext cx="3270298" cy="18722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сбор статистических данных предусмотрен официальным документов и в установленные сроки, то данные могут предоставляться по состоянию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последнюю отчетную дату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документа, устанавливающего дату отчетности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488214" y="7169018"/>
            <a:ext cx="3253154" cy="18674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запрашиваемых статистических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предусмотрен, то решение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ответе на запрос остается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образовательной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исходя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возможности/невозможности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предоставления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9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5982" y="179512"/>
            <a:ext cx="6440349" cy="115212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работу в образовательной организации 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об образовании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 со снижением бюрократической нагрузки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работников?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1627" y="3782771"/>
            <a:ext cx="5566320" cy="9274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педагогических  работников (учителя, учителя, исполняющие функции классных руководителей)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011" y="1572940"/>
            <a:ext cx="5782343" cy="20629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самоанализ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снижению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с использованием Чек–листа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деятельности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по снижению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бюрократической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педагогических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работников, утвержденным распоряжением комитета общего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образования Ленинградской области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(размещен на официальном сайте </a:t>
            </a:r>
            <a:r>
              <a:rPr lang="ru-RU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«Интернет»:</a:t>
            </a:r>
          </a:p>
          <a:p>
            <a:pPr algn="just"/>
            <a:r>
              <a:rPr lang="en-US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://edu.lenobl.ru</a:t>
            </a:r>
            <a:r>
              <a:rPr lang="en-US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(раздел: «Образование без 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бюрократии»).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168" y="4799201"/>
            <a:ext cx="5174664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проведенных мероприятий необходимо определиться с перечнем выявленных проблем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54960" y="1573504"/>
            <a:ext cx="770384" cy="827595"/>
          </a:xfrm>
          <a:prstGeom prst="ellipse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5976643" y="3850448"/>
            <a:ext cx="763413" cy="792088"/>
          </a:xfrm>
          <a:prstGeom prst="ellipse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024618" y="5940152"/>
            <a:ext cx="5500726" cy="1584176"/>
          </a:xfrm>
          <a:prstGeom prst="roundRect">
            <a:avLst>
              <a:gd name="adj" fmla="val 14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и утвердить план мероприятий «дорожную карту»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снижению  бюрократической нагрузки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в образовательной организации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календарный год (рекомендации по разработке плана мероприятий размещены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КОиПО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«Интернет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://edu.lenobl.ru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раздел: «Образование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бюрократии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89008" y="60575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290" y="6180182"/>
            <a:ext cx="763413" cy="792088"/>
          </a:xfrm>
          <a:prstGeom prst="ellipse">
            <a:avLst/>
          </a:prstGeom>
          <a:solidFill>
            <a:schemeClr val="tx2">
              <a:lumMod val="40000"/>
              <a:lumOff val="60000"/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16013" y="51480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ma_ostapova\AppData\Local\Packages\Microsoft.Windows.Photos_8wekyb3d8bbwe\TempState\ShareServiceTempFolder\image105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5" y="2987824"/>
            <a:ext cx="708207" cy="76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_ostapova\Desktop\image012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281" y="4799201"/>
            <a:ext cx="727050" cy="9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a_ostapova\Desktop\image13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0" y="7929586"/>
            <a:ext cx="687314" cy="9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a_ostapova\AppData\Local\Packages\Microsoft.Windows.Photos_8wekyb3d8bbwe\TempState\ShareServiceTempFolder\image18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" y="3838753"/>
            <a:ext cx="678036" cy="9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891914" y="7715272"/>
            <a:ext cx="5715040" cy="1285884"/>
          </a:xfrm>
          <a:prstGeom prst="roundRect">
            <a:avLst>
              <a:gd name="adj" fmla="val 14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 проводить оценку эффективности проводимых мероприятий «дорожной кары»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снижению  бюрократической нагрузки на педагогических работников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358349" y="695117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9627" y="17951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деятельности образовательной организации по вопросам снижения бюрократической  нагрузки на педагогических работников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8" y="1876030"/>
            <a:ext cx="5934557" cy="15529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/>
              <a:ea typeface="Calibri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1600" dirty="0" smtClean="0">
                <a:latin typeface="Times New Roman"/>
                <a:ea typeface="Calibri"/>
              </a:rPr>
              <a:t> об утверждении перечня мероприятий, которые необходимо  осуществить в рамках реализации  дорожной карты;</a:t>
            </a:r>
          </a:p>
          <a:p>
            <a:pPr algn="ctr">
              <a:buFont typeface="Wingdings" pitchFamily="2" charset="2"/>
              <a:buChar char="§"/>
            </a:pPr>
            <a:r>
              <a:rPr lang="ru-RU" sz="1600" dirty="0" smtClean="0">
                <a:latin typeface="Times New Roman"/>
                <a:ea typeface="Calibri"/>
              </a:rPr>
              <a:t>о </a:t>
            </a:r>
            <a:r>
              <a:rPr lang="ru-RU" sz="1600" dirty="0">
                <a:latin typeface="Times New Roman"/>
                <a:ea typeface="Calibri"/>
              </a:rPr>
              <a:t>назначении </a:t>
            </a:r>
            <a:r>
              <a:rPr lang="ru-RU" sz="1600" dirty="0" smtClean="0">
                <a:latin typeface="Times New Roman"/>
                <a:ea typeface="Calibri"/>
              </a:rPr>
              <a:t>ответственных(ого) должностных(ого) </a:t>
            </a:r>
            <a:r>
              <a:rPr lang="ru-RU" sz="1600" dirty="0">
                <a:latin typeface="Times New Roman"/>
                <a:ea typeface="Calibri"/>
              </a:rPr>
              <a:t>лиц(а) </a:t>
            </a:r>
            <a:r>
              <a:rPr lang="ru-RU" sz="1600" dirty="0" smtClean="0">
                <a:latin typeface="Times New Roman"/>
                <a:ea typeface="Calibri"/>
              </a:rPr>
              <a:t/>
            </a:r>
            <a:br>
              <a:rPr lang="ru-RU" sz="1600" dirty="0" smtClean="0">
                <a:latin typeface="Times New Roman"/>
                <a:ea typeface="Calibri"/>
              </a:rPr>
            </a:br>
            <a:r>
              <a:rPr lang="ru-RU" sz="1600" dirty="0" smtClean="0">
                <a:latin typeface="Times New Roman"/>
                <a:ea typeface="Calibri"/>
              </a:rPr>
              <a:t>за </a:t>
            </a:r>
            <a:r>
              <a:rPr lang="ru-RU" sz="1600" dirty="0">
                <a:latin typeface="Times New Roman"/>
                <a:ea typeface="Calibri"/>
              </a:rPr>
              <a:t>исполнение мероприятий по снижению бюрократической нагрузки на педагогических работников </a:t>
            </a:r>
            <a:r>
              <a:rPr lang="ru-RU" sz="1600" dirty="0" smtClean="0">
                <a:latin typeface="Times New Roman"/>
                <a:ea typeface="Calibri"/>
              </a:rPr>
              <a:t>в </a:t>
            </a:r>
            <a:r>
              <a:rPr lang="ru-RU" sz="1600" dirty="0">
                <a:latin typeface="Times New Roman"/>
                <a:ea typeface="Calibri"/>
              </a:rPr>
              <a:t>образовательной </a:t>
            </a:r>
            <a:r>
              <a:rPr lang="ru-RU" sz="1600" dirty="0" smtClean="0">
                <a:latin typeface="Times New Roman"/>
                <a:ea typeface="Calibri"/>
              </a:rPr>
              <a:t>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90" y="1214414"/>
            <a:ext cx="4973834" cy="566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sz="2000" b="1" dirty="0" smtClean="0">
                <a:latin typeface="Times New Roman"/>
                <a:ea typeface="Calibri"/>
              </a:rPr>
              <a:t>Распорядительный(</a:t>
            </a:r>
            <a:r>
              <a:rPr lang="ru-RU" sz="2000" b="1" dirty="0" err="1" smtClean="0">
                <a:latin typeface="Times New Roman"/>
                <a:ea typeface="Calibri"/>
              </a:rPr>
              <a:t>ые</a:t>
            </a:r>
            <a:r>
              <a:rPr lang="ru-RU" sz="2000" b="1" dirty="0" smtClean="0">
                <a:latin typeface="Times New Roman"/>
                <a:ea typeface="Calibri"/>
              </a:rPr>
              <a:t>) акт(ы)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8" y="5000628"/>
            <a:ext cx="5857916" cy="1151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документов для педагогических работников, </a:t>
            </a:r>
            <a:r>
              <a:rPr lang="ru-RU" sz="16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участвующих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основных общеобразовательных программ начального общего,  основного общего, среднего общего образования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28802" y="6357950"/>
            <a:ext cx="4526812" cy="1084868"/>
          </a:xfrm>
          <a:prstGeom prst="roundRect">
            <a:avLst>
              <a:gd name="adj" fmla="val 14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вышеуказанном распорядительном акте необходимо установить сроки по исполнению поручений для должностных лиц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4290" y="15716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8" y="3643306"/>
            <a:ext cx="5715040" cy="1083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/>
              <a:ea typeface="Calibri"/>
            </a:endParaRPr>
          </a:p>
          <a:p>
            <a:pPr lvl="0" algn="ctr"/>
            <a:r>
              <a:rPr lang="ru-RU" sz="1600" dirty="0" smtClean="0">
                <a:latin typeface="Times New Roman"/>
                <a:ea typeface="Calibri"/>
              </a:rPr>
              <a:t>об утверждении </a:t>
            </a:r>
            <a:r>
              <a:rPr lang="ru-RU" sz="16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педагогических работников, </a:t>
            </a: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участвующих</a:t>
            </a:r>
            <a:r>
              <a:rPr lang="ru-RU" sz="1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реализации основных общеобразовательных программ начального общего,  основного общего, среднего общего образования </a:t>
            </a:r>
          </a:p>
          <a:p>
            <a:pPr algn="ctr"/>
            <a:r>
              <a:rPr lang="ru-RU" sz="1600" dirty="0" smtClean="0">
                <a:latin typeface="Times New Roman"/>
                <a:ea typeface="Calibri"/>
              </a:rPr>
              <a:t>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143644" y="3143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85728" y="45005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85728" y="6357950"/>
            <a:ext cx="1285884" cy="914400"/>
          </a:xfrm>
          <a:prstGeom prst="ellipse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6200000" flipH="1">
            <a:off x="1768443" y="6518309"/>
            <a:ext cx="8965" cy="402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357562" y="7572396"/>
            <a:ext cx="3286148" cy="1357322"/>
          </a:xfrm>
          <a:prstGeom prst="roundRect">
            <a:avLst>
              <a:gd name="adj" fmla="val 9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 распорядительного акта не должны противоречить требованиям законодательства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образовании, в т.ч. по вопросам снижения бюрократической нагрузки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5728" y="7572396"/>
            <a:ext cx="2857520" cy="1357322"/>
          </a:xfrm>
          <a:prstGeom prst="roundRect">
            <a:avLst>
              <a:gd name="adj" fmla="val 9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утверждать распорядительным  актом  перечень документов 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педагогов, установленный  Приказом № 779!!!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полномочий!!!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500174" y="7072330"/>
            <a:ext cx="1857388" cy="5715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1448790" y="7052276"/>
            <a:ext cx="348225" cy="5312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Wild\Pictures\image185-1152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26" y="1000100"/>
            <a:ext cx="1314437" cy="821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9627" y="17951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деятельности образовательной организации по вопросам снижения бюрократической  нагрузки на педагогических работников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232" y="1928794"/>
            <a:ext cx="5857916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/>
                <a:ea typeface="Calibri"/>
              </a:rPr>
              <a:t>Важно: </a:t>
            </a: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Навести порядок в локальном нормативном регулировании!</a:t>
            </a: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Устранить «нормативный хаос» в образовательной организации!</a:t>
            </a:r>
          </a:p>
          <a:p>
            <a:pPr algn="ctr"/>
            <a:r>
              <a:rPr lang="ru-RU" sz="1400" dirty="0" smtClean="0">
                <a:latin typeface="Times New Roman"/>
                <a:ea typeface="Calibri"/>
              </a:rPr>
              <a:t>Убрать все лишнее, устранить дублирование!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90" y="1214414"/>
            <a:ext cx="5286412" cy="5669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/>
                <a:ea typeface="Calibri"/>
              </a:rPr>
              <a:t> Локальные нормативные акты, регулирующие образовательные отношения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90" y="4714876"/>
            <a:ext cx="5572164" cy="1151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Провести анализ содержания локальных нормативных актов на соответствие требованиям законодательства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образовании, в том числе в части снижения  бюрократической нагрузки на педагогических работников.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143116" y="6000760"/>
            <a:ext cx="4500594" cy="1500198"/>
          </a:xfrm>
          <a:prstGeom prst="roundRect">
            <a:avLst>
              <a:gd name="adj" fmla="val 14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принятие локальных нормативных актов осуществляется в пределах компетенции образовательной организации в порядке, установленном ее уставом (часть 1 статьи 30 Закона об образовании).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14290" y="17859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28736" y="2928926"/>
            <a:ext cx="5143536" cy="16430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Провести анализ перечня локальных нормативных актов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предмет: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соответствия требованиям законодательства об образовании;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дублирования одних и тех же вопросов разными локальными нормативными актами;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целесообразности наличия  отдельных локальных нормативных актов.</a:t>
            </a:r>
          </a:p>
          <a:p>
            <a:pPr>
              <a:buFont typeface="Wingdings" pitchFamily="2" charset="2"/>
              <a:buChar char="§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73368" y="22145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28670" y="36433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290" y="6143636"/>
            <a:ext cx="1285884" cy="914400"/>
          </a:xfrm>
          <a:prstGeom prst="ellipse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500174" y="6572264"/>
            <a:ext cx="642942" cy="290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285728" y="7643834"/>
            <a:ext cx="6286544" cy="1214414"/>
          </a:xfrm>
          <a:prstGeom prst="roundRect">
            <a:avLst>
              <a:gd name="adj" fmla="val 970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принятии локальных нормативных актов, затрагивающих права педагогических работников, учитывается мнение представительных органов (профессиональных союзов) работников (при наличии) (статья 372 ТК РФ).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>
            <a:stCxn id="14" idx="5"/>
          </p:cNvCxnSpPr>
          <p:nvPr/>
        </p:nvCxnSpPr>
        <p:spPr>
          <a:xfrm rot="16200000" flipH="1">
            <a:off x="1439072" y="6796913"/>
            <a:ext cx="862585" cy="11170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Wild\Pictures\image175-72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702" y="1000100"/>
            <a:ext cx="1000132" cy="1000132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142852" y="2928926"/>
            <a:ext cx="1143008" cy="914400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делать?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Wild\Pictures\image174-477x7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0" y="4643438"/>
            <a:ext cx="1071570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9627" y="17951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деятельности образовательной организации по вопросам снижения бюрократической  нагрузки на педагогических работников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919" y="1691680"/>
            <a:ext cx="6414229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latin typeface="Times New Roman"/>
                <a:ea typeface="Calibri"/>
              </a:rPr>
              <a:t>Часть 6 статьи 47 Закона об образовании: </a:t>
            </a:r>
            <a:r>
              <a:rPr lang="ru-RU" sz="1500" dirty="0" smtClean="0">
                <a:latin typeface="Times New Roman"/>
                <a:ea typeface="Calibri"/>
              </a:rPr>
              <a:t>Конкретные трудовые (должностные) обязанности педагогических работников определяются трудовыми договорами и должностными инструкциями.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918" y="1142977"/>
            <a:ext cx="5556973" cy="4046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 педагогических работников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27" y="4686486"/>
            <a:ext cx="3089372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Скорректировать обязанности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права педагогических работников в соответствии с Законом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образовании (статьи 47,48)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16" y="3286116"/>
            <a:ext cx="4533215" cy="12144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должностные инструкции педагогических работников с учетом требований, установленных частями 6.1 и 6.2 статьи 47 Закона об образовании, Приказа № 779 необходимо внести соответствующие изменения.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18059" y="26015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87060" y="65939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2852" y="6929454"/>
            <a:ext cx="2428892" cy="1285884"/>
          </a:xfrm>
          <a:prstGeom prst="ellipse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классного руководителя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4290" y="3286116"/>
            <a:ext cx="1857388" cy="1143008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учителя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87066" y="4686486"/>
            <a:ext cx="3097255" cy="8572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Внести перечень подготавливаемых педагогическими работниками документов в соответствии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Приказом  №779.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43182" y="6786578"/>
            <a:ext cx="3786214" cy="1500198"/>
          </a:xfrm>
          <a:prstGeom prst="ellipse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Локальный нормативный акт, определяющий функции учителя,  осуществляющего функции классного руководителя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2918" y="6858016"/>
            <a:ext cx="1500198" cy="1428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7166" y="6858016"/>
            <a:ext cx="1928826" cy="13573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755224" y="2530296"/>
            <a:ext cx="5072098" cy="642942"/>
          </a:xfrm>
          <a:prstGeom prst="roundRect">
            <a:avLst/>
          </a:prstGeom>
          <a:solidFill>
            <a:schemeClr val="tx2">
              <a:lumMod val="40000"/>
              <a:lumOff val="60000"/>
              <a:alpha val="1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учитель, преподаватель-организатор основ безопасности и защиты Родины - должность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36145" y="6345146"/>
            <a:ext cx="6143668" cy="428628"/>
          </a:xfrm>
          <a:prstGeom prst="roundRect">
            <a:avLst>
              <a:gd name="adj" fmla="val 14820"/>
            </a:avLst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– функциональная обязанность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71480" y="8429651"/>
            <a:ext cx="5929354" cy="50006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12.05.2020 № ВБ – 1011/08 («Методические рекомендации»)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00918" y="5652120"/>
            <a:ext cx="6375413" cy="562954"/>
          </a:xfrm>
          <a:prstGeom prst="roundRect">
            <a:avLst>
              <a:gd name="adj" fmla="val 14820"/>
            </a:avLst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 необходимости подписаны дополнительные соглашения к трудовому договору учителей на предмет подготовки документов, не включенных в перечень, утвержденный Приказом № 779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587067" y="4518106"/>
            <a:ext cx="142876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321579" y="4214810"/>
            <a:ext cx="821538" cy="4716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9627" y="179512"/>
            <a:ext cx="6336704" cy="792088"/>
          </a:xfrm>
          <a:prstGeom prst="roundRect">
            <a:avLst/>
          </a:prstGeom>
          <a:solidFill>
            <a:schemeClr val="tx2">
              <a:lumMod val="60000"/>
              <a:lumOff val="40000"/>
              <a:alpha val="29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деятельности образовательной организации по вопросам снижения бюрократической  нагрузки на педагогических работников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52" y="2571736"/>
            <a:ext cx="6572296" cy="3214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Часть 6 статьи 47 Закона об образовании: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 рабочее время педагогических работников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зависимости от занимаемой должности включается учебная (преподавательская) и воспитательная работа, в том числе практическая подготовка обучающихся, индивидуальная работа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 обучающимися, научная, творческая и исследовательская работа, а также другая педагогическая работа, предусмотренная трудовыми (должностными) обязанностями и (или) индивидуальным планом, - методическая, подготовительная, организационная, диагностическая, работа по ведению мониторинга, работа, предусмотренная планами воспитательных, физкультурно-оздоровительных, спортивных, творческих и иных мероприятий, проводимых с обучающимися. Соотношение учебной (преподавательской) и другой педагогической работы в пределах рабочей недели или учебного года определяется соответствующим локальным нормативным актом организации, осуществляющей образовательную деятельность, с учетом количества часов по учебному плану, специальности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 квалификации работника.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Часть 7 статьи 47  Закона об образовании: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Режим рабочего времени и времени отдыха педагогических работников организаций, осуществляющих образовательную деятельность, определяется коллективным договором, правилами внутреннего трудового распорядка, иными локальными нормативными актами организации, осуществляющей образовательную деятельность, трудовым договором, графиками работы и расписанием занятий в соответствии с требованиями трудового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законодательства и с учетом особенностей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установленных в зависимости от сферы ведения…».</a:t>
            </a:r>
            <a:endParaRPr lang="ru-RU" sz="1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8" y="1071538"/>
            <a:ext cx="5143536" cy="638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внутреннего трудового распорядка педагогических  работников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90" y="5857884"/>
            <a:ext cx="3143272" cy="571504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52 Трудового кодекса РФ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ld\Pictures\image027-1-540x7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2550" y="1138479"/>
            <a:ext cx="857220" cy="114296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3283506" y="5858978"/>
            <a:ext cx="3429024" cy="156023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Минтруда России от 18.10.2013 № 544н «Об утверждении профессионального  стандарта «Педагог (педагогическая деятельность в сфере дошкольного, начального общего, основного общего, среднего общего образования  (воспитатель, учитель).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8670" y="1857356"/>
            <a:ext cx="4929246" cy="6384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определить функционал и нагрузку педагогических работников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357166" y="13907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67894" y="7419214"/>
            <a:ext cx="3571876" cy="1643074"/>
          </a:xfrm>
          <a:prstGeom prst="roundRect">
            <a:avLst>
              <a:gd name="adj" fmla="val 16667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 04.04.2025 № 268 «О продолжительности рабочего времени (нормах часов за ставку заработной платы) педагогических работников организаций, осуществляющих образовательную деятельность по основным и дополнительным общеобразовательным программам….»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2852" y="6500826"/>
            <a:ext cx="3286148" cy="2500298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5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 России 04.04.2025 № 268 «Об утверждении Особенностей режима рабочего времени и времени отдыха педагогических работников и иных работников организаций, осуществляющих образовательную деятельность по основным </a:t>
            </a:r>
            <a:br>
              <a:rPr lang="ru-RU" sz="145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50" dirty="0" smtClean="0">
                <a:latin typeface="Times New Roman" pitchFamily="18" charset="0"/>
                <a:cs typeface="Times New Roman" pitchFamily="18" charset="0"/>
              </a:rPr>
              <a:t>и дополнительным общеобразовательным программам, образовательным  программам...»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03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1302</Words>
  <Application>Microsoft Office PowerPoint</Application>
  <PresentationFormat>Экран (4:3)</PresentationFormat>
  <Paragraphs>185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Справочник руководителя  общеобразовательной организации по соблюдению обязательных требований  законодательства об образовании,  связанных со снижением бюрократической нагрузки   на педагогических работников (выпуск №1)       </vt:lpstr>
      <vt:lpstr>Обязательные требования законодательства об образовании,  связанные со снижением бюрократической нагрузки  на педагогических работников  </vt:lpstr>
      <vt:lpstr> Постановление Правительства РФ от 21.02.2022 № 225  «Об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Остапова Марина Александровна</dc:creator>
  <cp:lastModifiedBy>Марина Александровна Остапова</cp:lastModifiedBy>
  <cp:revision>239</cp:revision>
  <cp:lastPrinted>2025-12-02T06:15:45Z</cp:lastPrinted>
  <dcterms:created xsi:type="dcterms:W3CDTF">2025-11-26T08:03:27Z</dcterms:created>
  <dcterms:modified xsi:type="dcterms:W3CDTF">2025-12-02T15:08:08Z</dcterms:modified>
</cp:coreProperties>
</file>