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1"/>
  </p:sldMasterIdLst>
  <p:notesMasterIdLst>
    <p:notesMasterId r:id="rId26"/>
  </p:notesMasterIdLst>
  <p:handoutMasterIdLst>
    <p:handoutMasterId r:id="rId27"/>
  </p:handoutMasterIdLst>
  <p:sldIdLst>
    <p:sldId id="386" r:id="rId2"/>
    <p:sldId id="559" r:id="rId3"/>
    <p:sldId id="613" r:id="rId4"/>
    <p:sldId id="560" r:id="rId5"/>
    <p:sldId id="598" r:id="rId6"/>
    <p:sldId id="615" r:id="rId7"/>
    <p:sldId id="605" r:id="rId8"/>
    <p:sldId id="600" r:id="rId9"/>
    <p:sldId id="601" r:id="rId10"/>
    <p:sldId id="616" r:id="rId11"/>
    <p:sldId id="617" r:id="rId12"/>
    <p:sldId id="614" r:id="rId13"/>
    <p:sldId id="602" r:id="rId14"/>
    <p:sldId id="603" r:id="rId15"/>
    <p:sldId id="561" r:id="rId16"/>
    <p:sldId id="590" r:id="rId17"/>
    <p:sldId id="591" r:id="rId18"/>
    <p:sldId id="592" r:id="rId19"/>
    <p:sldId id="610" r:id="rId20"/>
    <p:sldId id="594" r:id="rId21"/>
    <p:sldId id="596" r:id="rId22"/>
    <p:sldId id="612" r:id="rId23"/>
    <p:sldId id="607" r:id="rId24"/>
    <p:sldId id="606" r:id="rId25"/>
  </p:sldIdLst>
  <p:sldSz cx="12798425" cy="7199313"/>
  <p:notesSz cx="6761163" cy="9942513"/>
  <p:defaultTextStyle>
    <a:defPPr>
      <a:defRPr lang="ru-RU"/>
    </a:defPPr>
    <a:lvl1pPr marL="0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14294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71442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28590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85738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742884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00032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657180" algn="l" defTabSz="9142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4031" userDrawn="1">
          <p15:clr>
            <a:srgbClr val="A4A3A4"/>
          </p15:clr>
        </p15:guide>
        <p15:guide id="2" orient="horz" pos="2268" userDrawn="1">
          <p15:clr>
            <a:srgbClr val="A4A3A4"/>
          </p15:clr>
        </p15:guide>
        <p15:guide id="3" pos="413" userDrawn="1">
          <p15:clr>
            <a:srgbClr val="A4A3A4"/>
          </p15:clr>
        </p15:guide>
        <p15:guide id="4" orient="horz" pos="292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3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Емельянов Алексей Сергеевич" initials="ЕАС" lastIdx="1" clrIdx="0"/>
  <p:cmAuthor id="1" name="Марина Александровна Остапова" initials="МАО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D5EC"/>
    <a:srgbClr val="C7B4FE"/>
    <a:srgbClr val="F2C6F1"/>
    <a:srgbClr val="D8DBE0"/>
    <a:srgbClr val="A2A2DA"/>
    <a:srgbClr val="E7D9E7"/>
    <a:srgbClr val="FF3300"/>
    <a:srgbClr val="CDCDEB"/>
    <a:srgbClr val="FF6699"/>
    <a:srgbClr val="FEBA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7300" autoAdjust="0"/>
  </p:normalViewPr>
  <p:slideViewPr>
    <p:cSldViewPr snapToGrid="0" snapToObjects="1">
      <p:cViewPr>
        <p:scale>
          <a:sx n="60" d="100"/>
          <a:sy n="60" d="100"/>
        </p:scale>
        <p:origin x="-978" y="-156"/>
      </p:cViewPr>
      <p:guideLst>
        <p:guide orient="horz" pos="2268"/>
        <p:guide orient="horz" pos="292"/>
        <p:guide pos="4031"/>
        <p:guide pos="4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3282" y="-90"/>
      </p:cViewPr>
      <p:guideLst>
        <p:guide orient="horz" pos="3127"/>
        <p:guide orient="horz" pos="3132"/>
        <p:guide pos="2141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1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37E87-1E10-41A4-B84C-A0C19924E031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1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595B3-D0A6-4567-9663-134C225714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776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0F3D3-884F-8E45-98AB-E8ADE6E0FD28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BCF3A-9B41-AC48-BBC4-8EC043A933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23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4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2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0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8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4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2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0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059371"/>
            <a:ext cx="12798425" cy="3139942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798425" cy="405937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784313"/>
            <a:ext cx="12798425" cy="239977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79839"/>
            <a:ext cx="12798425" cy="535948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2801" y="5304003"/>
            <a:ext cx="7889857" cy="926021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tx2"/>
                </a:solidFill>
              </a:defRPr>
            </a:lvl1pPr>
            <a:lvl2pPr marL="571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4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8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9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4330" y="3288180"/>
            <a:ext cx="10043000" cy="1882410"/>
          </a:xfrm>
          <a:effectLst/>
        </p:spPr>
        <p:txBody>
          <a:bodyPr>
            <a:noAutofit/>
          </a:bodyPr>
          <a:lstStyle>
            <a:lvl1pPr marL="799908" indent="-571363" algn="l">
              <a:defRPr sz="67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6338" y="767926"/>
            <a:ext cx="8958898" cy="364765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14860" y="395256"/>
            <a:ext cx="2879646" cy="549904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52605" y="767926"/>
            <a:ext cx="6759325" cy="51383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rcRect t="2628" b="2628"/>
          <a:stretch/>
        </p:blipFill>
        <p:spPr>
          <a:xfrm>
            <a:off x="5883559" y="1"/>
            <a:ext cx="6914880" cy="719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01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араллелограмм 5">
            <a:extLst>
              <a:ext uri="{FF2B5EF4-FFF2-40B4-BE49-F238E27FC236}">
                <a16:creationId xmlns="" xmlns:a16="http://schemas.microsoft.com/office/drawing/2014/main" id="{3E02EBB0-15BB-41C4-B951-56DD18C5B9C2}"/>
              </a:ext>
            </a:extLst>
          </p:cNvPr>
          <p:cNvSpPr/>
          <p:nvPr userDrawn="1"/>
        </p:nvSpPr>
        <p:spPr>
          <a:xfrm flipH="1">
            <a:off x="-328956" y="96371"/>
            <a:ext cx="1383995" cy="1194290"/>
          </a:xfrm>
          <a:prstGeom prst="parallelogram">
            <a:avLst>
              <a:gd name="adj" fmla="val 9533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700">
              <a:solidFill>
                <a:prstClr val="white"/>
              </a:solidFill>
            </a:endParaRPr>
          </a:p>
        </p:txBody>
      </p:sp>
      <p:sp>
        <p:nvSpPr>
          <p:cNvPr id="7" name="Параллелограмм 6">
            <a:extLst>
              <a:ext uri="{FF2B5EF4-FFF2-40B4-BE49-F238E27FC236}">
                <a16:creationId xmlns="" xmlns:a16="http://schemas.microsoft.com/office/drawing/2014/main" id="{5B435CB5-F5E3-4F25-A48E-B49748840E97}"/>
              </a:ext>
            </a:extLst>
          </p:cNvPr>
          <p:cNvSpPr/>
          <p:nvPr userDrawn="1"/>
        </p:nvSpPr>
        <p:spPr>
          <a:xfrm flipH="1">
            <a:off x="-490867" y="0"/>
            <a:ext cx="1383995" cy="1194290"/>
          </a:xfrm>
          <a:prstGeom prst="parallelogram">
            <a:avLst>
              <a:gd name="adj" fmla="val 95335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700">
              <a:solidFill>
                <a:prstClr val="white"/>
              </a:solidFill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="" xmlns:a16="http://schemas.microsoft.com/office/drawing/2014/main" id="{B6477F33-4EFB-465A-988D-39C269111A87}"/>
              </a:ext>
            </a:extLst>
          </p:cNvPr>
          <p:cNvSpPr/>
          <p:nvPr userDrawn="1"/>
        </p:nvSpPr>
        <p:spPr>
          <a:xfrm flipH="1" flipV="1">
            <a:off x="0" y="6"/>
            <a:ext cx="901917" cy="901915"/>
          </a:xfrm>
          <a:prstGeom prst="rtTriangle">
            <a:avLst/>
          </a:prstGeom>
          <a:solidFill>
            <a:srgbClr val="565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7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930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rcRect t="2628" b="2628"/>
          <a:stretch/>
        </p:blipFill>
        <p:spPr>
          <a:xfrm>
            <a:off x="5883559" y="1"/>
            <a:ext cx="6914880" cy="719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367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сновн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араллелограмм 5">
            <a:extLst>
              <a:ext uri="{FF2B5EF4-FFF2-40B4-BE49-F238E27FC236}">
                <a16:creationId xmlns="" xmlns:a16="http://schemas.microsoft.com/office/drawing/2014/main" id="{3E02EBB0-15BB-41C4-B951-56DD18C5B9C2}"/>
              </a:ext>
            </a:extLst>
          </p:cNvPr>
          <p:cNvSpPr/>
          <p:nvPr userDrawn="1"/>
        </p:nvSpPr>
        <p:spPr>
          <a:xfrm flipH="1">
            <a:off x="-328956" y="96371"/>
            <a:ext cx="1383995" cy="1194290"/>
          </a:xfrm>
          <a:prstGeom prst="parallelogram">
            <a:avLst>
              <a:gd name="adj" fmla="val 9533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Параллелограмм 6">
            <a:extLst>
              <a:ext uri="{FF2B5EF4-FFF2-40B4-BE49-F238E27FC236}">
                <a16:creationId xmlns="" xmlns:a16="http://schemas.microsoft.com/office/drawing/2014/main" id="{5B435CB5-F5E3-4F25-A48E-B49748840E97}"/>
              </a:ext>
            </a:extLst>
          </p:cNvPr>
          <p:cNvSpPr/>
          <p:nvPr userDrawn="1"/>
        </p:nvSpPr>
        <p:spPr>
          <a:xfrm flipH="1">
            <a:off x="-490867" y="0"/>
            <a:ext cx="1383995" cy="1194290"/>
          </a:xfrm>
          <a:prstGeom prst="parallelogram">
            <a:avLst>
              <a:gd name="adj" fmla="val 95335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="" xmlns:a16="http://schemas.microsoft.com/office/drawing/2014/main" id="{B6477F33-4EFB-465A-988D-39C269111A87}"/>
              </a:ext>
            </a:extLst>
          </p:cNvPr>
          <p:cNvSpPr/>
          <p:nvPr userDrawn="1"/>
        </p:nvSpPr>
        <p:spPr>
          <a:xfrm flipH="1" flipV="1">
            <a:off x="0" y="6"/>
            <a:ext cx="901917" cy="901915"/>
          </a:xfrm>
          <a:prstGeom prst="rtTriangle">
            <a:avLst/>
          </a:prstGeom>
          <a:solidFill>
            <a:srgbClr val="565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450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99803" y="767927"/>
            <a:ext cx="8958898" cy="36476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59371"/>
            <a:ext cx="12798425" cy="3139942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798425" cy="405937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784313"/>
            <a:ext cx="12798425" cy="239977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79839"/>
            <a:ext cx="12798425" cy="535948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5767" y="2280777"/>
            <a:ext cx="8351261" cy="2543953"/>
          </a:xfrm>
          <a:effectLst/>
        </p:spPr>
        <p:txBody>
          <a:bodyPr anchor="b"/>
          <a:lstStyle>
            <a:lvl1pPr algn="r">
              <a:defRPr sz="57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30711" y="4836820"/>
            <a:ext cx="8356619" cy="877040"/>
          </a:xfrm>
        </p:spPr>
        <p:txBody>
          <a:bodyPr anchor="t"/>
          <a:lstStyle>
            <a:lvl1pPr marL="0" indent="0" algn="r">
              <a:buNone/>
              <a:defRPr sz="2500">
                <a:solidFill>
                  <a:schemeClr val="tx2"/>
                </a:solidFill>
              </a:defRPr>
            </a:lvl1pPr>
            <a:lvl2pPr marL="57136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7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40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45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8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81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95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90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99802" y="767926"/>
            <a:ext cx="4684224" cy="36476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501600" y="767927"/>
            <a:ext cx="4684224" cy="36476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9803" y="767927"/>
            <a:ext cx="4684224" cy="67160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30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571363" indent="0">
              <a:buNone/>
              <a:defRPr sz="2500" b="1"/>
            </a:lvl2pPr>
            <a:lvl3pPr marL="1142726" indent="0">
              <a:buNone/>
              <a:defRPr sz="2200" b="1"/>
            </a:lvl3pPr>
            <a:lvl4pPr marL="1714089" indent="0">
              <a:buNone/>
              <a:defRPr sz="2000" b="1"/>
            </a:lvl4pPr>
            <a:lvl5pPr marL="2285451" indent="0">
              <a:buNone/>
              <a:defRPr sz="2000" b="1"/>
            </a:lvl5pPr>
            <a:lvl6pPr marL="2856814" indent="0">
              <a:buNone/>
              <a:defRPr sz="2000" b="1"/>
            </a:lvl6pPr>
            <a:lvl7pPr marL="3428177" indent="0">
              <a:buNone/>
              <a:defRPr sz="2000" b="1"/>
            </a:lvl7pPr>
            <a:lvl8pPr marL="3999540" indent="0">
              <a:buNone/>
              <a:defRPr sz="2000" b="1"/>
            </a:lvl8pPr>
            <a:lvl9pPr marL="4570903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8624" y="1470019"/>
            <a:ext cx="4684224" cy="28797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4609" y="767927"/>
            <a:ext cx="4684224" cy="67160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30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571363" indent="0">
              <a:buNone/>
              <a:defRPr sz="2500" b="1"/>
            </a:lvl2pPr>
            <a:lvl3pPr marL="1142726" indent="0">
              <a:buNone/>
              <a:defRPr sz="2200" b="1"/>
            </a:lvl3pPr>
            <a:lvl4pPr marL="1714089" indent="0">
              <a:buNone/>
              <a:defRPr sz="2000" b="1"/>
            </a:lvl4pPr>
            <a:lvl5pPr marL="2285451" indent="0">
              <a:buNone/>
              <a:defRPr sz="2000" b="1"/>
            </a:lvl5pPr>
            <a:lvl6pPr marL="2856814" indent="0">
              <a:buNone/>
              <a:defRPr sz="2000" b="1"/>
            </a:lvl6pPr>
            <a:lvl7pPr marL="3428177" indent="0">
              <a:buNone/>
              <a:defRPr sz="2000" b="1"/>
            </a:lvl7pPr>
            <a:lvl8pPr marL="3999540" indent="0">
              <a:buNone/>
              <a:defRPr sz="2000" b="1"/>
            </a:lvl8pPr>
            <a:lvl9pPr marL="4570903" indent="0">
              <a:buNone/>
              <a:defRPr sz="2000" b="1"/>
            </a:lvl9pPr>
          </a:lstStyle>
          <a:p>
            <a:pPr marL="0" lvl="0" indent="0" algn="ctr" defTabSz="1142726" rtl="0" eaLnBrk="1" latinLnBrk="0" hangingPunct="1">
              <a:spcBef>
                <a:spcPct val="20000"/>
              </a:spcBef>
              <a:spcAft>
                <a:spcPts val="375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1422" y="1468660"/>
            <a:ext cx="4684224" cy="28797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443" y="2319779"/>
            <a:ext cx="5089256" cy="1321126"/>
          </a:xfrm>
          <a:effectLst/>
        </p:spPr>
        <p:txBody>
          <a:bodyPr anchor="b">
            <a:noAutofit/>
          </a:bodyPr>
          <a:lstStyle>
            <a:lvl1pPr marL="285681" indent="-285681" algn="l">
              <a:defRPr sz="35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327" y="767927"/>
            <a:ext cx="5622524" cy="5138334"/>
          </a:xfrm>
        </p:spPr>
        <p:txBody>
          <a:bodyPr anchor="ctr"/>
          <a:lstStyle>
            <a:lvl1pPr>
              <a:defRPr sz="27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17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5698" y="3671883"/>
            <a:ext cx="4742947" cy="2245999"/>
          </a:xfrm>
        </p:spPr>
        <p:txBody>
          <a:bodyPr/>
          <a:lstStyle>
            <a:lvl1pPr marL="0" indent="0">
              <a:buNone/>
              <a:defRPr sz="1700"/>
            </a:lvl1pPr>
            <a:lvl2pPr marL="571363" indent="0">
              <a:buNone/>
              <a:defRPr sz="1500"/>
            </a:lvl2pPr>
            <a:lvl3pPr marL="1142726" indent="0">
              <a:buNone/>
              <a:defRPr sz="1200"/>
            </a:lvl3pPr>
            <a:lvl4pPr marL="1714089" indent="0">
              <a:buNone/>
              <a:defRPr sz="1100"/>
            </a:lvl4pPr>
            <a:lvl5pPr marL="2285451" indent="0">
              <a:buNone/>
              <a:defRPr sz="1100"/>
            </a:lvl5pPr>
            <a:lvl6pPr marL="2856814" indent="0">
              <a:buNone/>
              <a:defRPr sz="1100"/>
            </a:lvl6pPr>
            <a:lvl7pPr marL="3428177" indent="0">
              <a:buNone/>
              <a:defRPr sz="1100"/>
            </a:lvl7pPr>
            <a:lvl8pPr marL="3999540" indent="0">
              <a:buNone/>
              <a:defRPr sz="1100"/>
            </a:lvl8pPr>
            <a:lvl9pPr marL="4570903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059371"/>
            <a:ext cx="12798425" cy="3139942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798425" cy="405937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784313"/>
            <a:ext cx="12798425" cy="239977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79839"/>
            <a:ext cx="12798425" cy="535948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63691" y="1199886"/>
            <a:ext cx="5759291" cy="328347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500"/>
            </a:lvl1pPr>
            <a:lvl2pPr marL="571363" indent="0">
              <a:buNone/>
              <a:defRPr sz="3500"/>
            </a:lvl2pPr>
            <a:lvl3pPr marL="1142726" indent="0">
              <a:buNone/>
              <a:defRPr sz="3000"/>
            </a:lvl3pPr>
            <a:lvl4pPr marL="1714089" indent="0">
              <a:buNone/>
              <a:defRPr sz="2500"/>
            </a:lvl4pPr>
            <a:lvl5pPr marL="2285451" indent="0">
              <a:buNone/>
              <a:defRPr sz="2500"/>
            </a:lvl5pPr>
            <a:lvl6pPr marL="2856814" indent="0">
              <a:buNone/>
              <a:defRPr sz="2500"/>
            </a:lvl6pPr>
            <a:lvl7pPr marL="3428177" indent="0">
              <a:buNone/>
              <a:defRPr sz="2500"/>
            </a:lvl7pPr>
            <a:lvl8pPr marL="3999540" indent="0">
              <a:buNone/>
              <a:defRPr sz="2500"/>
            </a:lvl8pPr>
            <a:lvl9pPr marL="4570903" indent="0">
              <a:buNone/>
              <a:defRPr sz="2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8737" y="1060777"/>
            <a:ext cx="5170477" cy="2270670"/>
          </a:xfrm>
        </p:spPr>
        <p:txBody>
          <a:bodyPr anchor="b"/>
          <a:lstStyle>
            <a:lvl1pPr marL="228545" indent="-228545">
              <a:buFont typeface="Georgia" pitchFamily="18" charset="0"/>
              <a:buChar char="*"/>
              <a:defRPr sz="2000"/>
            </a:lvl1pPr>
            <a:lvl2pPr marL="571363" indent="0">
              <a:buNone/>
              <a:defRPr sz="1500"/>
            </a:lvl2pPr>
            <a:lvl3pPr marL="1142726" indent="0">
              <a:buNone/>
              <a:defRPr sz="1200"/>
            </a:lvl3pPr>
            <a:lvl4pPr marL="1714089" indent="0">
              <a:buNone/>
              <a:defRPr sz="1100"/>
            </a:lvl4pPr>
            <a:lvl5pPr marL="2285451" indent="0">
              <a:buNone/>
              <a:defRPr sz="1100"/>
            </a:lvl5pPr>
            <a:lvl6pPr marL="2856814" indent="0">
              <a:buNone/>
              <a:defRPr sz="1100"/>
            </a:lvl6pPr>
            <a:lvl7pPr marL="3428177" indent="0">
              <a:buNone/>
              <a:defRPr sz="1100"/>
            </a:lvl7pPr>
            <a:lvl8pPr marL="3999540" indent="0">
              <a:buNone/>
              <a:defRPr sz="1100"/>
            </a:lvl8pPr>
            <a:lvl9pPr marL="4570903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923" y="4686609"/>
            <a:ext cx="8934737" cy="1199886"/>
          </a:xfrm>
        </p:spPr>
        <p:txBody>
          <a:bodyPr anchor="b">
            <a:noAutofit/>
          </a:bodyPr>
          <a:lstStyle>
            <a:lvl1pPr algn="l">
              <a:defRPr sz="57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359489"/>
            <a:ext cx="12798425" cy="1839824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798425" cy="535948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955847"/>
            <a:ext cx="12798425" cy="239977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79839"/>
            <a:ext cx="12798425" cy="535948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3" tIns="57136" rIns="114273" bIns="57136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09983" y="4589764"/>
            <a:ext cx="9115254" cy="1199886"/>
          </a:xfrm>
          <a:prstGeom prst="rect">
            <a:avLst/>
          </a:prstGeom>
          <a:effectLst/>
        </p:spPr>
        <p:txBody>
          <a:bodyPr vert="horz" lIns="114273" tIns="57136" rIns="114273" bIns="57136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9803" y="768704"/>
            <a:ext cx="8958898" cy="3647652"/>
          </a:xfrm>
          <a:prstGeom prst="rect">
            <a:avLst/>
          </a:prstGeom>
        </p:spPr>
        <p:txBody>
          <a:bodyPr vert="horz" lIns="114273" tIns="57136" rIns="114273" bIns="5713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38937" y="6479382"/>
            <a:ext cx="3519567" cy="383297"/>
          </a:xfrm>
          <a:prstGeom prst="rect">
            <a:avLst/>
          </a:prstGeom>
        </p:spPr>
        <p:txBody>
          <a:bodyPr vert="horz" lIns="114273" tIns="57136" rIns="114273" bIns="57136" rtlCol="0" anchor="ctr"/>
          <a:lstStyle>
            <a:lvl1pPr algn="r"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9921" y="6479382"/>
            <a:ext cx="4692757" cy="383297"/>
          </a:xfrm>
          <a:prstGeom prst="rect">
            <a:avLst/>
          </a:prstGeom>
        </p:spPr>
        <p:txBody>
          <a:bodyPr vert="horz" lIns="114273" tIns="57136" rIns="114273" bIns="57136" rtlCol="0" anchor="ctr"/>
          <a:lstStyle>
            <a:lvl1pPr algn="l"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2677" y="6479382"/>
            <a:ext cx="2559685" cy="383297"/>
          </a:xfrm>
          <a:prstGeom prst="rect">
            <a:avLst/>
          </a:prstGeom>
        </p:spPr>
        <p:txBody>
          <a:bodyPr vert="horz" lIns="114273" tIns="57136" rIns="114273" bIns="57136" rtlCol="0" anchor="ctr"/>
          <a:lstStyle>
            <a:lvl1pPr algn="ctr"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786" r:id="rId14"/>
    <p:sldLayoutId id="2147483787" r:id="rId15"/>
  </p:sldLayoutIdLst>
  <p:timing>
    <p:tnLst>
      <p:par>
        <p:cTn id="1" dur="indefinite" restart="never" nodeType="tmRoot"/>
      </p:par>
    </p:tnLst>
  </p:timing>
  <p:txStyles>
    <p:titleStyle>
      <a:lvl1pPr marL="399954" indent="-399954" algn="r" defTabSz="1142726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57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681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635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28453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71271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36943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9761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860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56814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33914" indent="-228545" algn="l" defTabSz="1142726" rtl="0" eaLnBrk="1" latinLnBrk="0" hangingPunct="1">
        <a:spcBef>
          <a:spcPct val="20000"/>
        </a:spcBef>
        <a:spcAft>
          <a:spcPts val="375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363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26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089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451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814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177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9540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903" algn="l" defTabSz="114272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5001&amp;dst=10141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5001&amp;dst=10141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97793&amp;dst=9288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97793&amp;dst=9288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97793&amp;dst=9288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5209&amp;dst=10008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5001&amp;dst=10141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login.consultant.ru/link/?req=doc&amp;base=LAW&amp;n=495001&amp;dst=101038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5001&amp;dst=10064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login.consultant.ru/link/?req=doc&amp;base=LAW&amp;n=495001&amp;dst=1014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490BF97-71DD-BA4B-90F6-F29E383222BC}"/>
              </a:ext>
            </a:extLst>
          </p:cNvPr>
          <p:cNvSpPr/>
          <p:nvPr/>
        </p:nvSpPr>
        <p:spPr>
          <a:xfrm>
            <a:off x="499259" y="-87668"/>
            <a:ext cx="6518093" cy="6263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45715" rIns="91429" bIns="45715" rtlCol="0" anchor="ctr">
            <a:spAutoFit/>
          </a:bodyPr>
          <a:lstStyle/>
          <a:p>
            <a:pPr algn="ctr"/>
            <a:endParaRPr lang="ru-RU" sz="2700" b="1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700" b="1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700" b="1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осуществления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онтрольной 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надзорной) деятельности 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</a:t>
            </a:r>
            <a:r>
              <a:rPr lang="ru-RU" altLang="ru-RU" sz="32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lang="ru-RU" alt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контроля (надзора) в сфере </a:t>
            </a:r>
            <a:r>
              <a:rPr lang="ru-RU" alt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2026 году</a:t>
            </a:r>
            <a:endParaRPr lang="ru-RU" alt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600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надзора и контроля в сфере образования департамента надзора, контроля оценки качества и правового обеспечения  в сфере образования комитета общего и профессионального образования Ленинградской области</a:t>
            </a:r>
          </a:p>
        </p:txBody>
      </p:sp>
      <p:sp>
        <p:nvSpPr>
          <p:cNvPr id="9" name="Параллелограмм 8"/>
          <p:cNvSpPr/>
          <p:nvPr/>
        </p:nvSpPr>
        <p:spPr>
          <a:xfrm flipH="1">
            <a:off x="-647346" y="3236670"/>
            <a:ext cx="2075337" cy="1933575"/>
          </a:xfrm>
          <a:prstGeom prst="parallelogram">
            <a:avLst>
              <a:gd name="adj" fmla="val 90550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46" y="495191"/>
            <a:ext cx="462037" cy="5377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15184" y="495192"/>
            <a:ext cx="5886243" cy="615543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профессионального образования Ленинградской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09344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5618" y="245495"/>
            <a:ext cx="606741" cy="706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64777" y="437602"/>
            <a:ext cx="9762403" cy="163120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3962" y="3114044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prstClr val="black"/>
              </a:solidFill>
            </a:endParaRP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45759" y="2896491"/>
            <a:ext cx="5804452" cy="2237184"/>
          </a:xfrm>
          <a:prstGeom prst="roundRect">
            <a:avLst/>
          </a:prstGeom>
          <a:solidFill>
            <a:srgbClr val="CDCDE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9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72 248-ФЗ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Внеплановая документарная проверка может проводиться только по согласованию с органами прокуратуры, за исключением случая ее проведения в соответствии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пунктами 3,4 части 1 статьи 57 248-ФЗ</a:t>
            </a:r>
          </a:p>
          <a:p>
            <a:pPr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6200000">
            <a:off x="6145345" y="3771276"/>
            <a:ext cx="436729" cy="623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98530" y="2323837"/>
            <a:ext cx="5927909" cy="2809838"/>
          </a:xfrm>
          <a:prstGeom prst="roundRect">
            <a:avLst/>
          </a:prstGeom>
          <a:solidFill>
            <a:schemeClr val="accent1">
              <a:lumMod val="60000"/>
              <a:lumOff val="40000"/>
              <a:alpha val="2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статьи 57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248-ФЗ: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поручение Президента Российской Федерации, поручение Правительства Российской Федерации (в том числе в отношении видов федерального государственного контроля (надзора), полномочия по осуществлению которых переданы для осуществления органам государственной власти субъектов Российской Федерации) о проведении контрольных (надзорных) мероприятий в отношении конкретных контролируемых лиц;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требование прокурора о проведении контрольного (надзорного) мероприятия в рамках надзора за исполнением законов, соблюдением прав и свобод человека и гражданина по поступившим в органы прокуратуры материалам и обращениям;</a:t>
            </a:r>
          </a:p>
          <a:p>
            <a:pPr algn="just"/>
            <a:endParaRPr lang="ru-RU" sz="1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</p:txBody>
      </p:sp>
      <p:sp useBgFill="1">
        <p:nvSpPr>
          <p:cNvPr id="12" name="Скругленный прямоугольник 11"/>
          <p:cNvSpPr/>
          <p:nvPr/>
        </p:nvSpPr>
        <p:spPr>
          <a:xfrm>
            <a:off x="1373533" y="437602"/>
            <a:ext cx="9493053" cy="1105539"/>
          </a:xfrm>
          <a:prstGeom prst="roundRect">
            <a:avLst>
              <a:gd name="adj" fmla="val 3896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dirty="0"/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ВНЕПЛАНОВАЯ ДОКУМЕНТАРНАЯ ПРОВЕРКА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31.07.2020 № 248-ФЗ «О государственном контроле (надзоре) и муниципальном контроле в Российской Федерации» (далее – 248-ФЗ)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5926980" y="1661823"/>
            <a:ext cx="436729" cy="9738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84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5618" y="245495"/>
            <a:ext cx="606741" cy="70622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13962" y="3114044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prstClr val="black"/>
              </a:solidFill>
            </a:endParaRP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7347" y="2070159"/>
            <a:ext cx="5804452" cy="1794373"/>
          </a:xfrm>
          <a:prstGeom prst="roundRect">
            <a:avLst/>
          </a:prstGeom>
          <a:solidFill>
            <a:srgbClr val="CDCDE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5 статьи 73 248-ФЗ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Внеплановая выездная проверка может проводиться только по согласованию с органами прокуратуры, за исключением случаев ее проведения в соответствии с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пунктами 3,4 части 3 статьи 57, части 3 статьи 57</a:t>
            </a:r>
          </a:p>
          <a:p>
            <a:pPr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6200000">
            <a:off x="5983397" y="2759460"/>
            <a:ext cx="436729" cy="623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28828" y="1562427"/>
            <a:ext cx="5927909" cy="2809838"/>
          </a:xfrm>
          <a:prstGeom prst="roundRect">
            <a:avLst/>
          </a:prstGeom>
          <a:solidFill>
            <a:schemeClr val="accent1">
              <a:lumMod val="60000"/>
              <a:lumOff val="40000"/>
              <a:alpha val="2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 статьи 57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248-ФЗ: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поручение Президента Российской Федерации, поручение Правительства Российской Федерации (в том числе в отношении видов федерального государственного контроля (надзора), полномочия по осуществлению которых переданы для осуществления органам государственной власти субъектов Российской Федерации) о проведении контрольных (надзорных) мероприятий в отношении конкретных контролируемых лиц;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требование прокурора о проведении контрольного (надзорного) мероприятия в рамках надзора за исполнением законов, соблюдением прав и свобод человека и гражданина по поступившим в органы прокуратуры материалам и обращениям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</p:txBody>
      </p:sp>
      <p:sp useBgFill="1">
        <p:nvSpPr>
          <p:cNvPr id="12" name="Скругленный прямоугольник 11"/>
          <p:cNvSpPr/>
          <p:nvPr/>
        </p:nvSpPr>
        <p:spPr>
          <a:xfrm>
            <a:off x="1248354" y="333647"/>
            <a:ext cx="10010693" cy="110553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dirty="0"/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ВНЕПЛАНОВАЯ ВЫЕЗДНАЯ ПРОВЕРКА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31.07.2020 № 248-ФЗ «О государственном контроле (надзоре) и муниципальном контроле в Российской Федерации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(далее – 248-ФЗ)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7222" y="4792175"/>
            <a:ext cx="12515352" cy="1522705"/>
          </a:xfrm>
          <a:prstGeom prst="roundRect">
            <a:avLst/>
          </a:prstGeom>
          <a:solidFill>
            <a:schemeClr val="accent1">
              <a:lumMod val="60000"/>
              <a:lumOff val="40000"/>
              <a:alpha val="2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3 статьи 57 248-ФЗ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:При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соответствующего положения в федеральном законе о виде контроля возможно проведение внепланового контрольного (надзорного) мероприятия в случае поступления от контролируемого лица в контрольный (надзорный) орган информации об устранении нарушений обязательных требований, выявленных в рамках процедур периодического подтверждения соответствия (компетентности), осуществляемых в рамках разрешительных режимов в формах лицензирования,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аккредитации 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иных разрешений, предусматривающих бессрочный характер действия соответствующих разрешений. Предмет внепланового контрольного (надзорного) мероприятия в случае, предусмотренном настоящей частью, ограничивается оценкой устранения нарушений обязательных требований, выявленных в рамках процедур периодического подтверждения соответствия (компетентности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833531" y="1439185"/>
            <a:ext cx="436729" cy="5963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1044565" y="4060452"/>
            <a:ext cx="436729" cy="623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6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14152" y="679064"/>
            <a:ext cx="12010206" cy="226214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0345" y="2218414"/>
            <a:ext cx="10777564" cy="1589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комитета общего и профессионального образования Ленинградской области от 20 ноября 2024 года № 19-44548/2024 </a:t>
            </a:r>
          </a:p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"/>
            </a:endParaRPr>
          </a:p>
          <a:p>
            <a:pPr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6359517" y="1714337"/>
            <a:ext cx="371969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170346" y="130988"/>
            <a:ext cx="10539434" cy="15833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риска нарушения обязательных требований</a:t>
            </a:r>
          </a:p>
          <a:p>
            <a:pPr algn="ctr"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4 октября 2021 года №1336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перечня индикаторов риска нарушения обязательных требований, используемых при осуществлении федерального государственного контроля (надзора) в сфере образования»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18868" y="4067454"/>
            <a:ext cx="2459958" cy="14603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 образовательной организации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(ОО, ДОП, ДОУ, ДПО, ПО, СПО)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21218" y="4067455"/>
            <a:ext cx="3019520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в образовательную организацию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(СПО)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83054" y="4104982"/>
            <a:ext cx="2031681" cy="123171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ФИС ФРДО</a:t>
            </a:r>
          </a:p>
          <a:p>
            <a:pPr algn="ctr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ОО,СПО, ПО, ДПО)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048463" y="4263640"/>
            <a:ext cx="1350423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ООО, СОО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298420" y="5140498"/>
            <a:ext cx="484633" cy="557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8867" y="5882607"/>
            <a:ext cx="11129040" cy="873035"/>
          </a:xfrm>
          <a:prstGeom prst="rect">
            <a:avLst/>
          </a:prstGeom>
          <a:solidFill>
            <a:schemeClr val="accent1">
              <a:lumMod val="60000"/>
              <a:lumOff val="40000"/>
              <a:alpha val="2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объекта контроля параметрам, утвержденным индикаторами риска нарушения обязательных требований, или отклонения объекта контроля от таких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параметров – основание для проведения внеплановой проверки.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529250" y="3988978"/>
            <a:ext cx="1849270" cy="11894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ООО,СОО,СПО</a:t>
            </a:r>
          </a:p>
          <a:p>
            <a:pPr algn="ctr"/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аккредитация ОП</a:t>
            </a:r>
          </a:p>
        </p:txBody>
      </p:sp>
    </p:spTree>
    <p:extLst>
      <p:ext uri="{BB962C8B-B14F-4D97-AF65-F5344CB8AC3E}">
        <p14:creationId xmlns:p14="http://schemas.microsoft.com/office/powerpoint/2010/main" val="3562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364777" y="437602"/>
            <a:ext cx="10044752" cy="2292925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за соблюдением обязательных требований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(мониторинг безопасности)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(контрольное (надзорное) мероприятие без взаимодействия с контролируемым лицом (КНМ)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222" y="2083757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prstClr val="black"/>
              </a:solidFill>
            </a:endParaRP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026" y="1591763"/>
            <a:ext cx="12029664" cy="685841"/>
          </a:xfrm>
          <a:prstGeom prst="roundRect">
            <a:avLst/>
          </a:prstGeom>
          <a:solidFill>
            <a:schemeClr val="accent1">
              <a:lumMod val="75000"/>
              <a:alpha val="24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информации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16757" y="2494874"/>
            <a:ext cx="3084397" cy="1205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мониторинга системы образования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42237" y="2494874"/>
            <a:ext cx="2582421" cy="1205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из ЕГРН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120476" y="2561258"/>
            <a:ext cx="2582421" cy="1205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из ЕГРЮЛ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16758" y="5634278"/>
            <a:ext cx="2582421" cy="1205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из ГИС государственного надзора в сфере образования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435755" y="5585639"/>
            <a:ext cx="3826605" cy="1205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размещенная на официальных сайтах образовательных организаций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916363" y="4144396"/>
            <a:ext cx="2582421" cy="1205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из ФИС ФРДО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540816" y="4096631"/>
            <a:ext cx="2582421" cy="1205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из ФИС ГИА приема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730447" y="5654326"/>
            <a:ext cx="2582421" cy="1205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из ГИС СОЛО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5618" y="245495"/>
            <a:ext cx="606741" cy="70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73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5618" y="245495"/>
            <a:ext cx="606741" cy="706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64777" y="437601"/>
            <a:ext cx="10044752" cy="200053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– ПРИОРИТЕТ при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федерального государственного контроля (надзора) в сфере образования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222" y="2083757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prstClr val="black"/>
              </a:solidFill>
            </a:endParaRP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026" y="1591763"/>
            <a:ext cx="12029664" cy="685841"/>
          </a:xfrm>
          <a:prstGeom prst="roundRect">
            <a:avLst/>
          </a:prstGeom>
          <a:solidFill>
            <a:srgbClr val="0070C0">
              <a:alpha val="7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Задача- снижение рисков причинения вреда охраняемым законом ценностям 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09738" y="2729633"/>
            <a:ext cx="3596132" cy="4169311"/>
          </a:xfrm>
          <a:prstGeom prst="roundRect">
            <a:avLst/>
          </a:prstGeom>
          <a:solidFill>
            <a:srgbClr val="0070C0">
              <a:alpha val="12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рисков причинения вреда (ущерба)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охраняемым законом ценностям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федерального государственного контроля (надзора) в сфере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(ежегодно разрабатывается и утверждается комитетом общего и профессионального образования Ленинградской области)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923127" y="2934270"/>
            <a:ext cx="5295178" cy="37121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Охраняемые законом ценности в сфере образования – это права и законные интересы граждан в сфере образования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Риски причинения вреда охраняемым законом ценностям в сфере образования – потенциальные возможности наступления неблагоприятных последствий при реализации прав, нарушение прав и интересов граждан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(риски образовательной деятельности)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4664263" y="440381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0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6126" y="245495"/>
            <a:ext cx="526234" cy="61251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66380" y="547651"/>
            <a:ext cx="12010206" cy="3739475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lvl="0" algn="ctr"/>
            <a:endParaRPr lang="ru-RU" alt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alt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Применение риск – ориентированного подхода при осуществлении федерального государственного контроля (надзора) в сфере образования</a:t>
            </a:r>
          </a:p>
          <a:p>
            <a:pPr lvl="0" algn="ctr"/>
            <a:endParaRPr lang="ru-RU" alt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alt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 4 статьи  93 Федерального закона </a:t>
            </a:r>
          </a:p>
          <a:p>
            <a:pPr lvl="0" algn="ctr"/>
            <a:r>
              <a:rPr lang="ru-RU" alt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29 декабря 2012 года № 273-ФЗ «Об образовании в Российской Федерации»:</a:t>
            </a:r>
          </a:p>
          <a:p>
            <a:pPr lvl="0" algn="ctr"/>
            <a:endParaRPr lang="ru-RU" alt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alt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/>
          </a:p>
          <a:p>
            <a:pPr algn="ctr"/>
            <a:endParaRPr lang="ru-RU" sz="2000" dirty="0"/>
          </a:p>
          <a:p>
            <a:endParaRPr lang="ru-RU" dirty="0"/>
          </a:p>
        </p:txBody>
      </p:sp>
      <p:sp>
        <p:nvSpPr>
          <p:cNvPr id="2" name="Стрелка вниз 1"/>
          <p:cNvSpPr/>
          <p:nvPr/>
        </p:nvSpPr>
        <p:spPr>
          <a:xfrm>
            <a:off x="6086849" y="2866083"/>
            <a:ext cx="484633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3364" y="3545074"/>
            <a:ext cx="11017977" cy="1866263"/>
          </a:xfrm>
          <a:prstGeom prst="round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lvl="0" algn="ctr"/>
            <a:r>
              <a:rPr lang="ru-RU" alt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 контроль (надзор) в сфере образования в целях снижения риска причинения вреда (ущерба) установленным законом ценностям </a:t>
            </a:r>
            <a:r>
              <a:rPr lang="ru-RU" altLang="ru-RU" sz="2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реализуется с применением риск-ориентированного подхода</a:t>
            </a:r>
            <a:r>
              <a:rPr lang="ru-RU" alt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342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18053" y="527181"/>
            <a:ext cx="11944306" cy="4001085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lvl="0" algn="ctr"/>
            <a:r>
              <a:rPr lang="ru-RU" alt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21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Применение риск – ориентированного подхода при осуществлении федерального государственного контроля (надзора) в сфере образования</a:t>
            </a:r>
          </a:p>
          <a:p>
            <a:pPr lvl="0" algn="ctr"/>
            <a:endParaRPr lang="ru-RU" alt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рисками причинения вреда (ущерба) охраняемым законом ценностям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(риски образовательной деятельности)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/>
          </a:p>
          <a:p>
            <a:pPr lvl="0" algn="ctr"/>
            <a:endParaRPr lang="ru-RU" sz="2000" dirty="0"/>
          </a:p>
          <a:p>
            <a:pPr lvl="0" algn="ctr"/>
            <a:endParaRPr lang="ru-RU" sz="2000" dirty="0"/>
          </a:p>
          <a:p>
            <a:pPr algn="ctr"/>
            <a:endParaRPr lang="ru-RU" sz="2000" dirty="0"/>
          </a:p>
          <a:p>
            <a:endParaRPr lang="ru-RU" dirty="0"/>
          </a:p>
        </p:txBody>
      </p:sp>
      <p:sp>
        <p:nvSpPr>
          <p:cNvPr id="2" name="Стрелка вниз 1"/>
          <p:cNvSpPr/>
          <p:nvPr/>
        </p:nvSpPr>
        <p:spPr>
          <a:xfrm>
            <a:off x="5629732" y="1477293"/>
            <a:ext cx="484633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1644487" y="2653920"/>
            <a:ext cx="484633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9183" y="3214048"/>
            <a:ext cx="3555243" cy="15763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выбора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вида, формы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профилактических мероприятий и контрольных (надзорных) мероприятий (ПМ, К(Н)М)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67685" y="3214050"/>
            <a:ext cx="2381533" cy="1542194"/>
          </a:xfrm>
          <a:prstGeom prst="rect">
            <a:avLst/>
          </a:prstGeom>
          <a:solidFill>
            <a:srgbClr val="CCD5E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dirty="0" smtClean="0"/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проведения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ПМ, К(Н)М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208524" y="3214049"/>
            <a:ext cx="2129051" cy="1542195"/>
          </a:xfrm>
          <a:prstGeom prst="rect">
            <a:avLst/>
          </a:prstGeom>
          <a:solidFill>
            <a:schemeClr val="accent1">
              <a:lumMod val="40000"/>
              <a:lumOff val="60000"/>
              <a:alpha val="17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определения степени тяжести риска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35019" y="3204948"/>
            <a:ext cx="3589363" cy="1585417"/>
          </a:xfrm>
          <a:prstGeom prst="rect">
            <a:avLst/>
          </a:prstGeom>
          <a:solidFill>
            <a:srgbClr val="CDCDEB">
              <a:alpha val="62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ПМ и К(Н)М (в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 числе объем проверяемых обязательных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требований, установленных законодательством об образовании)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5629732" y="2707968"/>
            <a:ext cx="484633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8395646" y="2711409"/>
            <a:ext cx="484633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10893138" y="2680646"/>
            <a:ext cx="484633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629700" y="5004258"/>
            <a:ext cx="484633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1445" y="5548235"/>
            <a:ext cx="11620914" cy="15346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Российской Федерации от 25 июня 2021 года № 997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Положения о федеральном государственном контроле (надзоре) в сфере образования»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установлены категории риска причинения вреда (ущерба) для отнесения объектов контроля к одной из категорий 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6126" y="245495"/>
            <a:ext cx="526234" cy="61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21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66380" y="547652"/>
            <a:ext cx="12010206" cy="358558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lvl="0" algn="ctr"/>
            <a:endParaRPr lang="ru-RU" b="1" dirty="0" smtClean="0">
              <a:solidFill>
                <a:srgbClr val="423D6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риска причинения объектами контроля </a:t>
            </a:r>
          </a:p>
          <a:p>
            <a:pPr lvl="0"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вреда (ущерба) охраняемым законом ценностям</a:t>
            </a:r>
            <a:endParaRPr lang="ru-RU" alt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alt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/>
          </a:p>
          <a:p>
            <a:pPr lvl="0" algn="ctr"/>
            <a:endParaRPr lang="ru-RU" sz="2000" dirty="0"/>
          </a:p>
          <a:p>
            <a:pPr lvl="0" algn="ctr"/>
            <a:endParaRPr lang="ru-RU" sz="2000" dirty="0"/>
          </a:p>
          <a:p>
            <a:pPr algn="ctr"/>
            <a:endParaRPr lang="ru-RU" sz="2000" dirty="0"/>
          </a:p>
          <a:p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397517" y="1849475"/>
            <a:ext cx="484633" cy="2342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01864" y="2133728"/>
            <a:ext cx="3275938" cy="466349"/>
          </a:xfrm>
          <a:prstGeom prst="rect">
            <a:avLst/>
          </a:prstGeom>
          <a:solidFill>
            <a:srgbClr val="FF0000">
              <a:alpha val="37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категория риска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783405" y="2083702"/>
            <a:ext cx="3111924" cy="556592"/>
          </a:xfrm>
          <a:prstGeom prst="rect">
            <a:avLst/>
          </a:prstGeom>
          <a:solidFill>
            <a:srgbClr val="92D050">
              <a:alpha val="6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категория риска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985469" y="2133728"/>
            <a:ext cx="3380695" cy="466349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категория риска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332358" y="1869325"/>
            <a:ext cx="484633" cy="2342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10097050" y="1781878"/>
            <a:ext cx="484633" cy="2456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6403183" y="2711395"/>
            <a:ext cx="388132" cy="2915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001864" y="3042716"/>
            <a:ext cx="10893464" cy="77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отнесения объектов контроля к категориям риска причинения вреда (ущерба) охраняемым законом ценностям (Постановление Правительства РФ от 25.06.2021 г. №997)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6414593" y="3849638"/>
            <a:ext cx="434980" cy="2902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922799" y="4201732"/>
            <a:ext cx="7506031" cy="5874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вероятности несоблюдения обязательных требований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1077" y="245495"/>
            <a:ext cx="631283" cy="73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59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14152" y="679064"/>
            <a:ext cx="12010206" cy="195437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lvl="0"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/>
          </a:p>
          <a:p>
            <a:pPr lvl="0" algn="ctr"/>
            <a:endParaRPr lang="ru-RU" sz="2000" dirty="0"/>
          </a:p>
          <a:p>
            <a:pPr algn="ctr"/>
            <a:endParaRPr lang="ru-RU" sz="2000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1839" y="1749287"/>
            <a:ext cx="2866147" cy="4484534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1">
                  <a:tint val="44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контролируемых лиц при наличии обращения (жалобы, заявления), признанного обоснованным по результатам рассмотрения в комитете о фактах нарушения контролируемым лицом обязательных требований в течение календарного года, предшествующего дате принятия решения об отнесении объекта контроля к определенной категории риска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698544" y="1730607"/>
            <a:ext cx="2947916" cy="4503215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1">
                  <a:tint val="44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контролируемых лиц при наличии вступившего в законную силу постановления о назначении административного наказания контролируемому лицу за совершение административного правонарушения в сфере образования (ст.5.57, 9.13, ч.1 ст.19.4,ст.19.4.1, ч.1 ст. 19.5, ст.19.6,19.7,19.20 и 19.30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, ст.19.30.2 КоАП РФ)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3 лет, предшествующих дате принятия решения об отнесении объекта контроля к определенной категории риска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981245" y="1739947"/>
            <a:ext cx="2631882" cy="4503214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1">
                  <a:tint val="44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контролируемых лиц при несоблюдении показателей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мониторинга, выявленном по результатам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мониторинга в течение 3 лет, предшествующих дате принятия решения об отнесении объекта контроля к определенной категории риска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16758" y="615263"/>
            <a:ext cx="11317674" cy="6012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вероятности несоблюдения обязательных требований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923229" y="1730606"/>
            <a:ext cx="2701128" cy="4484534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1">
                  <a:tint val="44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контролируемых лиц при несоблюдении 75 % и более показателей мониторинга системы образования, выявленном по результатам проводимого контрольным (надзорным) органом в сфере образования мониторинга системы образования, в течение 2 лет, предшествующих дате принятия решения об отнесении объекта к определенной категории риска</a:t>
            </a:r>
          </a:p>
        </p:txBody>
      </p:sp>
    </p:spTree>
    <p:extLst>
      <p:ext uri="{BB962C8B-B14F-4D97-AF65-F5344CB8AC3E}">
        <p14:creationId xmlns:p14="http://schemas.microsoft.com/office/powerpoint/2010/main" val="189238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66691" y="679065"/>
            <a:ext cx="11757666" cy="226214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lvl="0"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/>
          </a:p>
          <a:p>
            <a:pPr lvl="0" algn="ctr"/>
            <a:endParaRPr lang="ru-RU" sz="2000" dirty="0"/>
          </a:p>
          <a:p>
            <a:pPr lvl="0" algn="ctr"/>
            <a:endParaRPr lang="ru-RU" sz="2000" dirty="0"/>
          </a:p>
          <a:p>
            <a:pPr algn="ctr"/>
            <a:endParaRPr lang="ru-RU" sz="2000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016758" y="399228"/>
            <a:ext cx="11317674" cy="7881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отнесения объектов контроля к категориям риска причинения вреда (ущерба) охраняемым законом ценностям (приложение к Постановлению №997)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01374" y="1360637"/>
            <a:ext cx="9833059" cy="914400"/>
          </a:xfrm>
          <a:prstGeom prst="rect">
            <a:avLst/>
          </a:prstGeom>
          <a:solidFill>
            <a:srgbClr val="92D050">
              <a:alpha val="23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контролируемых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 при отсутствии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критериев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вероятности несоблюдения обязательных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7099" y="1360637"/>
            <a:ext cx="1781008" cy="914400"/>
          </a:xfrm>
          <a:prstGeom prst="roundRect">
            <a:avLst/>
          </a:prstGeom>
          <a:solidFill>
            <a:srgbClr val="92D050">
              <a:alpha val="34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категория риска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07099" y="2480808"/>
            <a:ext cx="1781008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 категория риска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07099" y="3664193"/>
            <a:ext cx="1781008" cy="914400"/>
          </a:xfrm>
          <a:prstGeom prst="roundRect">
            <a:avLst/>
          </a:prstGeom>
          <a:solidFill>
            <a:srgbClr val="FF0000">
              <a:alpha val="11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категория риска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43543" y="2480809"/>
            <a:ext cx="9790889" cy="993913"/>
          </a:xfrm>
          <a:prstGeom prst="rect">
            <a:avLst/>
          </a:prstGeom>
          <a:solidFill>
            <a:srgbClr val="FFFF00">
              <a:alpha val="53000"/>
            </a:srgb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контролируемых лиц при наличии одного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установленных критериев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вероятности несоблюдения обязательных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543543" y="3632975"/>
            <a:ext cx="9790890" cy="976836"/>
          </a:xfrm>
          <a:prstGeom prst="rect">
            <a:avLst/>
          </a:prstGeom>
          <a:solidFill>
            <a:srgbClr val="FF0000">
              <a:alpha val="12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контролируемых лиц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одновременном наличии двух и более критериев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вероятности несоблюдения обязательных требований</a:t>
            </a:r>
          </a:p>
        </p:txBody>
      </p:sp>
    </p:spTree>
    <p:extLst>
      <p:ext uri="{BB962C8B-B14F-4D97-AF65-F5344CB8AC3E}">
        <p14:creationId xmlns:p14="http://schemas.microsoft.com/office/powerpoint/2010/main" val="275053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1077" y="245496"/>
            <a:ext cx="631283" cy="73479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460665" y="437602"/>
            <a:ext cx="9666514" cy="892542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основания федерального государственного контроля (надзора) в сфере образования: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4969" y="1255593"/>
            <a:ext cx="11905171" cy="9725729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342860" indent="-342860" algn="just">
              <a:buFont typeface="Wingdings" panose="05000000000000000000" pitchFamily="2" charset="2"/>
              <a:buChar char="ü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 декабря 2012 года № 273-ФЗ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Российской Федерации»;</a:t>
            </a:r>
          </a:p>
          <a:p>
            <a:pPr marL="342860" indent="-342860" algn="just">
              <a:buFont typeface="Wingdings" panose="05000000000000000000" pitchFamily="2" charset="2"/>
              <a:buChar char="ü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31 июля 2020 года № 248-ФЗ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государственном контроле (надзоре) и муниципальном контроле в Российской Федерации» (далее- 248-ФЗ);</a:t>
            </a:r>
          </a:p>
          <a:p>
            <a:pPr marL="342860" indent="-342860" algn="just">
              <a:buFont typeface="Wingdings" panose="05000000000000000000" pitchFamily="2" charset="2"/>
              <a:buChar char="ü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25 июня 2021 года № 997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Положения о федеральном государственном контроле (надзоре) в сфере образования» (далее - Положение о ФГКН);</a:t>
            </a:r>
          </a:p>
          <a:p>
            <a:pPr marL="342860" indent="-342860" algn="just">
              <a:buFont typeface="Wingdings" panose="05000000000000000000" pitchFamily="2" charset="2"/>
              <a:buChar char="ü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4 октября 2021 года №1336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перечня индикаторов риска нарушения обязательных требований, используемых при осуществлении федерального государственного контроля (надзора) в сфере образования»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alt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Размещены на официальном сайте комитета общего и профессионального образования Ленинградской области в сети «Интернет» (главная страница</a:t>
            </a:r>
            <a:r>
              <a:rPr lang="en-US" alt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alt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государственный контроль (надзор) в сфере образования</a:t>
            </a:r>
            <a:r>
              <a:rPr lang="en-US" alt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alt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отдел надзора и контроля в сфере образования</a:t>
            </a:r>
            <a:r>
              <a:rPr lang="en-US" alt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&gt;)</a:t>
            </a:r>
            <a:endParaRPr lang="ru-RU" alt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/>
              <a:t/>
            </a:r>
            <a:br>
              <a:rPr lang="ru-RU" sz="1900" dirty="0"/>
            </a:br>
            <a:endParaRPr lang="ru-RU" sz="1900" dirty="0"/>
          </a:p>
          <a:p>
            <a:pPr algn="ctr"/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latin typeface="Times New Roman" pitchFamily="18" charset="0"/>
                <a:cs typeface="Times New Roman" pitchFamily="18" charset="0"/>
              </a:rPr>
            </a:b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endParaRPr lang="ru-RU" sz="1900" dirty="0"/>
          </a:p>
          <a:p>
            <a:endParaRPr lang="ru-RU" sz="1900" dirty="0"/>
          </a:p>
          <a:p>
            <a:endParaRPr lang="ru-RU" sz="1900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Стрелка вниз 1"/>
          <p:cNvSpPr/>
          <p:nvPr/>
        </p:nvSpPr>
        <p:spPr>
          <a:xfrm>
            <a:off x="6146656" y="5037730"/>
            <a:ext cx="484633" cy="2763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54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3" y="245495"/>
            <a:ext cx="462037" cy="53779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14152" y="679064"/>
            <a:ext cx="12010206" cy="226214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lvl="0"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/>
          </a:p>
          <a:p>
            <a:pPr lvl="0" algn="ctr"/>
            <a:endParaRPr lang="ru-RU" sz="2000" dirty="0"/>
          </a:p>
          <a:p>
            <a:pPr lvl="0" algn="ctr"/>
            <a:endParaRPr lang="ru-RU" sz="2000" dirty="0"/>
          </a:p>
          <a:p>
            <a:pPr algn="ctr"/>
            <a:endParaRPr lang="ru-RU" sz="2000" dirty="0"/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46250" y="1211474"/>
            <a:ext cx="11546006" cy="2152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marL="342860" indent="-342860" algn="just">
              <a:buAutoNum type="arabicPeriod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860" indent="-342860" algn="just">
              <a:buAutoNum type="arabicPeriod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ч.1: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отнесении объектов контроля к категориям риска, применении критериев риска нарушения обязательных требований контрольным (надзорным) органом используются сведения, полученные:</a:t>
            </a:r>
          </a:p>
          <a:p>
            <a:pPr marL="285718" indent="-285718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любых источников, обеспечивающих их достоверность, </a:t>
            </a:r>
          </a:p>
          <a:p>
            <a:pPr marL="285718" indent="-285718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проведения профилактических мероприятий, контрольных (надзорных) мероприятий, </a:t>
            </a:r>
          </a:p>
          <a:p>
            <a:pPr marL="285718" indent="-285718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отчетности, представление которой предусмотрено нормативными правовыми актами Российской Федерации, </a:t>
            </a:r>
          </a:p>
          <a:p>
            <a:pPr marL="285718" indent="-285718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обращений контролируемых лиц, иных граждан и организаций, </a:t>
            </a:r>
          </a:p>
          <a:p>
            <a:pPr marL="285718" indent="-285718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сообщений средств массовой информации, </a:t>
            </a:r>
          </a:p>
          <a:p>
            <a:pPr marL="285718" indent="-285718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сведений, содержащихся в информационных ресурсах. 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 rot="16200000">
            <a:off x="373601" y="1915078"/>
            <a:ext cx="371969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016759" y="163564"/>
            <a:ext cx="10536072" cy="7881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отнесения объектов федерального государственного контроля (надзора) в сфере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к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категориям риска причинения вреда (ущерба) охраняемым законом ценностям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 24 248-ФЗ</a:t>
            </a:r>
          </a:p>
        </p:txBody>
      </p:sp>
      <p:sp>
        <p:nvSpPr>
          <p:cNvPr id="16" name="Стрелка вниз 15"/>
          <p:cNvSpPr/>
          <p:nvPr/>
        </p:nvSpPr>
        <p:spPr>
          <a:xfrm rot="16200000">
            <a:off x="373599" y="3937550"/>
            <a:ext cx="371969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6200000">
            <a:off x="462284" y="6002952"/>
            <a:ext cx="371969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80230" y="4967365"/>
            <a:ext cx="11478046" cy="5604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ч.3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Отнесение объекта контроля к одной из категорий риска осуществляется на основе сопоставления его характеристик с утвержденными критериями риска.</a:t>
            </a:r>
          </a:p>
          <a:p>
            <a:pPr algn="ctr"/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3904" y="3446061"/>
            <a:ext cx="11546006" cy="13988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Сбор, обработка, анализ и учет сведений об объектах контроля в целях их отнесения к категориям риска  осуществляются контрольным (надзорным) органом без взаимодействия с контролируемыми лицами (за исключением сбора, обработки, анализа и учета сведений в рамках обязательного профилактического визита). При осуществлении сбора, обработки, анализа и учета сведений об объектах контроля в целях их отнесения к категориям риска на контролируемых лиц не могут возлагаться дополнительные обязанности, не предусмотренные федеральными законами</a:t>
            </a:r>
            <a:r>
              <a:rPr lang="ru-RU" sz="1600" b="1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14210" y="5697941"/>
            <a:ext cx="11478046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 4: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объект контроля не отнесен к определенной категории риска, он считается отнесенным к категории низкого риска.</a:t>
            </a:r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373601" y="4920190"/>
            <a:ext cx="371969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83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14152" y="679064"/>
            <a:ext cx="12010206" cy="226214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81222" y="1375578"/>
            <a:ext cx="11263788" cy="1494844"/>
          </a:xfrm>
          <a:prstGeom prst="rect">
            <a:avLst/>
          </a:prstGeom>
          <a:solidFill>
            <a:srgbClr val="0070C0">
              <a:alpha val="16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рисков причинения вреда (ущерба) охраняемым законом ценностям при проведении плановых контрольных (надзорных) мероприятий и обязательных профилактических визитов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1 статьи 25 248-ФЗ: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Виды, периодичность проведения плановых контрольных (надзорных) мероприятий, периодичность проведения обязательных профилактических визитов в отношении объектов контроля, отнесенных к определенным категориям риска, устанавливаются соразмерно рискам причинения вреда (ущерба).</a:t>
            </a:r>
          </a:p>
          <a:p>
            <a:pPr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81222" y="3323644"/>
            <a:ext cx="11263788" cy="2374295"/>
          </a:xfrm>
          <a:prstGeom prst="rect">
            <a:avLst/>
          </a:prstGeom>
          <a:solidFill>
            <a:srgbClr val="0070C0">
              <a:alpha val="19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2000" b="1" dirty="0">
              <a:solidFill>
                <a:srgbClr val="7030A0"/>
              </a:solidFill>
              <a:latin typeface="Times New Roman"/>
            </a:endParaRP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/>
              </a:rPr>
              <a:t>Высокая категория риска</a:t>
            </a:r>
          </a:p>
          <a:p>
            <a:pPr algn="ctr"/>
            <a:endParaRPr lang="ru-RU" sz="2000" b="1" dirty="0">
              <a:solidFill>
                <a:srgbClr val="7030A0"/>
              </a:solidFill>
              <a:latin typeface="Times New Roman"/>
            </a:endParaRP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/>
              </a:rPr>
              <a:t>Пункт 2 части 2 статьи 25 248-ФЗ</a:t>
            </a:r>
            <a:r>
              <a:rPr lang="ru-RU" sz="2000" dirty="0">
                <a:solidFill>
                  <a:srgbClr val="7030A0"/>
                </a:solidFill>
                <a:latin typeface="Times New Roman"/>
              </a:rPr>
              <a:t>: </a:t>
            </a:r>
            <a:r>
              <a:rPr lang="ru-RU" sz="2000" dirty="0">
                <a:latin typeface="Times New Roman"/>
              </a:rPr>
              <a:t>Одно плановое контрольное (надзорное) мероприятие в два года либо один обязательный профилактический визит в год - </a:t>
            </a:r>
            <a:r>
              <a:rPr lang="ru-RU" sz="2000" b="1" dirty="0">
                <a:latin typeface="Times New Roman"/>
              </a:rPr>
              <a:t>для объектов контроля, отнесенных к категории высокого риска.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63 Положения о ФГКН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объектов государственного контроля (надзора), отнесенных 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высокого риска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проводятся одно плановое контрольное (надзорное) мероприятие в 2 года либо один обязательный профилактический визит в год.</a:t>
            </a:r>
          </a:p>
          <a:p>
            <a:pPr algn="ctr"/>
            <a:r>
              <a:rPr lang="ru-RU" sz="2000" dirty="0"/>
              <a:t>.</a:t>
            </a:r>
          </a:p>
          <a:p>
            <a:pPr algn="ctr"/>
            <a:endParaRPr lang="ru-RU" sz="2000" dirty="0"/>
          </a:p>
          <a:p>
            <a:pPr algn="ctr"/>
            <a:endParaRPr lang="ru-RU" sz="2000" b="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73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14152" y="679064"/>
            <a:ext cx="12010206" cy="226214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8010" y="1436095"/>
            <a:ext cx="11330609" cy="1307105"/>
          </a:xfrm>
          <a:prstGeom prst="rect">
            <a:avLst/>
          </a:prstGeom>
          <a:solidFill>
            <a:srgbClr val="0070C0">
              <a:alpha val="13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1 статьи 25 248-ФЗ: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Виды, периодичность проведения плановых контрольных (надзорных) мероприятий, периодичность проведения обязательных профилактических визитов в отношении объектов контроля, отнесенных к определенным категориям риска, устанавливаются соразмерно рискам причинения вреда (ущерба).</a:t>
            </a:r>
          </a:p>
          <a:p>
            <a:pPr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/>
              </a:rPr>
              <a:t>Средняя, низкая категории риска</a:t>
            </a: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78010" y="334161"/>
            <a:ext cx="11330609" cy="94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рисков причинения вреда (ущерба) охраняемым законом ценностям при проведении плановых контрольных (надзорных) мероприятий и обязательных профилактических визитов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57524" y="3192042"/>
            <a:ext cx="11131826" cy="3578089"/>
          </a:xfrm>
          <a:prstGeom prst="rect">
            <a:avLst/>
          </a:prstGeom>
          <a:solidFill>
            <a:schemeClr val="accent1">
              <a:lumMod val="60000"/>
              <a:lumOff val="40000"/>
              <a:alpha val="29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3 части 2 статьи 25 248-ФЗ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периодичность проведения обязательных профилактических визитов, в том числе по отдельным видам контроля, определяется Правительством Российской Федерации - для объектов контроля, отнесенных к категории значительного,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умеренного риска.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64 Положения о ФГКН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объектов государственного контроля (надзора), отнесенных к категориям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и низкого риска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плановые контрольные (надзорные) мероприятия не проводятся.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65  Положения о ФГКН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объектов государственного контроля (надзора), отнесенных к категориям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и низкого риска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обязательные профилактические визиты не проводятся, за исключением случаев, предусмотренных пунктом 4 части 1 статьи 52.1 248-ФЗ 9 (поручение высшего должностного лица субъекта Российской Федерации)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34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4547" y="173933"/>
            <a:ext cx="615625" cy="71656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14152" y="679064"/>
            <a:ext cx="12010206" cy="195437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6144172" y="1654728"/>
            <a:ext cx="371969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125939" y="334161"/>
            <a:ext cx="10536072" cy="12558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объектов контроля, учитываемых в рамках формирования ежегодного плана контрольных (надзорных) мероприятий, с указанием категории риска</a:t>
            </a: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26511" y="2328921"/>
            <a:ext cx="10591623" cy="2290845"/>
          </a:xfrm>
          <a:prstGeom prst="rect">
            <a:avLst/>
          </a:prstGeom>
          <a:solidFill>
            <a:schemeClr val="accent1">
              <a:lumMod val="60000"/>
              <a:lumOff val="40000"/>
              <a:alpha val="37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2000" b="1" dirty="0">
              <a:solidFill>
                <a:prstClr val="black"/>
              </a:solidFill>
              <a:latin typeface="Times New Roman"/>
            </a:endParaRPr>
          </a:p>
          <a:p>
            <a:pPr algn="ctr"/>
            <a:endParaRPr lang="ru-RU" sz="2000" b="1" dirty="0">
              <a:solidFill>
                <a:prstClr val="black"/>
              </a:solidFill>
              <a:latin typeface="Times New Roman"/>
            </a:endParaRP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/>
              </a:rPr>
              <a:t>РЕЕСТР КАТЕГОРИРОВАННЫХ ОБЪЕКТОВ размещен:</a:t>
            </a: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/>
              </a:rPr>
              <a:t>на официальном сайте комитета общего и профессионального образования Ленинградской области по адресу: </a:t>
            </a:r>
            <a:endParaRPr lang="en-US" sz="2000" b="1" dirty="0">
              <a:solidFill>
                <a:prstClr val="black"/>
              </a:solidFill>
              <a:latin typeface="Times New Roman"/>
            </a:endParaRPr>
          </a:p>
          <a:p>
            <a:pPr algn="ctr"/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станица</a:t>
            </a:r>
            <a:r>
              <a:rPr lang="en-US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 (надзор) в сфере образования</a:t>
            </a:r>
            <a:r>
              <a:rPr lang="en-US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надзора и контроля в сфере образования</a:t>
            </a:r>
            <a:r>
              <a:rPr lang="en-US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нарушения обязательных требований</a:t>
            </a:r>
            <a:r>
              <a:rPr lang="en-US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ru-RU" alt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alt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ГИС «Единый реестр видов контроля»</a:t>
            </a:r>
          </a:p>
          <a:p>
            <a:pPr algn="ctr"/>
            <a:endParaRPr lang="ru-RU" alt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218523" y="4619767"/>
            <a:ext cx="223267" cy="348018"/>
          </a:xfrm>
          <a:prstGeom prst="downArrow">
            <a:avLst>
              <a:gd name="adj1" fmla="val 7935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6183" y="4981856"/>
            <a:ext cx="10501952" cy="19921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реестр включены все организации, осуществляющие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по основным общеобразовательным программам,  образовательные программам среднего профессионального образования,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программам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обучения, дополнительным образовательным программам,   зарегистрированные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нахождения (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предприниматели, зарегистрированные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жительства) на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Ленинградской области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1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14152" y="679064"/>
            <a:ext cx="12010206" cy="226214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0345" y="2218414"/>
            <a:ext cx="10777564" cy="1589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комитета общего и профессионального образования Ленинградской области от 20 ноября 2024 года № 19-44548/2024 </a:t>
            </a:r>
          </a:p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6359517" y="1714337"/>
            <a:ext cx="371969" cy="49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6462" y="569794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1" y="6400800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5339" y="5343099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2400" b="1" dirty="0">
              <a:solidFill>
                <a:srgbClr val="423D67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170346" y="130988"/>
            <a:ext cx="10539434" cy="15833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lvl="0" algn="ctr">
              <a:defRPr/>
            </a:pP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риска нарушения обязательных требований</a:t>
            </a:r>
          </a:p>
          <a:p>
            <a:pPr lvl="0" algn="ctr"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4 октября 2021 года №1336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перечня индикаторов риска нарушения обязательных требований, используемых при осуществлении федерального государственного контроля (надзора) в сфере образования»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18868" y="4067454"/>
            <a:ext cx="2459958" cy="14603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образовательной организации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(ОО, ДОП, ДОУ, ДПО, ПО, СПО)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21218" y="4067455"/>
            <a:ext cx="3019520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в образовательную организацию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(СПО)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83054" y="4104982"/>
            <a:ext cx="2031681" cy="123171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ФИС ФРДО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ОО,СПО, ПО, ДПО)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048463" y="4263640"/>
            <a:ext cx="1350423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ООО, СОО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298420" y="5140498"/>
            <a:ext cx="484633" cy="557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18867" y="5882607"/>
            <a:ext cx="11129040" cy="873035"/>
          </a:xfrm>
          <a:prstGeom prst="rect">
            <a:avLst/>
          </a:prstGeom>
          <a:solidFill>
            <a:schemeClr val="accent1">
              <a:lumMod val="60000"/>
              <a:lumOff val="40000"/>
              <a:alpha val="2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объекта контроля параметрам, утвержденным индикаторами риска нарушения обязательных требований, или отклонения объекта контроля от таких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параметров – основание для проведения внеплановой проверки.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529250" y="3988978"/>
            <a:ext cx="1849270" cy="11894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ООО,СОО,СПО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аккредитация ОП</a:t>
            </a:r>
          </a:p>
        </p:txBody>
      </p:sp>
    </p:spTree>
    <p:extLst>
      <p:ext uri="{BB962C8B-B14F-4D97-AF65-F5344CB8AC3E}">
        <p14:creationId xmlns:p14="http://schemas.microsoft.com/office/powerpoint/2010/main" val="36065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364777" y="437601"/>
            <a:ext cx="9762403" cy="252375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федерального государственного контроля (надзора)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образования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3 статьи 93 Федерального закона от 29.12.2012 № 273-ФЗ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Российской Федерации»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20" y="2104228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prstClr val="black"/>
              </a:solidFill>
            </a:endParaRP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5507" y="1905110"/>
            <a:ext cx="11573324" cy="914400"/>
          </a:xfrm>
          <a:prstGeom prst="rect">
            <a:avLst/>
          </a:prstGeom>
          <a:solidFill>
            <a:schemeClr val="accent1">
              <a:lumMod val="40000"/>
              <a:lumOff val="60000"/>
              <a:alpha val="43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обязательных требований, установленных законодательством об образовании, в том числе: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74839" y="2954983"/>
            <a:ext cx="11553992" cy="914400"/>
          </a:xfrm>
          <a:prstGeom prst="rect">
            <a:avLst/>
          </a:prstGeom>
          <a:solidFill>
            <a:schemeClr val="accent1">
              <a:lumMod val="40000"/>
              <a:lumOff val="60000"/>
              <a:alpha val="51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лицензионных требований к образовательной деятельности;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36174" y="3934485"/>
            <a:ext cx="11553992" cy="914400"/>
          </a:xfrm>
          <a:prstGeom prst="rect">
            <a:avLst/>
          </a:prstGeom>
          <a:solidFill>
            <a:schemeClr val="accent1">
              <a:lumMod val="40000"/>
              <a:lumOff val="60000"/>
              <a:alpha val="4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требований установленных федеральными государственными образовательными стандартами;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16132" y="4992889"/>
            <a:ext cx="11553992" cy="914400"/>
          </a:xfrm>
          <a:prstGeom prst="rect">
            <a:avLst/>
          </a:prstGeom>
          <a:solidFill>
            <a:schemeClr val="accent1">
              <a:lumMod val="40000"/>
              <a:lumOff val="60000"/>
              <a:alpha val="3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требований к выполнению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аккредитационных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показателей;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906466" y="5994951"/>
            <a:ext cx="11573324" cy="914400"/>
          </a:xfrm>
          <a:prstGeom prst="rect">
            <a:avLst/>
          </a:prstGeom>
          <a:solidFill>
            <a:schemeClr val="accent1">
              <a:lumMod val="60000"/>
              <a:lumOff val="40000"/>
              <a:alpha val="26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требований по обеспечению доступности для инвалидов объектов социальной, инженерной и транспортной инфраструктур и предоставляемых услуг в образовательной организации.</a:t>
            </a: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184164" y="2019870"/>
            <a:ext cx="6416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198800" y="3174135"/>
            <a:ext cx="6416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98800" y="4149368"/>
            <a:ext cx="6416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219918" y="5207772"/>
            <a:ext cx="6416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184164" y="6209834"/>
            <a:ext cx="6416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1077" y="245496"/>
            <a:ext cx="631283" cy="73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12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439186" y="437602"/>
            <a:ext cx="9687993" cy="24929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контрольных (надзорных) мероприятий, </a:t>
            </a:r>
          </a:p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контрольных (надзорных) действий 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flipV="1">
            <a:off x="1550504" y="1737400"/>
            <a:ext cx="10711855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76368" y="2016191"/>
            <a:ext cx="3527947" cy="914400"/>
          </a:xfrm>
          <a:prstGeom prst="roundRect">
            <a:avLst/>
          </a:prstGeom>
          <a:solidFill>
            <a:schemeClr val="accent1">
              <a:lumMod val="60000"/>
              <a:lumOff val="40000"/>
              <a:alpha val="16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Выездная проверка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3349" y="3921003"/>
            <a:ext cx="3500651" cy="914400"/>
          </a:xfrm>
          <a:prstGeom prst="roundRect">
            <a:avLst/>
          </a:prstGeom>
          <a:solidFill>
            <a:schemeClr val="accent1">
              <a:lumMod val="60000"/>
              <a:lumOff val="40000"/>
              <a:alpha val="14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Документарная проверка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76367" y="5691117"/>
            <a:ext cx="3770847" cy="859809"/>
          </a:xfrm>
          <a:prstGeom prst="roundRect">
            <a:avLst/>
          </a:prstGeom>
          <a:solidFill>
            <a:schemeClr val="accent1">
              <a:lumMod val="75000"/>
              <a:alpha val="22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за соблюдением обязательных требований (мониторинг безопасности)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60396" y="1452139"/>
            <a:ext cx="6806316" cy="199526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34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dirty="0"/>
          </a:p>
          <a:p>
            <a:pPr algn="ctr"/>
            <a:endParaRPr lang="ru-RU" sz="1600" dirty="0"/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допустимых контрольных (надзорных) действий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выездной проверки: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осмотр;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опрос;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истребование документов;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письменных объяснений;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экспертиза.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во взаимодействии с контролируемым лицом.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18" indent="-285718" algn="ctr">
              <a:buFont typeface="Wingdings" panose="05000000000000000000" pitchFamily="2" charset="2"/>
              <a:buChar char="§"/>
            </a:pP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60397" y="3630304"/>
            <a:ext cx="6901986" cy="1678676"/>
          </a:xfrm>
          <a:prstGeom prst="roundRect">
            <a:avLst/>
          </a:prstGeom>
          <a:solidFill>
            <a:schemeClr val="accent1">
              <a:lumMod val="40000"/>
              <a:lumOff val="60000"/>
              <a:alpha val="21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допустимых контрольных (надзорных) действий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документарной проверки: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истребование документов;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письменных объяснений;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экспертиза.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во взаимодействии с контролируемым лицом.</a:t>
            </a:r>
          </a:p>
          <a:p>
            <a:pPr marL="285718" indent="-285718" algn="ctr">
              <a:buFont typeface="Wingdings" panose="05000000000000000000" pitchFamily="2" charset="2"/>
              <a:buChar char="§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60397" y="5691116"/>
            <a:ext cx="6901986" cy="914400"/>
          </a:xfrm>
          <a:prstGeom prst="roundRect">
            <a:avLst/>
          </a:prstGeom>
          <a:solidFill>
            <a:schemeClr val="accent1">
              <a:lumMod val="75000"/>
              <a:alpha val="34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существляется без взаимодействия с контролируемым лицом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345376" y="2206874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4440566" y="4017820"/>
            <a:ext cx="3735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461029" y="5784334"/>
            <a:ext cx="3735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8000" y="259228"/>
            <a:ext cx="624359" cy="72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1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5618" y="245495"/>
            <a:ext cx="606741" cy="706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64777" y="437602"/>
            <a:ext cx="9762403" cy="24929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проверка (выездная, документарная)</a:t>
            </a:r>
          </a:p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(контрольное (надзорное) мероприятие во взаимодействии с контролируемым лицом (КНМ)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20" y="2104228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  <a:p>
            <a:endParaRPr lang="ru-RU" dirty="0"/>
          </a:p>
        </p:txBody>
      </p:sp>
      <p:sp useBgFill="1">
        <p:nvSpPr>
          <p:cNvPr id="11" name="Скругленный прямоугольник 10"/>
          <p:cNvSpPr/>
          <p:nvPr/>
        </p:nvSpPr>
        <p:spPr>
          <a:xfrm>
            <a:off x="623320" y="1786510"/>
            <a:ext cx="11338943" cy="42185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dirty="0"/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для проведения плановых контрольных (надзорных) мероприятий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2 части 1 статьи 57 Федерального закона 31.07.2020 № 248-ФЗ «О государственном контроле (надзоре) и муниципальном контроле в Российской Федерации» (далее – 248-ФЗ)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проведения контрольных (надзорных) мероприятий.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Основание- истечение установленного положением о виде контроля периода времени с даты окончания проведения  последнего планового КНМ на основании категорирования объектов контроля.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8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1077" y="245495"/>
            <a:ext cx="631283" cy="73479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64777" y="437602"/>
            <a:ext cx="9762403" cy="24929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проверка (выездная, документарная)</a:t>
            </a:r>
          </a:p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(контрольное (надзорное) мероприятие во взаимодействии с контролируемым лицом (КНМ)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20" y="2104228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prstClr val="black"/>
              </a:solidFill>
            </a:endParaRP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 useBgFill="1">
        <p:nvSpPr>
          <p:cNvPr id="11" name="Скругленный прямоугольник 10"/>
          <p:cNvSpPr/>
          <p:nvPr/>
        </p:nvSpPr>
        <p:spPr>
          <a:xfrm>
            <a:off x="540691" y="1786510"/>
            <a:ext cx="11421574" cy="47733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</a:t>
            </a:r>
            <a:r>
              <a:rPr lang="ru-RU" sz="2000" b="1" dirty="0">
                <a:solidFill>
                  <a:prstClr val="black"/>
                </a:solidFill>
              </a:rPr>
              <a:t>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11(3). Постановления Правительства РФ от 10.03.2022 № 336 «Об особенностях организации и осуществления государственного контроля (надзора), муниципального контроля»:</a:t>
            </a:r>
          </a:p>
          <a:p>
            <a:pPr algn="ctr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(3): Установить, что за исключением случаев, предусмотренных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пунктом 11(4)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настоящего постановления, до 1 января 2030 г. в планы проведения плановых контрольных (надзорных) мероприятий, планы проведения плановых проверок при осуществлении видов государственного контроля (надзора), муниципального контроля, порядок организации и осуществления которых регулируется Федеральным  законом «О государственном контроле (надзоре) и муниципальном контроле в Российской Федерации» и Федеральным законом «О защите прав юридических лиц и индивидуальных предпринимателей при осуществлении государственного контроля (надзора) и муниципального контроля», включаются плановые контрольные (надзорные) мероприятия, плановые проверки только в отношении объектов контроля, отнесенных к категориям высокого риска.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04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5618" y="245495"/>
            <a:ext cx="606741" cy="706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64777" y="437602"/>
            <a:ext cx="9762403" cy="24929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проверка (выездная, документарная)</a:t>
            </a:r>
          </a:p>
          <a:p>
            <a:pPr algn="ctr"/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(контрольное (надзорное) мероприятие во взаимодействии с контролируемым лицом (КНМ)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20" y="2104228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  <a:p>
            <a:endParaRPr lang="ru-RU" dirty="0"/>
          </a:p>
        </p:txBody>
      </p:sp>
      <p:sp useBgFill="1">
        <p:nvSpPr>
          <p:cNvPr id="11" name="Скругленный прямоугольник 10"/>
          <p:cNvSpPr/>
          <p:nvPr/>
        </p:nvSpPr>
        <p:spPr>
          <a:xfrm>
            <a:off x="623320" y="1786510"/>
            <a:ext cx="11338943" cy="42185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</a:t>
            </a:r>
            <a:r>
              <a:rPr lang="ru-RU" sz="2000" b="1" dirty="0"/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11(4). Постановления Правительства РФ от 10.03.2022 № 336 «Об особенностях организации и осуществления государственного контроля (надзора), муниципального контроля»: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планы проведения плановых контрольных (надзорных) мероприятий до 2030 года не включаются плановые контрольные (надзорные) мероприятия в отношении государственных, муниципальных и частных образовательных организаций, реализующих образовательные программы дошкольного и начального общего образования, основного общего, среднего общего и среднего профессионального образования, в организациях, осуществляющих образовательную деятельность, объекты контроля которых отнесены к категориям высокого риска, а в отношении таких учреждений может проводиться обязательный профилактический визит в соответствии с Федеральным законом «О государственном контроле (надзоре) и муниципальном контроле в Российской Федерации».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69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5618" y="245495"/>
            <a:ext cx="606741" cy="706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64777" y="437602"/>
            <a:ext cx="9762403" cy="2308314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Внеплановая проверка (выездная, документарная)</a:t>
            </a:r>
          </a:p>
          <a:p>
            <a:pPr algn="ctr"/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(контрольное (надзорное) мероприятие во взаимодействии с контролируемым лицом (КНМ)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20" y="2104228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  <a:p>
            <a:endParaRPr lang="ru-RU" dirty="0"/>
          </a:p>
        </p:txBody>
      </p:sp>
      <p:sp useBgFill="1">
        <p:nvSpPr>
          <p:cNvPr id="11" name="Скругленный прямоугольник 10"/>
          <p:cNvSpPr/>
          <p:nvPr/>
        </p:nvSpPr>
        <p:spPr>
          <a:xfrm>
            <a:off x="414359" y="1613807"/>
            <a:ext cx="12079331" cy="98083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dirty="0"/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для проведения внеплановых контрольных (надзорных) мероприятий 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 статьи 57 Федерального закона 31.07.2020 № 248-ФЗ «О государственном контроле (надзоре) и муниципальном контроле в Российской Федерации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(далее – 248-ФЗ):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7074" y="2745925"/>
            <a:ext cx="5650174" cy="9144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 1: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у контрольного (надзорного) органа сведений о причинении вреда (ущерба) или об угрозе причинения вреда (ущерба) охраняемым законом ценностям;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14360" y="3957852"/>
            <a:ext cx="11800233" cy="771098"/>
          </a:xfrm>
          <a:prstGeom prst="roundRect">
            <a:avLst/>
          </a:prstGeom>
          <a:solidFill>
            <a:srgbClr val="CDCDE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4: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прокурора о проведении контрольного (надзорного) мероприятия в рамках надзора за исполнением законов, соблюдением прав и свобод человека и гражданина по поступившим в органы прокуратуры материалам и обращениям;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1667" y="4913193"/>
            <a:ext cx="5306848" cy="1037231"/>
          </a:xfrm>
          <a:prstGeom prst="roundRect">
            <a:avLst/>
          </a:prstGeom>
          <a:solidFill>
            <a:srgbClr val="CAE7E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7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выявление соответствия объекта контроля параметрам, утвержденным индикаторами риска нарушения обязательных требований, или отклонения объекта контроля от таких параметров;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98443" y="2745926"/>
            <a:ext cx="6195247" cy="101403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3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поручение Президента Российской Федерации,  Правительства Российской Федерации о проведении контрольных (надзорных) мероприятий в отношении конкретных контролируемых лиц;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90467" y="6141613"/>
            <a:ext cx="9041641" cy="68226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9: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уклонение контролируемого лица от проведения обязательного профилактического визита.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857274" y="4913192"/>
            <a:ext cx="6500774" cy="982638"/>
          </a:xfrm>
          <a:prstGeom prst="roundRect">
            <a:avLst/>
          </a:prstGeom>
          <a:solidFill>
            <a:srgbClr val="D4FCD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5: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истечение срока исполнения выданного предписания об устранении выявленных нарушений обязательных требований;</a:t>
            </a:r>
          </a:p>
          <a:p>
            <a:endParaRPr lang="ru-RU" dirty="0"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397800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5618" y="245495"/>
            <a:ext cx="606741" cy="706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64777" y="437602"/>
            <a:ext cx="9762403" cy="2308314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Внеплановая проверка (выездная, документарная)</a:t>
            </a:r>
          </a:p>
          <a:p>
            <a:pPr algn="ctr"/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(контрольное (надзорное) мероприятие во взаимодействии с контролируемым лицом (КНМ)</a:t>
            </a: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3962" y="3114044"/>
            <a:ext cx="11591272" cy="189281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prstClr val="black"/>
              </a:solidFill>
            </a:endParaRP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1663" y="1591763"/>
            <a:ext cx="5804452" cy="1954519"/>
          </a:xfrm>
          <a:prstGeom prst="roundRect">
            <a:avLst/>
          </a:prstGeom>
          <a:solidFill>
            <a:srgbClr val="CDCDE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1 статьи 60 248-ФЗ: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контрольного (надзорного) органа о проведении контрольного (надзорного) мероприятия, предусматривающего взаимодействие с контролируемым лицом, по основанию, предусмотренному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пунктом 1 части1 статьи 57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настоящего Федерального закона, принимается при наличии достоверной информации: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7074" y="4068150"/>
            <a:ext cx="5650174" cy="120510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1 части 1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60 248-ФЗ: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причинении или непосредственной угрозе причинения вреда жизни и тяжкого или среднего вреда (ущерба) здоровью граждан;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62832" y="3856611"/>
            <a:ext cx="6195247" cy="162818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5 части 1 статьи 60 248-ФЗ: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нарушении обязательных требований, соблюдение которых является условием осуществления деятельности, подлежащей лицензированию, аккредитации, включения в реестр, аттестации;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67189" y="5559725"/>
            <a:ext cx="9280478" cy="1391951"/>
          </a:xfrm>
          <a:prstGeom prst="roundRect">
            <a:avLst/>
          </a:prstGeom>
          <a:solidFill>
            <a:srgbClr val="F2CEC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9 статьи 72 248-ФЗ: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Внеплановые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документарные проверки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по согласованию с органами прокуратуры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асть 5 статьи 73 248-ФЗ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Внеплановые выездные проверки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по согласованию с органами прокуратуры.</a:t>
            </a:r>
          </a:p>
          <a:p>
            <a:pPr algn="ctr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6050211" y="3646641"/>
            <a:ext cx="436729" cy="623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6186116" y="2326705"/>
            <a:ext cx="64405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97149" y="1591763"/>
            <a:ext cx="5573864" cy="1954519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 статьи 57 248-ФЗ: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Основанием для проведения контрольных (надзорных) мероприятий, за исключением случаев, указанных в </a:t>
            </a:r>
            <a:r>
              <a:rPr lang="ru-RU" sz="1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части 2 настоящей статьи, может быть: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наличие у контрольного (надзорного) органа сведений о причинении вреда (ущерба) или об угрозе причинения вреда (ущерба) охраняемым законом ценностям с учетом положений </a:t>
            </a:r>
            <a:r>
              <a:rPr lang="ru-RU" sz="1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статьи 60 настоящего Федерального закона;</a:t>
            </a:r>
          </a:p>
        </p:txBody>
      </p:sp>
    </p:spTree>
    <p:extLst>
      <p:ext uri="{BB962C8B-B14F-4D97-AF65-F5344CB8AC3E}">
        <p14:creationId xmlns:p14="http://schemas.microsoft.com/office/powerpoint/2010/main" val="60467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35486</TotalTime>
  <Words>3091</Words>
  <Application>Microsoft Office PowerPoint</Application>
  <PresentationFormat>Произвольный</PresentationFormat>
  <Paragraphs>405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Куплинов Ярослав</dc:creator>
  <cp:lastModifiedBy>Марина Александровна Остапова</cp:lastModifiedBy>
  <cp:revision>1628</cp:revision>
  <cp:lastPrinted>2026-02-11T15:05:54Z</cp:lastPrinted>
  <dcterms:created xsi:type="dcterms:W3CDTF">2020-06-19T06:58:49Z</dcterms:created>
  <dcterms:modified xsi:type="dcterms:W3CDTF">2026-02-24T12:45:57Z</dcterms:modified>
</cp:coreProperties>
</file>