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256" r:id="rId2"/>
    <p:sldId id="2147480697" r:id="rId3"/>
    <p:sldId id="258" r:id="rId4"/>
    <p:sldId id="269" r:id="rId5"/>
    <p:sldId id="270" r:id="rId6"/>
    <p:sldId id="2147480698" r:id="rId7"/>
    <p:sldId id="259" r:id="rId8"/>
    <p:sldId id="260" r:id="rId9"/>
    <p:sldId id="261" r:id="rId10"/>
    <p:sldId id="262" r:id="rId11"/>
    <p:sldId id="2147480681" r:id="rId12"/>
    <p:sldId id="263" r:id="rId13"/>
    <p:sldId id="264" r:id="rId14"/>
    <p:sldId id="265" r:id="rId15"/>
    <p:sldId id="2147480693" r:id="rId16"/>
    <p:sldId id="2147480679" r:id="rId17"/>
    <p:sldId id="2147480678" r:id="rId18"/>
    <p:sldId id="2147480699" r:id="rId19"/>
    <p:sldId id="266" r:id="rId20"/>
    <p:sldId id="2147480670" r:id="rId21"/>
    <p:sldId id="267" r:id="rId22"/>
    <p:sldId id="271" r:id="rId23"/>
    <p:sldId id="2147480682" r:id="rId24"/>
    <p:sldId id="272" r:id="rId25"/>
    <p:sldId id="268" r:id="rId26"/>
  </p:sldIdLst>
  <p:sldSz cx="9144000" cy="5143500" type="screen16x9"/>
  <p:notesSz cx="6858000" cy="9144000"/>
  <p:embeddedFontLst>
    <p:embeddedFont>
      <p:font typeface="Inter" panose="020B0604020202020204" charset="0"/>
      <p:regular r:id="rId28"/>
      <p:bold r:id="rId29"/>
      <p:italic r:id="rId30"/>
      <p:boldItalic r:id="rId31"/>
    </p:embeddedFont>
    <p:embeddedFont>
      <p:font typeface="Inter Medium" panose="020B0604020202020204" charset="0"/>
      <p:regular r:id="rId32"/>
      <p:bold r:id="rId33"/>
      <p:italic r:id="rId34"/>
      <p:boldItalic r:id="rId35"/>
    </p:embeddedFont>
    <p:embeddedFont>
      <p:font typeface="Inter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 Галутина" initials="" lastIdx="2" clrIdx="0"/>
  <p:cmAuthor id="1" name="Мария Горбунова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5DDFCC-7A38-4A6A-96A7-52A214463101}">
  <a:tblStyle styleId="{585DDFCC-7A38-4A6A-96A7-52A2144631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2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19T11:28:45.618" idx="1">
    <p:pos x="6000" y="0"/>
    <p:text>Название слайда такое же как предыдущего - Разъяснения Роскомнадзора и надо дать полное название данного перечня</p:text>
  </p:cm>
  <p:cm authorId="1" dt="2025-06-19T11:28:45.618" idx="1">
    <p:pos x="6000" y="0"/>
    <p:text>+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6-19T11:30:57.851" idx="2">
    <p:pos x="6000" y="0"/>
    <p:text>А вот на этом и следующем слайдах я бы все-таки вставила как скрин (да нечитаемый) первые листы документов. Куара на них нет, но сами доки существуют и скрниы это подвтреждают</p:text>
  </p:cm>
  <p:cm authorId="1" dt="2025-06-19T11:30:57.851" idx="2">
    <p:pos x="6000" y="0"/>
    <p:text>+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86ef8206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86ef8206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6ef8206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86ef8206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45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86ef8206b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686ef8206b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86ef8206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86ef8206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86ef8206b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686ef8206b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36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62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182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26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86ef8206b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86ef8206b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51bc8bef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b51bc8bef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44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373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656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86ef820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86ef820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16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86ef8206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686ef8206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2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86ef820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86ef820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99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242e9c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242e9c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69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242e9ca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242e9ca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86ef8206b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86ef8206b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86ef8206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686ef8206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036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2050" y="2430000"/>
            <a:ext cx="82194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SECTION_HEADER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6048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два столбца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540000" y="1800117"/>
            <a:ext cx="3780000" cy="28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4572000" y="1800000"/>
            <a:ext cx="3780000" cy="28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изображение">
  <p:cSld name="SECTION_HEADER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5940000" y="538375"/>
            <a:ext cx="2700000" cy="41415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изображение во всю высоту слайда">
  <p:cSld name="SECTION_HEADER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8742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(IOS) ">
  <p:cSld name="1_Мокап телефона 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6705975" y="6426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2 телефона (IOS)">
  <p:cSld name="1_Мокап телефона _1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6705975" y="6426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35958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595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06916" y="366830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>
            <a:spLocks noGrp="1"/>
          </p:cNvSpPr>
          <p:nvPr>
            <p:ph type="pic" idx="3"/>
          </p:nvPr>
        </p:nvSpPr>
        <p:spPr>
          <a:xfrm>
            <a:off x="4482150" y="643825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(IOS)">
  <p:cSld name="1_Мокап телефона 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1975" y="279472"/>
            <a:ext cx="3212449" cy="60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6036250" y="653775"/>
            <a:ext cx="2480100" cy="52992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04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04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(Android) ">
  <p:cSld name="Мокап телефона (android) 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>
            <a:spLocks noGrp="1"/>
          </p:cNvSpPr>
          <p:nvPr>
            <p:ph type="pic" idx="2"/>
          </p:nvPr>
        </p:nvSpPr>
        <p:spPr>
          <a:xfrm>
            <a:off x="6739840" y="752596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2 телефона (Android) ">
  <p:cSld name="Мокап телефона (android)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6739840" y="752596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36042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6042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1650" y="445637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>
            <a:spLocks noGrp="1"/>
          </p:cNvSpPr>
          <p:nvPr>
            <p:ph type="pic" idx="3"/>
          </p:nvPr>
        </p:nvSpPr>
        <p:spPr>
          <a:xfrm>
            <a:off x="4602565" y="770733"/>
            <a:ext cx="1815600" cy="38610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(Android) ">
  <p:cSld name="Увеличенный мокап телефона (android)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225" y="414625"/>
            <a:ext cx="2959750" cy="648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>
            <a:spLocks noGrp="1"/>
          </p:cNvSpPr>
          <p:nvPr>
            <p:ph type="pic" idx="2"/>
          </p:nvPr>
        </p:nvSpPr>
        <p:spPr>
          <a:xfrm>
            <a:off x="6035649" y="896042"/>
            <a:ext cx="2499300" cy="55398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504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046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 на всю высоту">
  <p:cSld name="TITLE_2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59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>
            <a:spLocks noGrp="1"/>
          </p:cNvSpPr>
          <p:nvPr>
            <p:ph type="pic" idx="2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ноутбука">
  <p:cSld name="Увеличенный мокап телефона (android) 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7252" y="768590"/>
            <a:ext cx="6726740" cy="415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>
            <a:spLocks noGrp="1"/>
          </p:cNvSpPr>
          <p:nvPr>
            <p:ph type="pic" idx="2"/>
          </p:nvPr>
        </p:nvSpPr>
        <p:spPr>
          <a:xfrm>
            <a:off x="3356875" y="1327175"/>
            <a:ext cx="4843500" cy="30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Экран десктопа/веба">
  <p:cSld name="Увеличенный мокап телефона (android) 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4" name="Google Shape;114;p22"/>
          <p:cNvSpPr>
            <a:spLocks noGrp="1"/>
          </p:cNvSpPr>
          <p:nvPr>
            <p:ph type="pic" idx="2"/>
          </p:nvPr>
        </p:nvSpPr>
        <p:spPr>
          <a:xfrm>
            <a:off x="3240000" y="1642162"/>
            <a:ext cx="5400600" cy="30378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Экраны мобильной версии">
  <p:cSld name="Увеличенный мокап телефона (android) 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7080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2"/>
          </p:nvPr>
        </p:nvSpPr>
        <p:spPr>
          <a:xfrm>
            <a:off x="6812400" y="738000"/>
            <a:ext cx="1827600" cy="39420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19" name="Google Shape;119;p23"/>
          <p:cNvSpPr>
            <a:spLocks noGrp="1"/>
          </p:cNvSpPr>
          <p:nvPr>
            <p:ph type="pic" idx="3"/>
          </p:nvPr>
        </p:nvSpPr>
        <p:spPr>
          <a:xfrm>
            <a:off x="4050000" y="1260000"/>
            <a:ext cx="2538000" cy="54744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20" name="Google Shape;120;p23"/>
          <p:cNvSpPr>
            <a:spLocks noGrp="1"/>
          </p:cNvSpPr>
          <p:nvPr>
            <p:ph type="pic" idx="4"/>
          </p:nvPr>
        </p:nvSpPr>
        <p:spPr>
          <a:xfrm>
            <a:off x="540000" y="1259996"/>
            <a:ext cx="3285600" cy="7086900"/>
          </a:xfrm>
          <a:prstGeom prst="roundRect">
            <a:avLst>
              <a:gd name="adj" fmla="val 13244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 с изображением в форме прямоугольника со скругленными углами">
  <p:cSld name="MAIN_POINT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5940000" y="538375"/>
            <a:ext cx="2700000" cy="4141500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или большой заголовок с изображением во всю высоту слайда 2">
  <p:cSld name="MAIN_POINT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1" name="Google Shape;131;p26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8742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фото и подписью">
  <p:cSld name="CAPTION_ONLY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8" name="Google Shape;138;p28"/>
          <p:cNvSpPr>
            <a:spLocks noGrp="1"/>
          </p:cNvSpPr>
          <p:nvPr>
            <p:ph type="pic" idx="2"/>
          </p:nvPr>
        </p:nvSpPr>
        <p:spPr>
          <a:xfrm>
            <a:off x="539700" y="540000"/>
            <a:ext cx="6048300" cy="3402300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широкоформатной фотографией и подписью">
  <p:cSld name="CAPTION_ONLY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91440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об авторе">
  <p:cSld name="CAPTION_ONLY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3600400" y="2414750"/>
            <a:ext cx="50397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2"/>
          </p:nvPr>
        </p:nvSpPr>
        <p:spPr>
          <a:xfrm>
            <a:off x="3600400" y="1800000"/>
            <a:ext cx="50397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7" name="Google Shape;147;p30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2700000" cy="2700000"/>
          </a:xfrm>
          <a:prstGeom prst="roundRect">
            <a:avLst>
              <a:gd name="adj" fmla="val 1589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с изображением">
  <p:cSld name="TITLE_2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8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 человека ">
  <p:cSld name="CAPTION_ONLY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3241800" y="391297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42700" y="3912975"/>
            <a:ext cx="21045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3" name="Google Shape;153;p31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1800000" cy="1800000"/>
          </a:xfrm>
          <a:prstGeom prst="roundRect">
            <a:avLst>
              <a:gd name="adj" fmla="val 1571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>
            <a:spLocks noGrp="1"/>
          </p:cNvSpPr>
          <p:nvPr>
            <p:ph type="pic" idx="4"/>
          </p:nvPr>
        </p:nvSpPr>
        <p:spPr>
          <a:xfrm>
            <a:off x="3240004" y="1800000"/>
            <a:ext cx="1800000" cy="1800000"/>
          </a:xfrm>
          <a:prstGeom prst="roundRect">
            <a:avLst>
              <a:gd name="adj" fmla="val 150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31"/>
          <p:cNvSpPr txBox="1">
            <a:spLocks noGrp="1"/>
          </p:cNvSpPr>
          <p:nvPr>
            <p:ph type="body" idx="5"/>
          </p:nvPr>
        </p:nvSpPr>
        <p:spPr>
          <a:xfrm>
            <a:off x="3241800" y="4222937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6"/>
          </p:nvPr>
        </p:nvSpPr>
        <p:spPr>
          <a:xfrm>
            <a:off x="542700" y="4222925"/>
            <a:ext cx="21045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3 человека ">
  <p:cSld name="CAPTION_ONLY_1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5400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body" idx="2"/>
          </p:nvPr>
        </p:nvSpPr>
        <p:spPr>
          <a:xfrm>
            <a:off x="5400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2" name="Google Shape;162;p32"/>
          <p:cNvSpPr>
            <a:spLocks noGrp="1"/>
          </p:cNvSpPr>
          <p:nvPr>
            <p:ph type="pic" idx="3"/>
          </p:nvPr>
        </p:nvSpPr>
        <p:spPr>
          <a:xfrm>
            <a:off x="540000" y="1800000"/>
            <a:ext cx="1800000" cy="1800000"/>
          </a:xfrm>
          <a:prstGeom prst="roundRect">
            <a:avLst>
              <a:gd name="adj" fmla="val 15719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4"/>
          </p:nvPr>
        </p:nvSpPr>
        <p:spPr>
          <a:xfrm>
            <a:off x="32418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5"/>
          </p:nvPr>
        </p:nvSpPr>
        <p:spPr>
          <a:xfrm>
            <a:off x="32418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>
            <a:spLocks noGrp="1"/>
          </p:cNvSpPr>
          <p:nvPr>
            <p:ph type="pic" idx="6"/>
          </p:nvPr>
        </p:nvSpPr>
        <p:spPr>
          <a:xfrm>
            <a:off x="3240004" y="1800000"/>
            <a:ext cx="1800000" cy="1800000"/>
          </a:xfrm>
          <a:prstGeom prst="roundRect">
            <a:avLst>
              <a:gd name="adj" fmla="val 150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body" idx="7"/>
          </p:nvPr>
        </p:nvSpPr>
        <p:spPr>
          <a:xfrm>
            <a:off x="5941800" y="4195505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8"/>
          </p:nvPr>
        </p:nvSpPr>
        <p:spPr>
          <a:xfrm>
            <a:off x="5941800" y="3885543"/>
            <a:ext cx="21060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>
            <a:spLocks noGrp="1"/>
          </p:cNvSpPr>
          <p:nvPr>
            <p:ph type="pic" idx="9"/>
          </p:nvPr>
        </p:nvSpPr>
        <p:spPr>
          <a:xfrm>
            <a:off x="5940004" y="1800000"/>
            <a:ext cx="1800000" cy="1800000"/>
          </a:xfrm>
          <a:prstGeom prst="roundRect">
            <a:avLst>
              <a:gd name="adj" fmla="val 14932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 человека  1 1">
  <p:cSld name="CAPTION_ONLY_1_1_1_1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540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3" name="Google Shape;173;p33"/>
          <p:cNvSpPr>
            <a:spLocks noGrp="1"/>
          </p:cNvSpPr>
          <p:nvPr>
            <p:ph type="pic" idx="2"/>
          </p:nvPr>
        </p:nvSpPr>
        <p:spPr>
          <a:xfrm>
            <a:off x="540000" y="1800000"/>
            <a:ext cx="1435200" cy="1435200"/>
          </a:xfrm>
          <a:prstGeom prst="roundRect">
            <a:avLst>
              <a:gd name="adj" fmla="val 1716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3"/>
          </p:nvPr>
        </p:nvSpPr>
        <p:spPr>
          <a:xfrm>
            <a:off x="2556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>
            <a:spLocks noGrp="1"/>
          </p:cNvSpPr>
          <p:nvPr>
            <p:ph type="pic" idx="4"/>
          </p:nvPr>
        </p:nvSpPr>
        <p:spPr>
          <a:xfrm>
            <a:off x="2556000" y="1800000"/>
            <a:ext cx="1435200" cy="1435200"/>
          </a:xfrm>
          <a:prstGeom prst="roundRect">
            <a:avLst>
              <a:gd name="adj" fmla="val 1559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7" name="Google Shape;177;p33"/>
          <p:cNvSpPr txBox="1">
            <a:spLocks noGrp="1"/>
          </p:cNvSpPr>
          <p:nvPr>
            <p:ph type="body" idx="5"/>
          </p:nvPr>
        </p:nvSpPr>
        <p:spPr>
          <a:xfrm>
            <a:off x="4572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>
            <a:spLocks noGrp="1"/>
          </p:cNvSpPr>
          <p:nvPr>
            <p:ph type="pic" idx="6"/>
          </p:nvPr>
        </p:nvSpPr>
        <p:spPr>
          <a:xfrm>
            <a:off x="4572000" y="1800000"/>
            <a:ext cx="1435200" cy="1435200"/>
          </a:xfrm>
          <a:prstGeom prst="roundRect">
            <a:avLst>
              <a:gd name="adj" fmla="val 16566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9" name="Google Shape;179;p33"/>
          <p:cNvSpPr txBox="1">
            <a:spLocks noGrp="1"/>
          </p:cNvSpPr>
          <p:nvPr>
            <p:ph type="body" idx="7"/>
          </p:nvPr>
        </p:nvSpPr>
        <p:spPr>
          <a:xfrm>
            <a:off x="6588000" y="3608175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>
            <a:spLocks noGrp="1"/>
          </p:cNvSpPr>
          <p:nvPr>
            <p:ph type="pic" idx="8"/>
          </p:nvPr>
        </p:nvSpPr>
        <p:spPr>
          <a:xfrm>
            <a:off x="6588000" y="1800000"/>
            <a:ext cx="1435200" cy="1435200"/>
          </a:xfrm>
          <a:prstGeom prst="roundRect">
            <a:avLst>
              <a:gd name="adj" fmla="val 1626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33"/>
          <p:cNvSpPr txBox="1">
            <a:spLocks noGrp="1"/>
          </p:cNvSpPr>
          <p:nvPr>
            <p:ph type="body" idx="9"/>
          </p:nvPr>
        </p:nvSpPr>
        <p:spPr>
          <a:xfrm>
            <a:off x="540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3"/>
          </p:nvPr>
        </p:nvSpPr>
        <p:spPr>
          <a:xfrm>
            <a:off x="2556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4"/>
          </p:nvPr>
        </p:nvSpPr>
        <p:spPr>
          <a:xfrm>
            <a:off x="4572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15"/>
          </p:nvPr>
        </p:nvSpPr>
        <p:spPr>
          <a:xfrm>
            <a:off x="6588000" y="3918137"/>
            <a:ext cx="1794600" cy="4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5-8 человек">
  <p:cSld name="CAPTION_ONLY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540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2"/>
          </p:nvPr>
        </p:nvSpPr>
        <p:spPr>
          <a:xfrm>
            <a:off x="2556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3"/>
          </p:nvPr>
        </p:nvSpPr>
        <p:spPr>
          <a:xfrm>
            <a:off x="4572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4"/>
          </p:nvPr>
        </p:nvSpPr>
        <p:spPr>
          <a:xfrm>
            <a:off x="6588000" y="1818202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5"/>
          </p:nvPr>
        </p:nvSpPr>
        <p:spPr>
          <a:xfrm>
            <a:off x="540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body" idx="6"/>
          </p:nvPr>
        </p:nvSpPr>
        <p:spPr>
          <a:xfrm>
            <a:off x="2556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7"/>
          </p:nvPr>
        </p:nvSpPr>
        <p:spPr>
          <a:xfrm>
            <a:off x="4572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8"/>
          </p:nvPr>
        </p:nvSpPr>
        <p:spPr>
          <a:xfrm>
            <a:off x="6588000" y="2082454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4" name="Google Shape;194;p34"/>
          <p:cNvSpPr>
            <a:spLocks noGrp="1"/>
          </p:cNvSpPr>
          <p:nvPr>
            <p:ph type="pic" idx="9"/>
          </p:nvPr>
        </p:nvSpPr>
        <p:spPr>
          <a:xfrm>
            <a:off x="540000" y="2714551"/>
            <a:ext cx="1080000" cy="1080000"/>
          </a:xfrm>
          <a:prstGeom prst="roundRect">
            <a:avLst>
              <a:gd name="adj" fmla="val 1773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5" name="Google Shape;195;p34"/>
          <p:cNvSpPr>
            <a:spLocks noGrp="1"/>
          </p:cNvSpPr>
          <p:nvPr>
            <p:ph type="pic" idx="13"/>
          </p:nvPr>
        </p:nvSpPr>
        <p:spPr>
          <a:xfrm>
            <a:off x="2556000" y="2714551"/>
            <a:ext cx="1080000" cy="1080000"/>
          </a:xfrm>
          <a:prstGeom prst="roundRect">
            <a:avLst>
              <a:gd name="adj" fmla="val 181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6" name="Google Shape;196;p34"/>
          <p:cNvSpPr>
            <a:spLocks noGrp="1"/>
          </p:cNvSpPr>
          <p:nvPr>
            <p:ph type="pic" idx="14"/>
          </p:nvPr>
        </p:nvSpPr>
        <p:spPr>
          <a:xfrm>
            <a:off x="4572000" y="2714551"/>
            <a:ext cx="1080000" cy="1080000"/>
          </a:xfrm>
          <a:prstGeom prst="roundRect">
            <a:avLst>
              <a:gd name="adj" fmla="val 19472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7" name="Google Shape;197;p34"/>
          <p:cNvSpPr>
            <a:spLocks noGrp="1"/>
          </p:cNvSpPr>
          <p:nvPr>
            <p:ph type="pic" idx="15"/>
          </p:nvPr>
        </p:nvSpPr>
        <p:spPr>
          <a:xfrm>
            <a:off x="6588000" y="2714551"/>
            <a:ext cx="1080000" cy="1080000"/>
          </a:xfrm>
          <a:prstGeom prst="roundRect">
            <a:avLst>
              <a:gd name="adj" fmla="val 1822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9" name="Google Shape;199;p34"/>
          <p:cNvSpPr>
            <a:spLocks noGrp="1"/>
          </p:cNvSpPr>
          <p:nvPr>
            <p:ph type="pic" idx="16"/>
          </p:nvPr>
        </p:nvSpPr>
        <p:spPr>
          <a:xfrm>
            <a:off x="540000" y="546476"/>
            <a:ext cx="1080000" cy="1080000"/>
          </a:xfrm>
          <a:prstGeom prst="roundRect">
            <a:avLst>
              <a:gd name="adj" fmla="val 185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0" name="Google Shape;200;p34"/>
          <p:cNvSpPr>
            <a:spLocks noGrp="1"/>
          </p:cNvSpPr>
          <p:nvPr>
            <p:ph type="pic" idx="17"/>
          </p:nvPr>
        </p:nvSpPr>
        <p:spPr>
          <a:xfrm>
            <a:off x="2556000" y="546476"/>
            <a:ext cx="1080000" cy="1080000"/>
          </a:xfrm>
          <a:prstGeom prst="roundRect">
            <a:avLst>
              <a:gd name="adj" fmla="val 18181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1" name="Google Shape;201;p34"/>
          <p:cNvSpPr>
            <a:spLocks noGrp="1"/>
          </p:cNvSpPr>
          <p:nvPr>
            <p:ph type="pic" idx="18"/>
          </p:nvPr>
        </p:nvSpPr>
        <p:spPr>
          <a:xfrm>
            <a:off x="4572000" y="546476"/>
            <a:ext cx="1080000" cy="1080000"/>
          </a:xfrm>
          <a:prstGeom prst="roundRect">
            <a:avLst>
              <a:gd name="adj" fmla="val 18627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2" name="Google Shape;202;p34"/>
          <p:cNvSpPr>
            <a:spLocks noGrp="1"/>
          </p:cNvSpPr>
          <p:nvPr>
            <p:ph type="pic" idx="19"/>
          </p:nvPr>
        </p:nvSpPr>
        <p:spPr>
          <a:xfrm>
            <a:off x="6588000" y="546476"/>
            <a:ext cx="1080000" cy="1080000"/>
          </a:xfrm>
          <a:prstGeom prst="roundRect">
            <a:avLst>
              <a:gd name="adj" fmla="val 19074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3" name="Google Shape;203;p34"/>
          <p:cNvSpPr txBox="1">
            <a:spLocks noGrp="1"/>
          </p:cNvSpPr>
          <p:nvPr>
            <p:ph type="body" idx="20"/>
          </p:nvPr>
        </p:nvSpPr>
        <p:spPr>
          <a:xfrm>
            <a:off x="540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21"/>
          </p:nvPr>
        </p:nvSpPr>
        <p:spPr>
          <a:xfrm>
            <a:off x="540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2"/>
          </p:nvPr>
        </p:nvSpPr>
        <p:spPr>
          <a:xfrm>
            <a:off x="2556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23"/>
          </p:nvPr>
        </p:nvSpPr>
        <p:spPr>
          <a:xfrm>
            <a:off x="4572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4"/>
          </p:nvPr>
        </p:nvSpPr>
        <p:spPr>
          <a:xfrm>
            <a:off x="6588000" y="3995421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25"/>
          </p:nvPr>
        </p:nvSpPr>
        <p:spPr>
          <a:xfrm>
            <a:off x="2556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26"/>
          </p:nvPr>
        </p:nvSpPr>
        <p:spPr>
          <a:xfrm>
            <a:off x="4572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27"/>
          </p:nvPr>
        </p:nvSpPr>
        <p:spPr>
          <a:xfrm>
            <a:off x="6588000" y="4259673"/>
            <a:ext cx="17946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">
  <p:cSld name="TITLE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036000" cy="17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 с изображением">
  <p:cSld name="TITLE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482600" cy="17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540000" y="1800000"/>
            <a:ext cx="4482600" cy="5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2"/>
          </p:nvPr>
        </p:nvSpPr>
        <p:spPr>
          <a:xfrm>
            <a:off x="993718" y="4286400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552050" y="4136700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29" name="Google Shape;29;p6"/>
          <p:cNvSpPr>
            <a:spLocks noGrp="1"/>
          </p:cNvSpPr>
          <p:nvPr>
            <p:ph type="pic" idx="3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итель с изображением 1">
  <p:cSld name="TITLE_1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4848000" cy="145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540000" y="2250000"/>
            <a:ext cx="4848000" cy="5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5940000" y="553050"/>
            <a:ext cx="2700000" cy="4127100"/>
          </a:xfrm>
          <a:prstGeom prst="roundRect">
            <a:avLst>
              <a:gd name="adj" fmla="val 10642"/>
            </a:avLst>
          </a:prstGeom>
          <a:noFill/>
          <a:ln>
            <a:noFill/>
          </a:ln>
        </p:spPr>
      </p:sp>
      <p:sp>
        <p:nvSpPr>
          <p:cNvPr id="34" name="Google Shape;34;p7"/>
          <p:cNvSpPr txBox="1">
            <a:spLocks noGrp="1"/>
          </p:cNvSpPr>
          <p:nvPr>
            <p:ph type="subTitle" idx="3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с заголовком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слева текст справа">
  <p:cSld name="SECTION_HEADER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0" y="540000"/>
            <a:ext cx="4068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3418800" cy="8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2000" y="1800000"/>
            <a:ext cx="8100000" cy="27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marL="3200400" lvl="6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marL="3657600" lvl="7" indent="-2984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marL="4114800" lvl="8" indent="-2984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46962"/>
          </p15:clr>
        </p15:guide>
        <p15:guide id="2" pos="1134">
          <p15:clr>
            <a:srgbClr val="E46962"/>
          </p15:clr>
        </p15:guide>
        <p15:guide id="3" pos="1191">
          <p15:clr>
            <a:srgbClr val="E46962"/>
          </p15:clr>
        </p15:guide>
        <p15:guide id="4" pos="1984">
          <p15:clr>
            <a:srgbClr val="E46962"/>
          </p15:clr>
        </p15:guide>
        <p15:guide id="5" pos="2041">
          <p15:clr>
            <a:srgbClr val="E46962"/>
          </p15:clr>
        </p15:guide>
        <p15:guide id="6" pos="2835">
          <p15:clr>
            <a:srgbClr val="E46962"/>
          </p15:clr>
        </p15:guide>
        <p15:guide id="7" orient="horz" pos="340">
          <p15:clr>
            <a:srgbClr val="E46962"/>
          </p15:clr>
        </p15:guide>
        <p15:guide id="8" orient="horz" pos="2948">
          <p15:clr>
            <a:srgbClr val="E46962"/>
          </p15:clr>
        </p15:guide>
        <p15:guide id="9" orient="horz" pos="1134">
          <p15:clr>
            <a:srgbClr val="E46962"/>
          </p15:clr>
        </p15:guide>
        <p15:guide id="10" orient="horz" pos="794">
          <p15:clr>
            <a:srgbClr val="E46962"/>
          </p15:clr>
        </p15:guide>
        <p15:guide id="11" pos="2891">
          <p15:clr>
            <a:srgbClr val="E46962"/>
          </p15:clr>
        </p15:guide>
        <p15:guide id="12" pos="3685">
          <p15:clr>
            <a:srgbClr val="E46962"/>
          </p15:clr>
        </p15:guide>
        <p15:guide id="13" pos="3742">
          <p15:clr>
            <a:srgbClr val="E46962"/>
          </p15:clr>
        </p15:guide>
        <p15:guide id="14" pos="4535">
          <p15:clr>
            <a:srgbClr val="E46962"/>
          </p15:clr>
        </p15:guide>
        <p15:guide id="15" pos="4592">
          <p15:clr>
            <a:srgbClr val="E46962"/>
          </p15:clr>
        </p15:guide>
        <p15:guide id="16" pos="5386">
          <p15:clr>
            <a:srgbClr val="E46962"/>
          </p15:clr>
        </p15:guide>
        <p15:guide id="17" orient="horz" pos="1620">
          <p15:clr>
            <a:srgbClr val="E46962"/>
          </p15:clr>
        </p15:guide>
        <p15:guide id="18" orient="horz" pos="1417">
          <p15:clr>
            <a:srgbClr val="E46962"/>
          </p15:clr>
        </p15:guide>
        <p15:guide id="19" orient="horz" pos="153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pd.rkn.gov.ru/operators-registry/operators-list/?id=77-23-155609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d.rkn.gov.ru/operators-registry/operators-list/?id=77-25-174052" TargetMode="External"/><Relationship Id="rId5" Type="http://schemas.openxmlformats.org/officeDocument/2006/relationships/hyperlink" Target="https://reestr.digital.gov.ru/reestr/2357021/?sphrase_id=4873181" TargetMode="External"/><Relationship Id="rId4" Type="http://schemas.openxmlformats.org/officeDocument/2006/relationships/hyperlink" Target="https://reestr.digital.gov.ru/reestr/339274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11/36.-polozhenie-ob-elektronnom-obuchenii-i-ispolzovanii-distanczionnyh-obrazovatelnyh-tehnologij-v-obrazovatelnom-proczesse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6502200" cy="22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Основные нормативно-правовые акты</a:t>
            </a:r>
            <a:endParaRPr sz="4100"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4158025"/>
            <a:ext cx="2247776" cy="5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9C31C6-E4BC-45F6-837F-8F4158B5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58" y="4159805"/>
            <a:ext cx="1633488" cy="5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latin typeface="Inter"/>
                <a:ea typeface="Inter"/>
                <a:cs typeface="Inter"/>
                <a:sym typeface="Inter"/>
              </a:rPr>
              <a:t>10</a:t>
            </a:fld>
            <a:endParaRPr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78" name="Google Shape;278;p41"/>
          <p:cNvGraphicFramePr/>
          <p:nvPr/>
        </p:nvGraphicFramePr>
        <p:xfrm>
          <a:off x="534972" y="2045175"/>
          <a:ext cx="8010000" cy="2801808"/>
        </p:xfrm>
        <a:graphic>
          <a:graphicData uri="http://schemas.openxmlformats.org/drawingml/2006/table">
            <a:tbl>
              <a:tblPr>
                <a:noFill/>
                <a:tableStyleId>{585DDFCC-7A38-4A6A-96A7-52A214463101}</a:tableStyleId>
              </a:tblPr>
              <a:tblGrid>
                <a:gridCol w="98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Наименование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Описание функционала иностранной информационной системы и 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Наименование юридического лица или фамилия, имя, отчество (при наличии) гражданина, являющегося владельцем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11574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Почтовый и (или) электронный адрес юридического лица или фамилия, имя, отчество (при наличии) гражданина, являющегося владельцем иностранной информационной системы и (или) программы для 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 b="1">
                          <a:solidFill>
                            <a:srgbClr val="16141A"/>
                          </a:solidFill>
                        </a:rPr>
                        <a:t>Дата внесения сведений об иностранной информационной системы и (или) программы для ЭВМ</a:t>
                      </a:r>
                      <a:endParaRPr sz="600" b="1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Viber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 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Viber Media S.à r.l.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2, rue du Fossé, L-1536, Luxembourg, Grand Duchy of Luxembourg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WhatsApp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 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WhatsApp LLC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1601 Willow Road Menlo Park, California 94025 United States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 b="1">
                          <a:solidFill>
                            <a:srgbClr val="8742EE"/>
                          </a:solidFill>
                        </a:rPr>
                        <a:t>Telegram</a:t>
                      </a:r>
                      <a:endParaRPr sz="700" b="1">
                        <a:solidFill>
                          <a:srgbClr val="8742EE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Предназначен для обмена текстовыми и голосовыми сообщениями, осуществления голосовых и видео звонков, отправки и получения файлов, фотографий и видео 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Telegram messenger Inc.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security@telegram.org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abuse@telegram.org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rgbClr val="16141A"/>
                          </a:solidFill>
                        </a:rPr>
                        <a:t>02.05.2023</a:t>
                      </a:r>
                      <a:endParaRPr sz="700">
                        <a:solidFill>
                          <a:srgbClr val="16141A"/>
                        </a:solidFill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C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9" name="Google Shape;279;p41"/>
          <p:cNvSpPr txBox="1"/>
          <p:nvPr/>
        </p:nvSpPr>
        <p:spPr>
          <a:xfrm>
            <a:off x="540000" y="1260000"/>
            <a:ext cx="5310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Перечень информационных систем и (или) программы для электронных вычислительных машин, указанных в ч. 8 ст. 10 Федерального закона от 27.07.2006 № 149-ФЗ «Об информации, информационных технологиях и о защите информации»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Разъяснения Роскомнадзора от 05.05.2023 г.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79867-E3C4-4333-98E7-5C5AAE89E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90" t="4596" r="7764" b="7206"/>
          <a:stretch/>
        </p:blipFill>
        <p:spPr>
          <a:xfrm>
            <a:off x="6657906" y="1635750"/>
            <a:ext cx="1839041" cy="18720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</a:ln>
        </p:spPr>
      </p:pic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Официально о Сферуме </a:t>
            </a:r>
            <a:r>
              <a:rPr lang="ru-RU" sz="1600" b="1" dirty="0">
                <a:solidFill>
                  <a:schemeClr val="dk1"/>
                </a:solidFill>
              </a:rPr>
              <a:t>и МАХ</a:t>
            </a: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D74352-170F-40AE-9EEF-54669F58F814}"/>
              </a:ext>
            </a:extLst>
          </p:cNvPr>
          <p:cNvSpPr/>
          <p:nvPr/>
        </p:nvSpPr>
        <p:spPr>
          <a:xfrm>
            <a:off x="476589" y="786300"/>
            <a:ext cx="4986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МАХ включен в реестр </a:t>
            </a:r>
            <a:r>
              <a:rPr lang="ru-RU" sz="1100" dirty="0" err="1">
                <a:solidFill>
                  <a:schemeClr val="dk1"/>
                </a:solidFill>
              </a:rPr>
              <a:t>Минцифры</a:t>
            </a:r>
            <a:r>
              <a:rPr lang="ru-RU" sz="1100" dirty="0">
                <a:solidFill>
                  <a:schemeClr val="dk1"/>
                </a:solidFill>
              </a:rPr>
              <a:t>: </a:t>
            </a:r>
            <a:r>
              <a:rPr lang="ru-RU" sz="1100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https://reestr.digital.gov.ru/reestr/3392747/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 err="1">
                <a:solidFill>
                  <a:schemeClr val="tx1"/>
                </a:solidFill>
              </a:rPr>
              <a:t>Сферум</a:t>
            </a:r>
            <a:r>
              <a:rPr lang="ru-RU" sz="1100" dirty="0">
                <a:solidFill>
                  <a:schemeClr val="tx1"/>
                </a:solidFill>
              </a:rPr>
              <a:t> включен в реестр </a:t>
            </a:r>
            <a:r>
              <a:rPr lang="ru-RU" sz="1100" dirty="0" err="1">
                <a:solidFill>
                  <a:schemeClr val="tx1"/>
                </a:solidFill>
              </a:rPr>
              <a:t>Минцифры</a:t>
            </a:r>
            <a:r>
              <a:rPr lang="ru-RU" sz="1100" dirty="0">
                <a:solidFill>
                  <a:schemeClr val="tx1"/>
                </a:solidFill>
              </a:rPr>
              <a:t>: </a:t>
            </a:r>
            <a:r>
              <a:rPr lang="ru-RU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https://reestr.digital.gov.ru/reestr/2357021/?sphrase_id=4873181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ОО «Коммуникационная платформа» </a:t>
            </a:r>
            <a:r>
              <a:rPr lang="ru-RU" sz="1100" dirty="0">
                <a:solidFill>
                  <a:schemeClr val="tx1"/>
                </a:solidFill>
              </a:rPr>
              <a:t>включено в единый реестр операторов персональных данных. </a:t>
            </a:r>
            <a:r>
              <a:rPr lang="ru-RU" sz="1100" dirty="0">
                <a:solidFill>
                  <a:schemeClr val="dk1"/>
                </a:solidFill>
              </a:rPr>
              <a:t>Реестровый номер: 77-25-174052.</a:t>
            </a: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Запись в реестре: </a:t>
            </a:r>
            <a:r>
              <a:rPr lang="ru-RU" sz="11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https://pd.rkn.gov.ru/operators-registry/operators-list/?id=77-25-174052</a:t>
            </a:r>
            <a:endParaRPr lang="ru-RU" sz="1100" dirty="0">
              <a:solidFill>
                <a:schemeClr val="dk1"/>
              </a:solidFill>
            </a:endParaRPr>
          </a:p>
          <a:p>
            <a:endParaRPr lang="ru-RU" sz="1100" dirty="0">
              <a:solidFill>
                <a:schemeClr val="dk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ООО «Компания ВК» включено в единый реестр операторов персональных данных. Реестровый номер 77-23-155609.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Запись в реестре: </a:t>
            </a:r>
            <a:r>
              <a:rPr lang="ru-RU" sz="11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https://pd.rkn.gov.ru/operators-registry/operators-list/?id=77-23-155609)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br>
              <a:rPr lang="ru-RU" sz="1100" dirty="0">
                <a:solidFill>
                  <a:schemeClr val="tx1"/>
                </a:solidFill>
              </a:rPr>
            </a:b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Вычислительная инфраструктура для обеспечения работоспособности сервиса размещена в пределах РФ и соответствует требованиям Приказа №21ФСТЭК. 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VK (МКПАО "ВК") зарегистрирована на территории России в специальном административном районе на острове Октябрьский Калининградской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44898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sp>
        <p:nvSpPr>
          <p:cNvPr id="286" name="Google Shape;286;p42"/>
          <p:cNvSpPr txBox="1"/>
          <p:nvPr/>
        </p:nvSpPr>
        <p:spPr>
          <a:xfrm>
            <a:off x="540000" y="1516800"/>
            <a:ext cx="4860000" cy="31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Незаконное использование в случаях, предусмотренных законодательством Российской Федерации об информации, информационных технологиях и о защите информации, принадлежащих иностранным юридическим лицам и (или) иностранным гражданам информационных систем и (или) программ для электронных вычислительных машин, которые предназначены и (или) используются для обмена электронными сообщениями исключительно между пользователями этих информационных систем и 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 не предусматривается размещение пользователями сети Интернет общедоступной информации в сети Интернет либо подключение к этим информационным системам и (или) программам для электронных вычислительных машин иных информационных систем в случаях, предусмотренных законодательством Российской Федерации об информации, информационных технологиях и о защите информации, </a:t>
            </a:r>
            <a:r>
              <a:rPr lang="ru" sz="1000" b="1" dirty="0">
                <a:solidFill>
                  <a:schemeClr val="dk1"/>
                </a:solidFill>
              </a:rPr>
              <a:t>влечет наложение административного штрафа на должностных лиц в размере от тридцати тысяч до пятидесяти тысяч рублей; на юридических лиц — от ста тысяч до семисот тысяч рублей</a:t>
            </a:r>
            <a:r>
              <a:rPr lang="ru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287" name="Google Shape;287;p42" title="qr496391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/>
        </p:nvSpPr>
        <p:spPr>
          <a:xfrm>
            <a:off x="540000" y="540000"/>
            <a:ext cx="48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dk1"/>
                </a:solidFill>
              </a:rPr>
              <a:t>КоАП РФ № 195-ФЗ от 30.12.2001 г. в действующей редакции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Статья 13.11.2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sp>
        <p:nvSpPr>
          <p:cNvPr id="295" name="Google Shape;295;p43"/>
          <p:cNvSpPr txBox="1"/>
          <p:nvPr/>
        </p:nvSpPr>
        <p:spPr>
          <a:xfrm>
            <a:off x="540000" y="2571750"/>
            <a:ext cx="3960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Порядок применения образовательными организациями ... сервисов взаимодействия преподавателей с обучающимися и законными представителями посредством видео-конференц-связи, быстрого обмена текстовыми сообщениями, фото-, аудио- и видеоинформацией, файлами и перечень лиц, ответственных за поддержку применяемых технологий, определяются локальными нормативными актами образовательных организаций и размещаются в открытом доступе на официальном сайте образовательной организации в сети Интернет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96" name="Google Shape;296;p43" title="qr496391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Постановление Правительства РФ № 1678 от 11.10.2023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540000" y="785400"/>
            <a:ext cx="48600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«Об 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при реализации образовательных программ», ст. 20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/>
          <p:nvPr/>
        </p:nvSpPr>
        <p:spPr>
          <a:xfrm>
            <a:off x="540000" y="3829800"/>
            <a:ext cx="4848900" cy="850200"/>
          </a:xfrm>
          <a:prstGeom prst="roundRect">
            <a:avLst>
              <a:gd name="adj" fmla="val 16667"/>
            </a:avLst>
          </a:prstGeom>
          <a:solidFill>
            <a:srgbClr val="ED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1101350" y="3974125"/>
            <a:ext cx="3960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Положение об электронном обучении и использовании дистанционных образовательных технологий в образовательном процессе</a:t>
            </a:r>
            <a:endParaRPr sz="1000" b="1">
              <a:solidFill>
                <a:schemeClr val="accent1"/>
              </a:solidFill>
            </a:endParaRPr>
          </a:p>
        </p:txBody>
      </p:sp>
      <p:pic>
        <p:nvPicPr>
          <p:cNvPr id="306" name="Google Shape;306;p44"/>
          <p:cNvPicPr preferRelativeResize="0"/>
          <p:nvPr/>
        </p:nvPicPr>
        <p:blipFill rotWithShape="1">
          <a:blip r:embed="rId4">
            <a:alphaModFix/>
          </a:blip>
          <a:srcRect r="4498" b="33844"/>
          <a:stretch/>
        </p:blipFill>
        <p:spPr>
          <a:xfrm>
            <a:off x="540000" y="550650"/>
            <a:ext cx="5310000" cy="1992300"/>
          </a:xfrm>
          <a:prstGeom prst="roundRect">
            <a:avLst>
              <a:gd name="adj" fmla="val 10363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307" name="Google Shape;307;p44" title="qr4963156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150" y="1635450"/>
            <a:ext cx="1872600" cy="18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08" name="Google Shape;308;p44"/>
          <p:cNvSpPr/>
          <p:nvPr/>
        </p:nvSpPr>
        <p:spPr>
          <a:xfrm>
            <a:off x="2457604" y="1449664"/>
            <a:ext cx="849300" cy="141900"/>
          </a:xfrm>
          <a:prstGeom prst="roundRect">
            <a:avLst>
              <a:gd name="adj" fmla="val 50000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2047800" y="795373"/>
            <a:ext cx="1687500" cy="245700"/>
          </a:xfrm>
          <a:prstGeom prst="roundRect">
            <a:avLst>
              <a:gd name="adj" fmla="val 50000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4" title="Right Up Bo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150" y="3974125"/>
            <a:ext cx="3600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07;g3733e21c64a_0_1787">
            <a:extLst>
              <a:ext uri="{FF2B5EF4-FFF2-40B4-BE49-F238E27FC236}">
                <a16:creationId xmlns:a16="http://schemas.microsoft.com/office/drawing/2014/main" id="{D24C0C2E-A8B8-4729-982E-57A6AA9BD04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F77F13-859A-4DF2-A166-6CEB198413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80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273-ФЗ от 28.12.2012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образовании в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1262677"/>
            <a:ext cx="486067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43. Обязанности и ответственность обучающихся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200" dirty="0"/>
              <a:t>1. Обучающиеся обязаны::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100" dirty="0"/>
              <a:t>2) выполнять требования устава организации, осуществляющей образовательную деятельность, правил внутреннего распорядка, в том числе требования к дисциплине на учебных занятиях и правилам поведения в такой организации, правил проживания в общежитиях и интернатах и иных локальных нормативных актов по вопросам организации и осуществления образовательной деятельности;</a:t>
            </a:r>
            <a:br>
              <a:rPr lang="ru-RU" sz="1100" dirty="0"/>
            </a:br>
            <a:br>
              <a:rPr lang="ru-RU" sz="1100" dirty="0"/>
            </a:b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endParaRPr lang="ru-RU" sz="1100" dirty="0"/>
          </a:p>
          <a:p>
            <a:endParaRPr lang="ru-RU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8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9A6FB9-3971-434A-AC18-35E603D718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80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273-ФЗ от 28.12.2012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образовании в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1262677"/>
            <a:ext cx="4860676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44. Права, обязанности и ответственность </a:t>
            </a:r>
            <a:br>
              <a:rPr lang="ru-RU" b="1" dirty="0"/>
            </a:br>
            <a:r>
              <a:rPr lang="ru-RU" b="1" dirty="0"/>
              <a:t>в сфере образования родителей (законных представителей) несовершеннолетних обучающихся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200" dirty="0"/>
              <a:t>4. Родители (законные представители) несовершеннолетних обучающихся обязаны: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r>
              <a:rPr lang="ru-RU" sz="1100" dirty="0"/>
              <a:t>2) соблюдать правила внутреннего распорядка организации,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режим занятий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endParaRPr lang="ru-RU" sz="1100" dirty="0">
              <a:solidFill>
                <a:schemeClr val="dk1"/>
              </a:solidFill>
            </a:endParaRPr>
          </a:p>
          <a:p>
            <a:r>
              <a:rPr lang="ru-RU" sz="1100" dirty="0"/>
              <a:t>3) уважать честь и достоинство обучающихся и работников организации, осуществляющей образовательную деятельность.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3517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223-ФЗ от 29.12.1995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Семейный кодекс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2761392"/>
            <a:ext cx="4860676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63. Права и обязанности родителей по воспитанию и образованию детей</a:t>
            </a:r>
            <a:br>
              <a:rPr lang="ru-RU" b="1" dirty="0"/>
            </a:br>
            <a:br>
              <a:rPr lang="ru-RU" b="1" dirty="0"/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200" dirty="0"/>
              <a:t>1. Родители имеют право и обязаны воспитывать своих детей.</a:t>
            </a:r>
            <a:br>
              <a:rPr lang="ru-RU" dirty="0"/>
            </a:br>
            <a:endParaRPr lang="ru-RU" dirty="0"/>
          </a:p>
          <a:p>
            <a:r>
              <a:rPr lang="ru-RU" sz="1100" dirty="0"/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7ABC54-4423-48E4-915A-8ADA0E29BF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80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93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07;g3733e21c64a_0_1787">
            <a:extLst>
              <a:ext uri="{FF2B5EF4-FFF2-40B4-BE49-F238E27FC236}">
                <a16:creationId xmlns:a16="http://schemas.microsoft.com/office/drawing/2014/main" id="{4F96D394-150E-40C7-86AE-4B02C765C905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C8E8C-E22B-4E94-ABD3-189959038E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43284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Федеральный закон № 273-ФЗ от 28.12.2012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образовании в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77750" y="2185466"/>
            <a:ext cx="4860676" cy="27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/>
              <a:t>Статья 30. Локальные нормативные акты, содержащие нормы, регулирующие образовательные отношения</a:t>
            </a:r>
          </a:p>
          <a:p>
            <a:endParaRPr lang="ru-RU" b="1" dirty="0"/>
          </a:p>
          <a:p>
            <a:endParaRPr lang="ru-RU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chemeClr val="dk1"/>
                </a:solidFill>
              </a:rPr>
              <a:t>3. При принятии локальных нормативных актов, затрагивающих права обучающихся и работников образовательной организации, включая рабочую программу воспитания и календарный план воспитательной работы, 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 законодательством, представительных органов работников (при наличии таких представительных органов).</a:t>
            </a:r>
            <a:endParaRPr lang="ru-RU" sz="1100" dirty="0"/>
          </a:p>
          <a:p>
            <a:endParaRPr lang="ru-RU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2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540000" y="2839500"/>
            <a:ext cx="3960000" cy="1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6. Информационное взаимодействие обеспечивает выполнение следующих задач и функций система «Моя школа»: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7391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обеспечение эффективного взаимодействия и онлайн-коммуникаций пользователей в рамках образовательного процесса с использованием информационных систем, в том числе информационно-коммуникационной образовательной платформы, указанных в подпункте «д» пункта 4 Положения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Приказ Минцифры РФ № 355 от 22.04.2024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540000" y="785400"/>
            <a:ext cx="4679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«Об установлении единых требований по взаимодействию ФГИС „Моя школа“ с РГИСами в сфере общего образования, СПО и дополнительного образования детей и взрослых»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19" name="Google Shape;3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126" y="743100"/>
            <a:ext cx="2612400" cy="3657300"/>
          </a:xfrm>
          <a:prstGeom prst="roundRect">
            <a:avLst>
              <a:gd name="adj" fmla="val 1063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/>
          <p:nvPr/>
        </p:nvSpPr>
        <p:spPr>
          <a:xfrm>
            <a:off x="161927" y="1800224"/>
            <a:ext cx="2880000" cy="1404000"/>
          </a:xfrm>
          <a:prstGeom prst="roundRect">
            <a:avLst>
              <a:gd name="adj" fmla="val 12775"/>
            </a:avLst>
          </a:prstGeom>
          <a:solidFill>
            <a:srgbClr val="E1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 txBox="1"/>
          <p:nvPr/>
        </p:nvSpPr>
        <p:spPr>
          <a:xfrm>
            <a:off x="540000" y="540000"/>
            <a:ext cx="66600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dirty="0">
                <a:solidFill>
                  <a:srgbClr val="16141A"/>
                </a:solidFill>
              </a:rPr>
              <a:t>Основные нормативно-правовые акты</a:t>
            </a:r>
            <a:endParaRPr sz="3800" dirty="0">
              <a:solidFill>
                <a:srgbClr val="16141A"/>
              </a:solidFill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3126867" y="1800225"/>
            <a:ext cx="2880000" cy="1404000"/>
          </a:xfrm>
          <a:prstGeom prst="roundRect">
            <a:avLst>
              <a:gd name="adj" fmla="val 12257"/>
            </a:avLst>
          </a:prstGeom>
          <a:solidFill>
            <a:srgbClr val="EDE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/>
          <p:cNvSpPr/>
          <p:nvPr/>
        </p:nvSpPr>
        <p:spPr>
          <a:xfrm>
            <a:off x="161479" y="3279775"/>
            <a:ext cx="2880000" cy="1404000"/>
          </a:xfrm>
          <a:prstGeom prst="roundRect">
            <a:avLst>
              <a:gd name="adj" fmla="val 14933"/>
            </a:avLst>
          </a:prstGeom>
          <a:solidFill>
            <a:srgbClr val="FD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22;p36">
            <a:extLst>
              <a:ext uri="{FF2B5EF4-FFF2-40B4-BE49-F238E27FC236}">
                <a16:creationId xmlns:a16="http://schemas.microsoft.com/office/drawing/2014/main" id="{33A1808D-BAE4-47E0-A8B2-BC48092BC6EE}"/>
              </a:ext>
            </a:extLst>
          </p:cNvPr>
          <p:cNvSpPr/>
          <p:nvPr/>
        </p:nvSpPr>
        <p:spPr>
          <a:xfrm>
            <a:off x="3124151" y="3279775"/>
            <a:ext cx="2880000" cy="1404000"/>
          </a:xfrm>
          <a:prstGeom prst="roundRect">
            <a:avLst>
              <a:gd name="adj" fmla="val 12775"/>
            </a:avLst>
          </a:prstGeom>
          <a:solidFill>
            <a:srgbClr val="E1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B49BAF9-858F-4D83-92BD-4000DC53EED7}"/>
              </a:ext>
            </a:extLst>
          </p:cNvPr>
          <p:cNvGrpSpPr/>
          <p:nvPr/>
        </p:nvGrpSpPr>
        <p:grpSpPr>
          <a:xfrm>
            <a:off x="298770" y="2251014"/>
            <a:ext cx="435000" cy="435000"/>
            <a:chOff x="769200" y="2354250"/>
            <a:chExt cx="435000" cy="435000"/>
          </a:xfrm>
        </p:grpSpPr>
        <p:sp>
          <p:nvSpPr>
            <p:cNvPr id="18" name="Google Shape;230;p36">
              <a:extLst>
                <a:ext uri="{FF2B5EF4-FFF2-40B4-BE49-F238E27FC236}">
                  <a16:creationId xmlns:a16="http://schemas.microsoft.com/office/drawing/2014/main" id="{B29B712C-9F26-4AC5-8287-1CA320A0F5B9}"/>
                </a:ext>
              </a:extLst>
            </p:cNvPr>
            <p:cNvSpPr/>
            <p:nvPr/>
          </p:nvSpPr>
          <p:spPr>
            <a:xfrm>
              <a:off x="769200" y="235425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3549FF"/>
                </a:solidFill>
              </a:endParaRPr>
            </a:p>
          </p:txBody>
        </p:sp>
        <p:pic>
          <p:nvPicPr>
            <p:cNvPr id="19" name="Google Shape;233;p36" title="Government blue.png">
              <a:extLst>
                <a:ext uri="{FF2B5EF4-FFF2-40B4-BE49-F238E27FC236}">
                  <a16:creationId xmlns:a16="http://schemas.microsoft.com/office/drawing/2014/main" id="{82D4F561-2CD0-4EEA-897E-C22185BA85B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488" y="2409356"/>
              <a:ext cx="324424" cy="324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FDC536B-7C6D-48FA-A2D7-29F30247BC51}"/>
              </a:ext>
            </a:extLst>
          </p:cNvPr>
          <p:cNvGrpSpPr/>
          <p:nvPr/>
        </p:nvGrpSpPr>
        <p:grpSpPr>
          <a:xfrm>
            <a:off x="3264665" y="2249488"/>
            <a:ext cx="435000" cy="435000"/>
            <a:chOff x="3468600" y="2478600"/>
            <a:chExt cx="435000" cy="435000"/>
          </a:xfrm>
        </p:grpSpPr>
        <p:sp>
          <p:nvSpPr>
            <p:cNvPr id="22" name="Google Shape;231;p36">
              <a:extLst>
                <a:ext uri="{FF2B5EF4-FFF2-40B4-BE49-F238E27FC236}">
                  <a16:creationId xmlns:a16="http://schemas.microsoft.com/office/drawing/2014/main" id="{70DF8C26-5C56-4837-8C9C-E43E1B3E4640}"/>
                </a:ext>
              </a:extLst>
            </p:cNvPr>
            <p:cNvSpPr/>
            <p:nvPr/>
          </p:nvSpPr>
          <p:spPr>
            <a:xfrm>
              <a:off x="3468600" y="247860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8742EE"/>
                </a:solidFill>
              </a:endParaRPr>
            </a:p>
          </p:txBody>
        </p:sp>
        <p:pic>
          <p:nvPicPr>
            <p:cNvPr id="23" name="Google Shape;235;p36" title="Government violet.png">
              <a:extLst>
                <a:ext uri="{FF2B5EF4-FFF2-40B4-BE49-F238E27FC236}">
                  <a16:creationId xmlns:a16="http://schemas.microsoft.com/office/drawing/2014/main" id="{39B15932-D605-4DA3-8CAD-D66AA7795FD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3888" y="2533710"/>
              <a:ext cx="324424" cy="324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FEBB1A-F48F-43AF-B6EA-5FF9E7CD7EBE}"/>
              </a:ext>
            </a:extLst>
          </p:cNvPr>
          <p:cNvGrpSpPr/>
          <p:nvPr/>
        </p:nvGrpSpPr>
        <p:grpSpPr>
          <a:xfrm>
            <a:off x="298770" y="3764275"/>
            <a:ext cx="435000" cy="435000"/>
            <a:chOff x="6168000" y="2478600"/>
            <a:chExt cx="435000" cy="435000"/>
          </a:xfrm>
        </p:grpSpPr>
        <p:sp>
          <p:nvSpPr>
            <p:cNvPr id="25" name="Google Shape;232;p36">
              <a:extLst>
                <a:ext uri="{FF2B5EF4-FFF2-40B4-BE49-F238E27FC236}">
                  <a16:creationId xmlns:a16="http://schemas.microsoft.com/office/drawing/2014/main" id="{29D4B911-1D36-41F6-9D1A-7CF049743080}"/>
                </a:ext>
              </a:extLst>
            </p:cNvPr>
            <p:cNvSpPr/>
            <p:nvPr/>
          </p:nvSpPr>
          <p:spPr>
            <a:xfrm>
              <a:off x="6168000" y="247860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DD42EE"/>
                </a:solidFill>
              </a:endParaRPr>
            </a:p>
          </p:txBody>
        </p:sp>
        <p:pic>
          <p:nvPicPr>
            <p:cNvPr id="26" name="Google Shape;234;p36" title="Government purple.png">
              <a:extLst>
                <a:ext uri="{FF2B5EF4-FFF2-40B4-BE49-F238E27FC236}">
                  <a16:creationId xmlns:a16="http://schemas.microsoft.com/office/drawing/2014/main" id="{6CA34B5D-1812-4818-8732-00675EEE6E2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23291" y="2532292"/>
              <a:ext cx="324424" cy="32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EF3E2E8-F81B-4931-AAB6-A079C9A6A8F5}"/>
              </a:ext>
            </a:extLst>
          </p:cNvPr>
          <p:cNvGrpSpPr/>
          <p:nvPr/>
        </p:nvGrpSpPr>
        <p:grpSpPr>
          <a:xfrm>
            <a:off x="3264665" y="3764405"/>
            <a:ext cx="435000" cy="435000"/>
            <a:chOff x="769200" y="2354250"/>
            <a:chExt cx="435000" cy="435000"/>
          </a:xfrm>
        </p:grpSpPr>
        <p:sp>
          <p:nvSpPr>
            <p:cNvPr id="30" name="Google Shape;230;p36">
              <a:extLst>
                <a:ext uri="{FF2B5EF4-FFF2-40B4-BE49-F238E27FC236}">
                  <a16:creationId xmlns:a16="http://schemas.microsoft.com/office/drawing/2014/main" id="{FF9EB5A6-6071-4319-9237-CDEE14B7A201}"/>
                </a:ext>
              </a:extLst>
            </p:cNvPr>
            <p:cNvSpPr/>
            <p:nvPr/>
          </p:nvSpPr>
          <p:spPr>
            <a:xfrm>
              <a:off x="769200" y="235425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3549FF"/>
                </a:solidFill>
              </a:endParaRPr>
            </a:p>
          </p:txBody>
        </p:sp>
        <p:pic>
          <p:nvPicPr>
            <p:cNvPr id="31" name="Google Shape;233;p36" title="Government blue.png">
              <a:extLst>
                <a:ext uri="{FF2B5EF4-FFF2-40B4-BE49-F238E27FC236}">
                  <a16:creationId xmlns:a16="http://schemas.microsoft.com/office/drawing/2014/main" id="{174D230F-D791-4B3B-BC67-1496F2156CD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488" y="2409356"/>
              <a:ext cx="324424" cy="324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225;p36">
            <a:extLst>
              <a:ext uri="{FF2B5EF4-FFF2-40B4-BE49-F238E27FC236}">
                <a16:creationId xmlns:a16="http://schemas.microsoft.com/office/drawing/2014/main" id="{B6296746-FE72-42C9-AC4E-99A33141307C}"/>
              </a:ext>
            </a:extLst>
          </p:cNvPr>
          <p:cNvSpPr txBox="1"/>
          <p:nvPr/>
        </p:nvSpPr>
        <p:spPr>
          <a:xfrm>
            <a:off x="975048" y="2049482"/>
            <a:ext cx="1734874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16141A"/>
                </a:solidFill>
              </a:rPr>
              <a:t>Федеральный закон</a:t>
            </a:r>
            <a:r>
              <a:rPr lang="ru" dirty="0">
                <a:solidFill>
                  <a:srgbClr val="16141A"/>
                </a:solidFill>
              </a:rPr>
              <a:t> </a:t>
            </a:r>
            <a:r>
              <a:rPr lang="ru-RU" dirty="0">
                <a:solidFill>
                  <a:srgbClr val="16141A"/>
                </a:solidFill>
              </a:rPr>
              <a:t>от 24.06.2025 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№ 156-ФЗ </a:t>
            </a:r>
            <a:endParaRPr dirty="0">
              <a:solidFill>
                <a:srgbClr val="16141A"/>
              </a:solidFill>
            </a:endParaRPr>
          </a:p>
        </p:txBody>
      </p:sp>
      <p:sp>
        <p:nvSpPr>
          <p:cNvPr id="33" name="Google Shape;227;p36">
            <a:extLst>
              <a:ext uri="{FF2B5EF4-FFF2-40B4-BE49-F238E27FC236}">
                <a16:creationId xmlns:a16="http://schemas.microsoft.com/office/drawing/2014/main" id="{FFE75F39-6206-4ECA-84E2-503F7B9AE79E}"/>
              </a:ext>
            </a:extLst>
          </p:cNvPr>
          <p:cNvSpPr txBox="1"/>
          <p:nvPr/>
        </p:nvSpPr>
        <p:spPr>
          <a:xfrm>
            <a:off x="4061295" y="2049482"/>
            <a:ext cx="1942856" cy="118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16141A"/>
                </a:solidFill>
              </a:rPr>
              <a:t>Распоряжение</a:t>
            </a:r>
            <a:r>
              <a:rPr lang="ru" dirty="0">
                <a:solidFill>
                  <a:srgbClr val="16141A"/>
                </a:solidFill>
              </a:rPr>
              <a:t> Правительства РФ</a:t>
            </a:r>
            <a:br>
              <a:rPr lang="ru" dirty="0">
                <a:solidFill>
                  <a:srgbClr val="16141A"/>
                </a:solidFill>
              </a:rPr>
            </a:br>
            <a:r>
              <a:rPr lang="ru" dirty="0">
                <a:solidFill>
                  <a:srgbClr val="16141A"/>
                </a:solidFill>
              </a:rPr>
              <a:t>от 12.07.2025 </a:t>
            </a:r>
            <a:br>
              <a:rPr lang="ru" dirty="0">
                <a:solidFill>
                  <a:srgbClr val="16141A"/>
                </a:solidFill>
              </a:rPr>
            </a:br>
            <a:r>
              <a:rPr lang="ru" dirty="0">
                <a:solidFill>
                  <a:srgbClr val="16141A"/>
                </a:solidFill>
              </a:rPr>
              <a:t>№ 1880-</a:t>
            </a:r>
            <a:r>
              <a:rPr lang="ru-RU" dirty="0">
                <a:solidFill>
                  <a:srgbClr val="16141A"/>
                </a:solidFill>
              </a:rPr>
              <a:t>р</a:t>
            </a:r>
            <a:endParaRPr dirty="0">
              <a:solidFill>
                <a:srgbClr val="16141A"/>
              </a:solidFill>
            </a:endParaRPr>
          </a:p>
        </p:txBody>
      </p:sp>
      <p:sp>
        <p:nvSpPr>
          <p:cNvPr id="34" name="Google Shape;229;p36">
            <a:extLst>
              <a:ext uri="{FF2B5EF4-FFF2-40B4-BE49-F238E27FC236}">
                <a16:creationId xmlns:a16="http://schemas.microsoft.com/office/drawing/2014/main" id="{09E22809-465A-492C-A110-18F1C931B192}"/>
              </a:ext>
            </a:extLst>
          </p:cNvPr>
          <p:cNvSpPr txBox="1"/>
          <p:nvPr/>
        </p:nvSpPr>
        <p:spPr>
          <a:xfrm>
            <a:off x="972332" y="3558475"/>
            <a:ext cx="1734874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16141A"/>
                </a:solidFill>
              </a:rPr>
              <a:t>Федеральный закон от 27.07.2006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№ 149-ФЗ (ст. 10.8)</a:t>
            </a:r>
            <a:endParaRPr dirty="0">
              <a:solidFill>
                <a:srgbClr val="16141A"/>
              </a:solidFill>
            </a:endParaRPr>
          </a:p>
        </p:txBody>
      </p:sp>
      <p:sp>
        <p:nvSpPr>
          <p:cNvPr id="35" name="Google Shape;225;p36">
            <a:extLst>
              <a:ext uri="{FF2B5EF4-FFF2-40B4-BE49-F238E27FC236}">
                <a16:creationId xmlns:a16="http://schemas.microsoft.com/office/drawing/2014/main" id="{5C01B14C-09EF-4FF1-B0E2-98F737A6165C}"/>
              </a:ext>
            </a:extLst>
          </p:cNvPr>
          <p:cNvSpPr txBox="1"/>
          <p:nvPr/>
        </p:nvSpPr>
        <p:spPr>
          <a:xfrm>
            <a:off x="4061295" y="3558475"/>
            <a:ext cx="1734874" cy="93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16141A"/>
                </a:solidFill>
              </a:rPr>
              <a:t>Федеральный закон</a:t>
            </a:r>
            <a:r>
              <a:rPr lang="ru" dirty="0">
                <a:solidFill>
                  <a:srgbClr val="16141A"/>
                </a:solidFill>
              </a:rPr>
              <a:t> </a:t>
            </a:r>
            <a:r>
              <a:rPr lang="ru-RU" dirty="0">
                <a:solidFill>
                  <a:srgbClr val="16141A"/>
                </a:solidFill>
              </a:rPr>
              <a:t>от 01.04.2025 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№ 41-ФЗ (ст. 15)</a:t>
            </a:r>
            <a:endParaRPr dirty="0">
              <a:solidFill>
                <a:srgbClr val="16141A"/>
              </a:solidFill>
            </a:endParaRPr>
          </a:p>
        </p:txBody>
      </p:sp>
      <p:sp>
        <p:nvSpPr>
          <p:cNvPr id="27" name="Google Shape;222;p36">
            <a:extLst>
              <a:ext uri="{FF2B5EF4-FFF2-40B4-BE49-F238E27FC236}">
                <a16:creationId xmlns:a16="http://schemas.microsoft.com/office/drawing/2014/main" id="{FCB70C8B-7BB8-4DDC-9EC0-B1157120954D}"/>
              </a:ext>
            </a:extLst>
          </p:cNvPr>
          <p:cNvSpPr/>
          <p:nvPr/>
        </p:nvSpPr>
        <p:spPr>
          <a:xfrm>
            <a:off x="6141949" y="1803462"/>
            <a:ext cx="2880000" cy="1404000"/>
          </a:xfrm>
          <a:prstGeom prst="roundRect">
            <a:avLst>
              <a:gd name="adj" fmla="val 12775"/>
            </a:avLst>
          </a:prstGeom>
          <a:solidFill>
            <a:srgbClr val="E1E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28;p36">
            <a:extLst>
              <a:ext uri="{FF2B5EF4-FFF2-40B4-BE49-F238E27FC236}">
                <a16:creationId xmlns:a16="http://schemas.microsoft.com/office/drawing/2014/main" id="{1B963BC8-1F75-4506-A58F-71859035985C}"/>
              </a:ext>
            </a:extLst>
          </p:cNvPr>
          <p:cNvSpPr/>
          <p:nvPr/>
        </p:nvSpPr>
        <p:spPr>
          <a:xfrm>
            <a:off x="6141501" y="3283013"/>
            <a:ext cx="2880000" cy="1404000"/>
          </a:xfrm>
          <a:prstGeom prst="roundRect">
            <a:avLst>
              <a:gd name="adj" fmla="val 14933"/>
            </a:avLst>
          </a:prstGeom>
          <a:solidFill>
            <a:srgbClr val="FDE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9C5A17A-6A43-47F9-BFD4-DD581F2F34E3}"/>
              </a:ext>
            </a:extLst>
          </p:cNvPr>
          <p:cNvGrpSpPr/>
          <p:nvPr/>
        </p:nvGrpSpPr>
        <p:grpSpPr>
          <a:xfrm>
            <a:off x="6278792" y="2254252"/>
            <a:ext cx="435000" cy="435000"/>
            <a:chOff x="769200" y="2354250"/>
            <a:chExt cx="435000" cy="435000"/>
          </a:xfrm>
        </p:grpSpPr>
        <p:sp>
          <p:nvSpPr>
            <p:cNvPr id="37" name="Google Shape;230;p36">
              <a:extLst>
                <a:ext uri="{FF2B5EF4-FFF2-40B4-BE49-F238E27FC236}">
                  <a16:creationId xmlns:a16="http://schemas.microsoft.com/office/drawing/2014/main" id="{2312D6EF-2F3C-4790-AA2F-9EDAB6AD7881}"/>
                </a:ext>
              </a:extLst>
            </p:cNvPr>
            <p:cNvSpPr/>
            <p:nvPr/>
          </p:nvSpPr>
          <p:spPr>
            <a:xfrm>
              <a:off x="769200" y="235425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3549FF"/>
                </a:solidFill>
              </a:endParaRPr>
            </a:p>
          </p:txBody>
        </p:sp>
        <p:pic>
          <p:nvPicPr>
            <p:cNvPr id="38" name="Google Shape;233;p36" title="Government blue.png">
              <a:extLst>
                <a:ext uri="{FF2B5EF4-FFF2-40B4-BE49-F238E27FC236}">
                  <a16:creationId xmlns:a16="http://schemas.microsoft.com/office/drawing/2014/main" id="{C83B50C5-3C2D-479A-80F4-C345B78C0D6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488" y="2409356"/>
              <a:ext cx="324424" cy="324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0BB90BD-B9FC-4804-82BE-B17869CDE6E2}"/>
              </a:ext>
            </a:extLst>
          </p:cNvPr>
          <p:cNvGrpSpPr/>
          <p:nvPr/>
        </p:nvGrpSpPr>
        <p:grpSpPr>
          <a:xfrm>
            <a:off x="6278792" y="3767513"/>
            <a:ext cx="435000" cy="435000"/>
            <a:chOff x="6168000" y="2478600"/>
            <a:chExt cx="435000" cy="435000"/>
          </a:xfrm>
        </p:grpSpPr>
        <p:sp>
          <p:nvSpPr>
            <p:cNvPr id="40" name="Google Shape;232;p36">
              <a:extLst>
                <a:ext uri="{FF2B5EF4-FFF2-40B4-BE49-F238E27FC236}">
                  <a16:creationId xmlns:a16="http://schemas.microsoft.com/office/drawing/2014/main" id="{95BAB40A-78FC-49E3-8052-FEC6C4A28B00}"/>
                </a:ext>
              </a:extLst>
            </p:cNvPr>
            <p:cNvSpPr/>
            <p:nvPr/>
          </p:nvSpPr>
          <p:spPr>
            <a:xfrm>
              <a:off x="6168000" y="2478600"/>
              <a:ext cx="435000" cy="43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DD42EE"/>
                </a:solidFill>
              </a:endParaRPr>
            </a:p>
          </p:txBody>
        </p:sp>
        <p:pic>
          <p:nvPicPr>
            <p:cNvPr id="41" name="Google Shape;234;p36" title="Government purple.png">
              <a:extLst>
                <a:ext uri="{FF2B5EF4-FFF2-40B4-BE49-F238E27FC236}">
                  <a16:creationId xmlns:a16="http://schemas.microsoft.com/office/drawing/2014/main" id="{5FC99164-47B6-4A9F-A12C-160A945E464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23291" y="2532292"/>
              <a:ext cx="324424" cy="327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225;p36">
            <a:extLst>
              <a:ext uri="{FF2B5EF4-FFF2-40B4-BE49-F238E27FC236}">
                <a16:creationId xmlns:a16="http://schemas.microsoft.com/office/drawing/2014/main" id="{13310E4D-3905-4FCB-94F3-5CAAC637AE4F}"/>
              </a:ext>
            </a:extLst>
          </p:cNvPr>
          <p:cNvSpPr txBox="1"/>
          <p:nvPr/>
        </p:nvSpPr>
        <p:spPr>
          <a:xfrm>
            <a:off x="6955070" y="2052720"/>
            <a:ext cx="1734874" cy="118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16141A"/>
                </a:solidFill>
              </a:rPr>
              <a:t>Постановление Правительства РФ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от 13.07.2022 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№ 1241</a:t>
            </a:r>
          </a:p>
        </p:txBody>
      </p:sp>
      <p:sp>
        <p:nvSpPr>
          <p:cNvPr id="43" name="Google Shape;229;p36">
            <a:extLst>
              <a:ext uri="{FF2B5EF4-FFF2-40B4-BE49-F238E27FC236}">
                <a16:creationId xmlns:a16="http://schemas.microsoft.com/office/drawing/2014/main" id="{90B2A8F1-F242-4DA0-9AE0-48C4A7615110}"/>
              </a:ext>
            </a:extLst>
          </p:cNvPr>
          <p:cNvSpPr txBox="1"/>
          <p:nvPr/>
        </p:nvSpPr>
        <p:spPr>
          <a:xfrm>
            <a:off x="6952354" y="3561713"/>
            <a:ext cx="1734874" cy="118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16141A"/>
                </a:solidFill>
              </a:rPr>
              <a:t>Федеральный </a:t>
            </a:r>
            <a:r>
              <a:rPr lang="ru-RU" dirty="0" err="1">
                <a:solidFill>
                  <a:srgbClr val="16141A"/>
                </a:solidFill>
              </a:rPr>
              <a:t>заонк</a:t>
            </a:r>
            <a:r>
              <a:rPr lang="ru-RU" dirty="0">
                <a:solidFill>
                  <a:srgbClr val="16141A"/>
                </a:solidFill>
              </a:rPr>
              <a:t> от 29.12.2012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№ 273-ФЗ</a:t>
            </a:r>
            <a:br>
              <a:rPr lang="ru-RU" dirty="0">
                <a:solidFill>
                  <a:srgbClr val="16141A"/>
                </a:solidFill>
              </a:rPr>
            </a:br>
            <a:r>
              <a:rPr lang="ru-RU" dirty="0">
                <a:solidFill>
                  <a:srgbClr val="16141A"/>
                </a:solidFill>
              </a:rPr>
              <a:t>(п.1 ч. 3 ст. 16)</a:t>
            </a:r>
            <a:endParaRPr dirty="0">
              <a:solidFill>
                <a:srgbClr val="16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307;g3733e21c64a_0_1787">
            <a:extLst>
              <a:ext uri="{FF2B5EF4-FFF2-40B4-BE49-F238E27FC236}">
                <a16:creationId xmlns:a16="http://schemas.microsoft.com/office/drawing/2014/main" id="{4EA0F169-BC77-4864-BDC3-D5D3E30151C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pic>
        <p:nvPicPr>
          <p:cNvPr id="260" name="Google Shape;260;p39" title="qr496392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Федеральный закон № 149-ФЗ от 27.07.2006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«Об информации, информационных технологиях и о защите информации», ст. 8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39999" y="1635750"/>
            <a:ext cx="4860676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10. Владелец сайта и (или) страницы сайта в сети "Интернет", и (или) информационной системы, и (или) программы для электронных вычислительных машин, являющийся российским юридическим лицом или гражданином Российской Федерации и осуществляющий свою деятельность в сети "Интернет" на территории Российской Федерации, в случае, если доступ к информации, размещенной на его сайте и (или) странице сайта в сети "Интернет", и (или) в его информационной системе, и (или) программе для электронных вычислительных машин, предоставляется пользователям, прошедшим авторизацию, обязан проводить ее в отношении пользователей, находящихся на территории Российской Федерации, одним из следующих способов:</a:t>
            </a:r>
            <a:endParaRPr lang="en-US" sz="1100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</a:rPr>
              <a:t>&lt;…&gt;</a:t>
            </a: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2) с использованием федеральной государственной информационной системы "Единая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форме" …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540000" y="1362961"/>
            <a:ext cx="39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 dirty="0">
                <a:solidFill>
                  <a:srgbClr val="666666"/>
                </a:solidFill>
              </a:rPr>
              <a:t>Редакция от 24.06.2025 г.</a:t>
            </a:r>
            <a:endParaRPr sz="1000" i="1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000" y="1800000"/>
            <a:ext cx="3960000" cy="28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…Одной из задач федеральной государственной информационной системы «Моя школа» является обеспечение эффективного взаимодействия и онлайн-коммуникаций пользователей в рамках образовательного процесса посредством информационных систем, включающих в том числе информационно-коммуникационную образовательную платформу Сферум.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В соответствии с пунктом 5 Постановления № 1241, создание персональных и групповых онлайн-коммуникаций пользователей, включая чаты и видеоконференции, а также создание информационных ресурсов, с использованием которых пользователи публикуют информацию, необходимую для организации образовательного процесса, обеспечивается посредством информационно-коммуникационных платформ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Письмо Минпросвещения РФ № ИШ-244/04 от 12.09.2024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 направлении информации»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28" name="Google Shape;3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476" y="633900"/>
            <a:ext cx="2665500" cy="3958500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77D22C-D690-435B-BF5A-6FC5AA8931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476" y="633900"/>
            <a:ext cx="2674524" cy="3958500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3139597"/>
            <a:ext cx="39600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В связи с вступлением в силу Федерального закона </a:t>
            </a: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dirty="0">
                <a:solidFill>
                  <a:schemeClr val="dk1"/>
                </a:solidFill>
              </a:rPr>
              <a:t>от 1 апреля 2025 г. № 41-ФЗ …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… </a:t>
            </a:r>
            <a:r>
              <a:rPr lang="ru-RU" sz="1100" b="1" dirty="0">
                <a:solidFill>
                  <a:schemeClr val="dk1"/>
                </a:solidFill>
              </a:rPr>
              <a:t>ведение коммуникаций </a:t>
            </a:r>
            <a:r>
              <a:rPr lang="ru-RU" sz="1100" dirty="0">
                <a:solidFill>
                  <a:schemeClr val="dk1"/>
                </a:solidFill>
              </a:rPr>
              <a:t>(переписки, дача ответов на комментарии и т.п.) с </a:t>
            </a:r>
            <a:r>
              <a:rPr lang="ru-RU" sz="1100" b="1" dirty="0">
                <a:solidFill>
                  <a:schemeClr val="dk1"/>
                </a:solidFill>
              </a:rPr>
              <a:t>использованием программ </a:t>
            </a:r>
            <a:r>
              <a:rPr lang="ru-RU" sz="1100" dirty="0">
                <a:solidFill>
                  <a:schemeClr val="dk1"/>
                </a:solidFill>
              </a:rPr>
              <a:t>для ЭВМ или </a:t>
            </a:r>
            <a:r>
              <a:rPr lang="ru-RU" sz="1100" b="1" dirty="0">
                <a:solidFill>
                  <a:schemeClr val="dk1"/>
                </a:solidFill>
              </a:rPr>
              <a:t>информационных систем, принадлежащим иностранным гражданам и организациям</a:t>
            </a:r>
            <a:r>
              <a:rPr lang="ru-RU" sz="1100" dirty="0">
                <a:solidFill>
                  <a:schemeClr val="dk1"/>
                </a:solidFill>
              </a:rPr>
              <a:t>, в настоящее время для органов государственной власти, органов местного самоуправления </a:t>
            </a:r>
            <a:r>
              <a:rPr lang="ru-RU" sz="1100" b="1" dirty="0">
                <a:solidFill>
                  <a:schemeClr val="dk1"/>
                </a:solidFill>
              </a:rPr>
              <a:t>и подведомственных им организаций</a:t>
            </a:r>
            <a:r>
              <a:rPr lang="ru-RU" sz="1100" dirty="0">
                <a:solidFill>
                  <a:schemeClr val="dk1"/>
                </a:solidFill>
              </a:rPr>
              <a:t> законом </a:t>
            </a:r>
            <a:r>
              <a:rPr lang="ru-RU" sz="1100" b="1" dirty="0">
                <a:solidFill>
                  <a:schemeClr val="dk1"/>
                </a:solidFill>
              </a:rPr>
              <a:t>не допускается</a:t>
            </a:r>
            <a:r>
              <a:rPr lang="ru-RU" sz="1100" dirty="0">
                <a:solidFill>
                  <a:schemeClr val="dk1"/>
                </a:solidFill>
              </a:rPr>
              <a:t>…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Письмо Минпросвещения РФ № </a:t>
            </a:r>
            <a:r>
              <a:rPr lang="ru-RU" sz="1100" b="1" dirty="0">
                <a:solidFill>
                  <a:schemeClr val="dk1"/>
                </a:solidFill>
              </a:rPr>
              <a:t>ВЖ-2122/15</a:t>
            </a:r>
            <a:r>
              <a:rPr lang="ru" sz="1100" b="1" dirty="0">
                <a:solidFill>
                  <a:schemeClr val="dk1"/>
                </a:solidFill>
              </a:rPr>
              <a:t> от 28.10.2025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540000" y="7854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«О направлении информации»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8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3036749"/>
            <a:ext cx="3960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43.  Доля образовательных организаций, обеспечивающих организацию взаимодействия участников образовательных  отношений, в том числе с использованием региональных информационных систем и соответствующих федеральных государственных информационных систем посредством многофункционального сервиса обмена информацией, %</a:t>
            </a:r>
            <a:br>
              <a:rPr lang="ru-RU" sz="1100" dirty="0">
                <a:solidFill>
                  <a:schemeClr val="dk1"/>
                </a:solidFill>
              </a:rPr>
            </a:b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i="1" dirty="0">
                <a:solidFill>
                  <a:schemeClr val="dk1"/>
                </a:solidFill>
              </a:rPr>
              <a:t>Обеспечение доступа к комфортной и безопасной цифровой среде, обеспечивающей конфиденциальность передаваемой и получаемой информации 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</a:t>
            </a:r>
            <a:r>
              <a:rPr lang="ru-RU" sz="1100" b="1" dirty="0" err="1">
                <a:solidFill>
                  <a:schemeClr val="dk1"/>
                </a:solidFill>
              </a:rPr>
              <a:t>Минпросвещения</a:t>
            </a:r>
            <a:r>
              <a:rPr lang="ru-RU" sz="1100" b="1" dirty="0">
                <a:solidFill>
                  <a:schemeClr val="dk1"/>
                </a:solidFill>
              </a:rPr>
              <a:t> России от 06.10.2025 №Р-240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" name="Google Shape;327;p46">
            <a:extLst>
              <a:ext uri="{FF2B5EF4-FFF2-40B4-BE49-F238E27FC236}">
                <a16:creationId xmlns:a16="http://schemas.microsoft.com/office/drawing/2014/main" id="{67430FEE-589C-4F0E-A7A2-13AE774DED5B}"/>
              </a:ext>
            </a:extLst>
          </p:cNvPr>
          <p:cNvSpPr txBox="1"/>
          <p:nvPr/>
        </p:nvSpPr>
        <p:spPr>
          <a:xfrm>
            <a:off x="540000" y="785400"/>
            <a:ext cx="486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утверждении Методологии мотивирующего мониторинга....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FB0296-076E-4869-BDA0-3E80E029AB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887" y="624600"/>
            <a:ext cx="2734511" cy="3827206"/>
          </a:xfrm>
          <a:prstGeom prst="roundRect">
            <a:avLst>
              <a:gd name="adj" fmla="val 1076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94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307;g3733e21c64a_0_1787">
            <a:extLst>
              <a:ext uri="{FF2B5EF4-FFF2-40B4-BE49-F238E27FC236}">
                <a16:creationId xmlns:a16="http://schemas.microsoft.com/office/drawing/2014/main" id="{B5D7BF5F-839E-41F3-BF03-8DE6961BC35C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flipH="1">
            <a:off x="0" y="116093"/>
            <a:ext cx="9144003" cy="50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CD596E-1013-4D0B-8AB7-FEA1366904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150" y="163796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540563" y="4341396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</a:rPr>
              <a:t>7. Цифровая платформа МАХ</a:t>
            </a:r>
          </a:p>
          <a:p>
            <a:pPr lvl="0"/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Правительства РФ № 2241-р от 19.08.2025 г. 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" name="Google Shape;327;p46">
            <a:extLst>
              <a:ext uri="{FF2B5EF4-FFF2-40B4-BE49-F238E27FC236}">
                <a16:creationId xmlns:a16="http://schemas.microsoft.com/office/drawing/2014/main" id="{67430FEE-589C-4F0E-A7A2-13AE774DED5B}"/>
              </a:ext>
            </a:extLst>
          </p:cNvPr>
          <p:cNvSpPr txBox="1"/>
          <p:nvPr/>
        </p:nvSpPr>
        <p:spPr>
          <a:xfrm>
            <a:off x="540000" y="785400"/>
            <a:ext cx="4860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утверждении перечня российских программ для электронных вычислительных машин, которые должны быть предварительно установлены на отдельные виды технически сложных товаров в 2026 году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BCDAF-DEE0-496C-98F8-51182622C2EC}"/>
              </a:ext>
            </a:extLst>
          </p:cNvPr>
          <p:cNvSpPr/>
          <p:nvPr/>
        </p:nvSpPr>
        <p:spPr>
          <a:xfrm>
            <a:off x="471926" y="3880879"/>
            <a:ext cx="542136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dirty="0">
                <a:solidFill>
                  <a:schemeClr val="dk1"/>
                </a:solidFill>
              </a:rPr>
              <a:t>&lt;...&gt;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48C9E9-BFAC-4A7E-9551-6B15CCA1E318}"/>
              </a:ext>
            </a:extLst>
          </p:cNvPr>
          <p:cNvSpPr/>
          <p:nvPr/>
        </p:nvSpPr>
        <p:spPr>
          <a:xfrm>
            <a:off x="447762" y="4570437"/>
            <a:ext cx="542136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dirty="0">
                <a:solidFill>
                  <a:schemeClr val="dk1"/>
                </a:solidFill>
              </a:rPr>
              <a:t>&lt;...&gt;</a:t>
            </a:r>
            <a:endParaRPr lang="ru-RU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ctrTitle"/>
          </p:nvPr>
        </p:nvSpPr>
        <p:spPr>
          <a:xfrm>
            <a:off x="552050" y="538375"/>
            <a:ext cx="5933100" cy="17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/>
              <a:t>Спасибо</a:t>
            </a:r>
            <a:br>
              <a:rPr lang="ru" sz="5800"/>
            </a:br>
            <a:r>
              <a:rPr lang="ru" sz="5800"/>
              <a:t>за внимание!</a:t>
            </a:r>
            <a:endParaRPr sz="5100"/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4158025"/>
            <a:ext cx="2247776" cy="5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5F816F-0B3F-40B9-8C12-54B49A42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600" y="16360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1"/>
                </a:solidFill>
              </a:rPr>
              <a:t>Федеральный закон</a:t>
            </a:r>
            <a:r>
              <a:rPr lang="ru" sz="1100" b="1" dirty="0">
                <a:solidFill>
                  <a:schemeClr val="dk1"/>
                </a:solidFill>
              </a:rPr>
              <a:t> № 156-</a:t>
            </a:r>
            <a:r>
              <a:rPr lang="ru-RU" sz="1100" b="1" dirty="0">
                <a:solidFill>
                  <a:schemeClr val="dk1"/>
                </a:solidFill>
              </a:rPr>
              <a:t>ФЗ</a:t>
            </a:r>
            <a:r>
              <a:rPr lang="ru" sz="1100" b="1" dirty="0">
                <a:solidFill>
                  <a:schemeClr val="dk1"/>
                </a:solidFill>
              </a:rPr>
              <a:t> от 24.06.2025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 создании многофункционального сервиса обмена информацией</a:t>
            </a:r>
            <a:r>
              <a:rPr lang="ru" sz="1600" dirty="0">
                <a:solidFill>
                  <a:schemeClr val="dk1"/>
                </a:solidFill>
              </a:rPr>
              <a:t>...»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40000" y="1354200"/>
            <a:ext cx="4708011" cy="348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" sz="1100" dirty="0">
                <a:solidFill>
                  <a:schemeClr val="dk1"/>
                </a:solidFill>
              </a:rPr>
              <a:t>5. </a:t>
            </a:r>
            <a:r>
              <a:rPr lang="ru-RU" sz="1100" dirty="0">
                <a:solidFill>
                  <a:schemeClr val="dk1"/>
                </a:solidFill>
              </a:rPr>
              <a:t>3. При реализации функций многофункционального сервиса обмена информацией </a:t>
            </a:r>
            <a:r>
              <a:rPr lang="en-US" sz="1100" dirty="0">
                <a:solidFill>
                  <a:schemeClr val="dk1"/>
                </a:solidFill>
              </a:rPr>
              <a:t>… </a:t>
            </a:r>
            <a:r>
              <a:rPr lang="ru-RU" sz="1100" dirty="0">
                <a:solidFill>
                  <a:schemeClr val="dk1"/>
                </a:solidFill>
              </a:rPr>
              <a:t> исполнения государственных и муниципальных функций в электронной форме, с использованием многофункционального сервиса обмена информацией может осуществляться в том числе: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/>
            <a:r>
              <a:rPr lang="ru-RU" sz="1100" dirty="0">
                <a:solidFill>
                  <a:schemeClr val="dk1"/>
                </a:solidFill>
              </a:rPr>
              <a:t>3) организация взаимодействия участников образовательных отношений при реализации основных общеобразовательных программ, образовательных программ среднего профессионального образования и дополнительных общеобразовательных программ, в том числе с использованием региональных информационных систем в сфере общего образования, среднего профессионального образования и дополнительного образования детей и взрослых, федеральных информационных систем в системе образования, единой системы идентификации и аутентификации и федеральной государственной информационной системы "Единый портал государственных и муниципальных услуг (функций) “;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28FDC-DF08-41B6-98D8-598967E5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200" y="16354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Распоряжение Правительства РФ № 1880-р от 12.07.2025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определении организации обеспечивающей создание и функционирование многофункционального сервиса обмена информацией»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31801" y="2357791"/>
            <a:ext cx="3960000" cy="248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1. В соответствии с частью 2 статьи 1 Федерального закона "О создании многофункционального сервиса обмена информацией и о внесении изменений в отдельные законодательные акты Российской Федерации" определить, что создание и функционирование многофункционального сервиса обмена информацией обеспечиваются обществом с ограниченной ответственностью "Коммуникационная платформа", обладающим исключительным правом на программу для электронных вычислительных машин "Цифровая платформа MAX", которая обеспечивает функционирование многофункционального сервиса обмена информацией.</a:t>
            </a:r>
            <a:endParaRPr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5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FB44F0-96C0-4E44-AAFD-D84E4FA8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652" y="1640183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0" name="Google Shape;240;p37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241" name="Google Shape;241;p37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</a:rPr>
              <a:t>Постановление Правительства РФ № 1241 от 13.07.2022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 федеральной государственной информационной  системе </a:t>
            </a:r>
            <a:r>
              <a:rPr lang="ru" sz="1350">
                <a:solidFill>
                  <a:srgbClr val="001D35"/>
                </a:solidFill>
                <a:highlight>
                  <a:srgbClr val="FFFFFF"/>
                </a:highlight>
              </a:rPr>
              <a:t>„</a:t>
            </a:r>
            <a:r>
              <a:rPr lang="ru" sz="1600">
                <a:solidFill>
                  <a:schemeClr val="dk1"/>
                </a:solidFill>
              </a:rPr>
              <a:t>Моя школа</a:t>
            </a:r>
            <a:r>
              <a:rPr lang="ru" sz="1350">
                <a:solidFill>
                  <a:srgbClr val="001D35"/>
                </a:solidFill>
                <a:highlight>
                  <a:srgbClr val="FFFFFF"/>
                </a:highlight>
              </a:rPr>
              <a:t>“</a:t>
            </a:r>
            <a:r>
              <a:rPr lang="ru" sz="1600">
                <a:solidFill>
                  <a:schemeClr val="dk1"/>
                </a:solidFill>
              </a:rPr>
              <a:t>...»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39750" y="3259600"/>
            <a:ext cx="4241123" cy="139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5. Система «Моя школа» обеспечивает реализацию следующих функций: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д) возможность создания посредством иных информационных систем персональных и групповых онлайн-коммуникаций пользователей, включая чаты и видеоконференции.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550A8-78B9-4546-B36C-6B3088036858}"/>
              </a:ext>
            </a:extLst>
          </p:cNvPr>
          <p:cNvSpPr/>
          <p:nvPr/>
        </p:nvSpPr>
        <p:spPr>
          <a:xfrm>
            <a:off x="456587" y="1327673"/>
            <a:ext cx="1914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>
                <a:solidFill>
                  <a:schemeClr val="dk1"/>
                </a:solidFill>
              </a:rPr>
              <a:t>В редакции от 22.09.2023</a:t>
            </a:r>
            <a:endParaRPr lang="ru-RU" sz="11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D412D4-AB1F-4724-9639-AB7839D5235E}"/>
              </a:ext>
            </a:extLst>
          </p:cNvPr>
          <p:cNvSpPr/>
          <p:nvPr/>
        </p:nvSpPr>
        <p:spPr>
          <a:xfrm>
            <a:off x="539750" y="1497900"/>
            <a:ext cx="4572000" cy="178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3</a:t>
            </a:r>
            <a:r>
              <a:rPr lang="ru-RU" sz="1100" baseline="30000" dirty="0">
                <a:solidFill>
                  <a:schemeClr val="dk1"/>
                </a:solidFill>
              </a:rPr>
              <a:t>1</a:t>
            </a:r>
            <a:r>
              <a:rPr lang="ru-RU" sz="1100" dirty="0">
                <a:solidFill>
                  <a:schemeClr val="dk1"/>
                </a:solidFill>
              </a:rPr>
              <a:t>. Согласиться с предложением Министерства просвещения Российской Федерации, Министерства цифрового развития, связи и массовых коммуникаций Российской Федерации и общества с ограниченной ответственностью «Компания ВК» о предоставлении этим обществом безвозмездно, на добровольной основе информационных систем, указанных в подпункте «д» пункта 4 Положения, утверждённого настоящим постановлением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" sz="1100" dirty="0">
                <a:solidFill>
                  <a:schemeClr val="dk1"/>
                </a:solidFill>
              </a:rPr>
              <a:t>&lt;...&gt;</a:t>
            </a:r>
            <a:endParaRPr lang="ru-RU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F7A8-685D-4607-90D0-27E8F2A85F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857" y="1635752"/>
            <a:ext cx="1904401" cy="190440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0" name="Google Shape;250;p3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Федеральный закон № 273-ФЗ от 29.12.2012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540000" y="785400"/>
            <a:ext cx="4860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Об образовании в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540000" y="2114728"/>
            <a:ext cx="5040710" cy="26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b="1" dirty="0">
                <a:solidFill>
                  <a:schemeClr val="dk1"/>
                </a:solidFill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3.1. При реализации основных общеобразовательных программ и образовательных программ среднего профессионального образования с применением электронного обучения, дистанционных образовательных технологий, предусматривающих обработку персональных данных обучающихся, организация, осуществляющая образовательную деятельность, должна использовать государственные информационные системы, создаваемые, модернизируемые и эксплуатируемые для реализации указанных образовательных программ, многофункциональный сервис обмена информацией.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0526F8-A842-4538-A111-BBCAD1D0DA0E}"/>
              </a:ext>
            </a:extLst>
          </p:cNvPr>
          <p:cNvSpPr/>
          <p:nvPr/>
        </p:nvSpPr>
        <p:spPr>
          <a:xfrm>
            <a:off x="460688" y="1129670"/>
            <a:ext cx="1914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i="1" dirty="0">
                <a:solidFill>
                  <a:schemeClr val="dk1"/>
                </a:solidFill>
              </a:rPr>
              <a:t>В редакции от 29.12.2025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03884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03A6FF-02CD-479D-9218-181D1EF2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2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50" name="Google Shape;250;p38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dk1"/>
                </a:solidFill>
              </a:rPr>
              <a:t>Федеральный закон № 41-ФЗ от 01.04.2025 г.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540000" y="785400"/>
            <a:ext cx="4860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" sz="1600" dirty="0">
                <a:solidFill>
                  <a:schemeClr val="dk1"/>
                </a:solidFill>
              </a:rPr>
              <a:t>«</a:t>
            </a:r>
            <a:r>
              <a:rPr lang="ru-RU" sz="1600" dirty="0">
                <a:solidFill>
                  <a:schemeClr val="dk1"/>
                </a:solidFill>
              </a:rPr>
              <a:t>О создании государственной информационной системы противодействия правонарушениям, совершаемым с использованием информационных и коммуникационных технологий, и о внесении изменений в отдельные законодательные акты Российской Федерации</a:t>
            </a:r>
            <a:r>
              <a:rPr lang="ru" sz="1600" dirty="0">
                <a:solidFill>
                  <a:schemeClr val="dk1"/>
                </a:solidFill>
              </a:rPr>
              <a:t>»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540000" y="2701092"/>
            <a:ext cx="5040710" cy="221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b="1" dirty="0">
                <a:solidFill>
                  <a:schemeClr val="dk1"/>
                </a:solidFill>
              </a:rPr>
              <a:t>Статья 15. Заключительные положения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1. Запрещается использование принадлежащих иностранным юридическим лицам и (или) иностранным гражданам информационных систем и (или) программ …, которые предназначены и (или) используются для обмена электронными сообщениями …, для информирования граждан Российской Федерации: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ru-RU" sz="1100" dirty="0">
                <a:solidFill>
                  <a:schemeClr val="dk1"/>
                </a:solidFill>
              </a:rPr>
              <a:t>1) государственным органам и подведомственным им организациям, органам местного самоуправления и подведомственным им организациям, …;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pic>
        <p:nvPicPr>
          <p:cNvPr id="260" name="Google Shape;260;p39" title="qr4963925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50" y="1635750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540000" y="540000"/>
            <a:ext cx="48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</a:rPr>
              <a:t>Федеральный закон № 149-ФЗ от 27.07.2006 г.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40000" y="785400"/>
            <a:ext cx="486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«Об информации, информационных технологиях и о защите информации», ст. 10, ч. 8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540000" y="2250000"/>
            <a:ext cx="39600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Запрещается при предоставлении государственных и муниципальных услуг, выполнении государственного или муниципального задания &lt;...&gt; использование принадлежащих иностранным юридическим лицам и (или) иностранным гражданам информационных систем и (или) программ для электронных вычислительных машин, которые предназначены и (или) используются для обмена электронными сообщениями исключительно между пользователями этих информационных систем и 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 не предусматривается размещение пользователями сети Интернет общедоступной информации в сети Интернет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540000" y="1362961"/>
            <a:ext cx="3960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i="1">
                <a:solidFill>
                  <a:srgbClr val="666666"/>
                </a:solidFill>
              </a:rPr>
              <a:t>Редакция от 29.12.2022 г.</a:t>
            </a:r>
            <a:endParaRPr sz="1000" i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sp>
        <p:nvSpPr>
          <p:cNvPr id="270" name="Google Shape;270;p40"/>
          <p:cNvSpPr txBox="1"/>
          <p:nvPr/>
        </p:nvSpPr>
        <p:spPr>
          <a:xfrm>
            <a:off x="540000" y="2140200"/>
            <a:ext cx="39600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Перечень мессенджеров, принадлежащих иностранным юридическим лицам и гражданам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Функционал указанных приложений подпадает под запреты ч. 8 ст. 10 Федерального закона «Об информации, информационных технологиях и о защите информации». Критерии, согласно которым мессенджеры включены в Перечень, указаны в приказе Роскомнадзора №22 от 21 февраля 2023 года.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Операторам, использующим перечисленные иностранные мессенджеры, необходимо принять меры по соблюдению действующих запретов, в том числе исключить &lt;…&gt; предоставление информации, содержащей: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• персональные данные российских граждан;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71" name="Google Shape;271;p40" title="qr496328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347" y="1635747"/>
            <a:ext cx="1872000" cy="187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/>
        </p:nvSpPr>
        <p:spPr>
          <a:xfrm>
            <a:off x="540000" y="540000"/>
            <a:ext cx="4860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Разъяснения Роскомнадзора от 05.05.2023 г.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erum">
  <a:themeElements>
    <a:clrScheme name="Simple Light">
      <a:dk1>
        <a:srgbClr val="16141A"/>
      </a:dk1>
      <a:lt1>
        <a:srgbClr val="FFFFFF"/>
      </a:lt1>
      <a:dk2>
        <a:srgbClr val="AFACBF"/>
      </a:dk2>
      <a:lt2>
        <a:srgbClr val="F5F5F8"/>
      </a:lt2>
      <a:accent1>
        <a:srgbClr val="8742EE"/>
      </a:accent1>
      <a:accent2>
        <a:srgbClr val="DD42EE"/>
      </a:accent2>
      <a:accent3>
        <a:srgbClr val="3549FF"/>
      </a:accent3>
      <a:accent4>
        <a:srgbClr val="7DFAE3"/>
      </a:accent4>
      <a:accent5>
        <a:srgbClr val="F56B79"/>
      </a:accent5>
      <a:accent6>
        <a:srgbClr val="36D194"/>
      </a:accent6>
      <a:hlink>
        <a:srgbClr val="8742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2524</Words>
  <Application>Microsoft Office PowerPoint</Application>
  <PresentationFormat>Экран (16:9)</PresentationFormat>
  <Paragraphs>158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Inter Medium</vt:lpstr>
      <vt:lpstr>Arial</vt:lpstr>
      <vt:lpstr>Inter</vt:lpstr>
      <vt:lpstr>Inter SemiBold</vt:lpstr>
      <vt:lpstr>Sferum</vt:lpstr>
      <vt:lpstr>Основные нормативно-правовые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нормативно-правовые акты</dc:title>
  <dc:creator>Galutina Olga</dc:creator>
  <cp:lastModifiedBy>Galutina Olga</cp:lastModifiedBy>
  <cp:revision>22</cp:revision>
  <dcterms:modified xsi:type="dcterms:W3CDTF">2026-02-05T11:48:54Z</dcterms:modified>
</cp:coreProperties>
</file>