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7" r:id="rId3"/>
    <p:sldId id="313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</p:sldIdLst>
  <p:sldSz cx="9144000" cy="5143500" type="screen16x9"/>
  <p:notesSz cx="6858000" cy="12192000"/>
  <p:embeddedFontLst>
    <p:embeddedFont>
      <p:font typeface="Panton" panose="020B0604020202020204" charset="-5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nton SemiBold" panose="020B0604020202020204" charset="-52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Panton Bold" panose="020B0604020202020204" charset="-52"/>
      <p:bold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ru-RU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5A2"/>
    <a:srgbClr val="89D6F1"/>
    <a:srgbClr val="29C7FF"/>
    <a:srgbClr val="DDE3F7"/>
    <a:srgbClr val="FFFFFF"/>
    <a:srgbClr val="5F71A5"/>
    <a:srgbClr val="37508D"/>
    <a:srgbClr val="3BD3D8"/>
    <a:srgbClr val="24345C"/>
    <a:srgbClr val="314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19" autoAdjust="0"/>
  </p:normalViewPr>
  <p:slideViewPr>
    <p:cSldViewPr>
      <p:cViewPr varScale="1">
        <p:scale>
          <a:sx n="148" d="100"/>
          <a:sy n="148" d="100"/>
        </p:scale>
        <p:origin x="534" y="120"/>
      </p:cViewPr>
      <p:guideLst>
        <p:guide orient="horz" pos="2160"/>
        <p:guide pos="3840"/>
        <p:guide orient="horz" pos="1620"/>
        <p:guide pos="288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558" y="-66"/>
      </p:cViewPr>
      <p:guideLst>
        <p:guide orient="horz" pos="384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CAD6-9825-4BAD-88B1-3A8EF106C58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E0CEC-CD30-4A4D-B46E-D88F0A77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0565-A9CD-493D-A815-8D8BA0508C7C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51A8-CAC5-4E34-9DD1-9D88A443D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9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8C81-62AD-42D6-B86F-2E4C0A2405C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7" r:id="rId3"/>
    <p:sldLayoutId id="2147483678" r:id="rId4"/>
    <p:sldLayoutId id="2147483679" r:id="rId5"/>
    <p:sldLayoutId id="2147483680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251520" y="2283718"/>
            <a:ext cx="8318500" cy="2376264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Panton SemiBold" panose="020B0604020202020204" charset="-52"/>
              </a:rPr>
              <a:t>Антикоррупционный букварь </a:t>
            </a:r>
            <a:r>
              <a:rPr lang="ru-RU" sz="5400" b="1" dirty="0" smtClean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200" b="1" dirty="0" smtClean="0">
                <a:solidFill>
                  <a:schemeClr val="bg1"/>
                </a:solidFill>
                <a:latin typeface="Panton SemiBold" panose="020B0604020202020204" charset="-52"/>
              </a:rPr>
              <a:t>для взрослых</a:t>
            </a:r>
            <a:r>
              <a:rPr lang="ru-RU" sz="5400" b="1" dirty="0" smtClean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1400" b="1" dirty="0" smtClean="0">
                <a:solidFill>
                  <a:schemeClr val="bg1"/>
                </a:solidFill>
                <a:latin typeface="Panton SemiBold" panose="020B0604020202020204" charset="-52"/>
              </a:rPr>
              <a:t>Прочти и передай товарищу!</a:t>
            </a:r>
            <a:endParaRPr sz="5400" dirty="0">
              <a:solidFill>
                <a:schemeClr val="bg1"/>
              </a:solidFill>
              <a:latin typeface="Panton SemiBold" panose="020B0604020202020204" charset="-52"/>
              <a:ea typeface="Panton SemiBold"/>
              <a:cs typeface="Panton SemiBold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331640" y="281819"/>
            <a:ext cx="7560840" cy="774811"/>
          </a:xfrm>
          <a:prstGeom prst="rect">
            <a:avLst/>
          </a:prstGeom>
        </p:spPr>
        <p:txBody>
          <a:bodyPr vert="horz" lIns="68579" tIns="34289" rIns="68579" bIns="34289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DDE3F7"/>
                </a:solidFill>
                <a:latin typeface="Panton SemiBold" panose="020B0604020202020204" charset="-52"/>
                <a:ea typeface="Panton"/>
                <a:cs typeface="Panton"/>
              </a:rPr>
              <a:t>Комитет общего и профессионального образования Ленинградской области</a:t>
            </a:r>
            <a:endParaRPr sz="1800" dirty="0">
              <a:solidFill>
                <a:srgbClr val="DDE3F7"/>
              </a:solidFill>
              <a:latin typeface="Panton SemiBold" panose="020B0604020202020204" charset="-52"/>
              <a:ea typeface="Panton"/>
              <a:cs typeface="Panton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39552" y="206860"/>
            <a:ext cx="685799" cy="780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98" y="987574"/>
            <a:ext cx="1610064" cy="118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7534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И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719866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Иван IV Грозный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1530 - 1584</a:t>
            </a:r>
            <a:r>
              <a:rPr lang="ru-RU" dirty="0">
                <a:solidFill>
                  <a:schemeClr val="bg1"/>
                </a:solidFill>
              </a:rPr>
              <a:t>), великий князь </a:t>
            </a:r>
            <a:r>
              <a:rPr lang="ru-RU" dirty="0" smtClean="0">
                <a:solidFill>
                  <a:schemeClr val="bg1"/>
                </a:solidFill>
              </a:rPr>
              <a:t>Московский </a:t>
            </a:r>
            <a:r>
              <a:rPr lang="ru-RU" dirty="0">
                <a:solidFill>
                  <a:schemeClr val="bg1"/>
                </a:solidFill>
              </a:rPr>
              <a:t>и царь всея Руси. В 1550 году ввел в Судебнике </a:t>
            </a:r>
            <a:r>
              <a:rPr lang="ru-RU" dirty="0" smtClean="0">
                <a:solidFill>
                  <a:schemeClr val="bg1"/>
                </a:solidFill>
              </a:rPr>
              <a:t>ответственность </a:t>
            </a:r>
            <a:r>
              <a:rPr lang="ru-RU" dirty="0">
                <a:solidFill>
                  <a:schemeClr val="bg1"/>
                </a:solidFill>
              </a:rPr>
              <a:t>судей за должностные преступления. </a:t>
            </a:r>
            <a:r>
              <a:rPr lang="ru-RU" dirty="0" smtClean="0">
                <a:solidFill>
                  <a:schemeClr val="bg1"/>
                </a:solidFill>
              </a:rPr>
              <a:t>Известен </a:t>
            </a:r>
            <a:r>
              <a:rPr lang="ru-RU" dirty="0">
                <a:solidFill>
                  <a:schemeClr val="bg1"/>
                </a:solidFill>
              </a:rPr>
              <a:t>случай, когда царь велел казнить дьяка, получившего взятку в виде жареного гуся, нашпигованного монетами. Ему попеременно </a:t>
            </a:r>
            <a:r>
              <a:rPr lang="ru-RU" dirty="0" smtClean="0">
                <a:solidFill>
                  <a:schemeClr val="bg1"/>
                </a:solidFill>
              </a:rPr>
              <a:t>отрубали </a:t>
            </a:r>
            <a:r>
              <a:rPr lang="ru-RU" dirty="0">
                <a:solidFill>
                  <a:schemeClr val="bg1"/>
                </a:solidFill>
              </a:rPr>
              <a:t>руки и ноги, а царь спрашивал: «Вкусно ли гусиное мясо?»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 «Российская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2004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7734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Извлечение негодяев. </a:t>
            </a:r>
            <a:r>
              <a:rPr lang="ru-RU" dirty="0">
                <a:solidFill>
                  <a:schemeClr val="bg1"/>
                </a:solidFill>
              </a:rPr>
              <a:t>«Советская власть призывает всех граждан, в ком живо </a:t>
            </a:r>
            <a:r>
              <a:rPr lang="ru-RU" dirty="0" smtClean="0">
                <a:solidFill>
                  <a:schemeClr val="bg1"/>
                </a:solidFill>
              </a:rPr>
              <a:t>гнетущее </a:t>
            </a:r>
            <a:r>
              <a:rPr lang="ru-RU" dirty="0">
                <a:solidFill>
                  <a:schemeClr val="bg1"/>
                </a:solidFill>
              </a:rPr>
              <a:t>сознание несмываемого позора и разлагающего влияния взяток, прийти на помощь для обнаружения и извлечения негодяев-взяточников. Будьте зорки и </a:t>
            </a:r>
            <a:r>
              <a:rPr lang="ru-RU" dirty="0" smtClean="0">
                <a:solidFill>
                  <a:schemeClr val="bg1"/>
                </a:solidFill>
              </a:rPr>
              <a:t>бдительны</a:t>
            </a:r>
            <a:r>
              <a:rPr lang="ru-RU" dirty="0">
                <a:solidFill>
                  <a:schemeClr val="bg1"/>
                </a:solidFill>
              </a:rPr>
              <a:t>! Пролетарские руки не должны и не могут быть замараны взятками!».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Обращения ВЧК к </a:t>
            </a:r>
            <a:r>
              <a:rPr lang="ru-RU" sz="1200" i="1" dirty="0" smtClean="0">
                <a:solidFill>
                  <a:schemeClr val="bg1"/>
                </a:solidFill>
              </a:rPr>
              <a:t>железнодорожникам, </a:t>
            </a:r>
            <a:r>
              <a:rPr lang="ru-RU" sz="1200" i="1" dirty="0">
                <a:solidFill>
                  <a:schemeClr val="bg1"/>
                </a:solidFill>
              </a:rPr>
              <a:t>1921 год. 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Инструкция </a:t>
            </a:r>
            <a:r>
              <a:rPr lang="ru-RU" b="1" dirty="0">
                <a:solidFill>
                  <a:schemeClr val="bg1"/>
                </a:solidFill>
              </a:rPr>
              <a:t>Третьего отделения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распорядительный акт Канцелярии </a:t>
            </a:r>
            <a:r>
              <a:rPr lang="ru-RU" dirty="0" smtClean="0">
                <a:solidFill>
                  <a:schemeClr val="bg1"/>
                </a:solidFill>
              </a:rPr>
              <a:t>российского </a:t>
            </a:r>
            <a:r>
              <a:rPr lang="ru-RU" dirty="0">
                <a:solidFill>
                  <a:schemeClr val="bg1"/>
                </a:solidFill>
              </a:rPr>
              <a:t>императора Николая I, изданный 13 января 1827 года и предусматривающий целый ряд мер антикоррупционного характера. </a:t>
            </a:r>
          </a:p>
        </p:txBody>
      </p:sp>
    </p:spTree>
    <p:extLst>
      <p:ext uri="{BB962C8B-B14F-4D97-AF65-F5344CB8AC3E}">
        <p14:creationId xmlns:p14="http://schemas.microsoft.com/office/powerpoint/2010/main" val="29095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71550"/>
            <a:ext cx="96372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К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3942" y="525328"/>
            <a:ext cx="7056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Коррупция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это злоупотребление </a:t>
            </a:r>
            <a:r>
              <a:rPr lang="ru-RU" dirty="0">
                <a:solidFill>
                  <a:schemeClr val="bg1"/>
                </a:solidFill>
              </a:rPr>
              <a:t>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</a:t>
            </a:r>
            <a:r>
              <a:rPr lang="ru-RU" dirty="0" smtClean="0">
                <a:solidFill>
                  <a:schemeClr val="bg1"/>
                </a:solidFill>
              </a:rPr>
              <a:t>лицами.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83718"/>
            <a:ext cx="81191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Коррупция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«хроническая и неизлечимая болезнь любого государственного </a:t>
            </a:r>
            <a:r>
              <a:rPr lang="ru-RU" dirty="0" smtClean="0">
                <a:solidFill>
                  <a:schemeClr val="bg1"/>
                </a:solidFill>
              </a:rPr>
              <a:t>аппарата </a:t>
            </a:r>
            <a:r>
              <a:rPr lang="ru-RU" dirty="0">
                <a:solidFill>
                  <a:schemeClr val="bg1"/>
                </a:solidFill>
              </a:rPr>
              <a:t>всех времен и всех народов».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, «Российская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2004 год. 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Коррупция </a:t>
            </a:r>
            <a:r>
              <a:rPr lang="ru-RU" b="1" dirty="0">
                <a:solidFill>
                  <a:schemeClr val="bg1"/>
                </a:solidFill>
              </a:rPr>
              <a:t>и управление. </a:t>
            </a:r>
            <a:r>
              <a:rPr lang="ru-RU" dirty="0">
                <a:solidFill>
                  <a:schemeClr val="bg1"/>
                </a:solidFill>
              </a:rPr>
              <a:t>«Никогда не было государства, которое в той или иной мере не прибегало бы к коррупции как средству управления». </a:t>
            </a: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М.А.Бакунин</a:t>
            </a:r>
            <a:r>
              <a:rPr lang="ru-RU" sz="1200" i="1" dirty="0">
                <a:solidFill>
                  <a:schemeClr val="bg1"/>
                </a:solidFill>
              </a:rPr>
              <a:t>, российский политический деятель XIX века. 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Корсаков </a:t>
            </a:r>
            <a:r>
              <a:rPr lang="ru-RU" b="1" dirty="0">
                <a:solidFill>
                  <a:schemeClr val="bg1"/>
                </a:solidFill>
              </a:rPr>
              <a:t>Яков </a:t>
            </a:r>
            <a:r>
              <a:rPr lang="ru-RU" dirty="0">
                <a:solidFill>
                  <a:schemeClr val="bg1"/>
                </a:solidFill>
              </a:rPr>
              <a:t>(XVIII), вице-губернатор Санкт-Петербурга в период правления русского царя Петра I, коррупционер и казнокрад. В наказание публично высечен кнутом в здании Сената. </a:t>
            </a:r>
          </a:p>
        </p:txBody>
      </p:sp>
    </p:spTree>
    <p:extLst>
      <p:ext uri="{BB962C8B-B14F-4D97-AF65-F5344CB8AC3E}">
        <p14:creationId xmlns:p14="http://schemas.microsoft.com/office/powerpoint/2010/main" val="5735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71550"/>
            <a:ext cx="109356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99542"/>
            <a:ext cx="68993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Леонардо да Винчи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1552 - 1619</a:t>
            </a:r>
            <a:r>
              <a:rPr lang="ru-RU" dirty="0">
                <a:solidFill>
                  <a:schemeClr val="bg1"/>
                </a:solidFill>
              </a:rPr>
              <a:t>), итальянский художник и ученый: «Кто хочет разбогатеть в течение дня, будет повешен в течение года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Линкольн Авраам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1809 - 1865</a:t>
            </a:r>
            <a:r>
              <a:rPr lang="ru-RU" dirty="0">
                <a:solidFill>
                  <a:schemeClr val="bg1"/>
                </a:solidFill>
              </a:rPr>
              <a:t>), американский политик, президент США. </a:t>
            </a:r>
            <a:r>
              <a:rPr lang="ru-RU" dirty="0" smtClean="0">
                <a:solidFill>
                  <a:schemeClr val="bg1"/>
                </a:solidFill>
              </a:rPr>
              <a:t>Известен </a:t>
            </a:r>
            <a:r>
              <a:rPr lang="ru-RU" dirty="0">
                <a:solidFill>
                  <a:schemeClr val="bg1"/>
                </a:solidFill>
              </a:rPr>
              <a:t>факт, когда он вышвырнул из своего кабинета человека, предложившего ему большую взятку. На вопрос, почему это так вывело его из себя, он ответил: «</a:t>
            </a:r>
            <a:r>
              <a:rPr lang="ru-RU" dirty="0" smtClean="0">
                <a:solidFill>
                  <a:schemeClr val="bg1"/>
                </a:solidFill>
              </a:rPr>
              <a:t>Каждый </a:t>
            </a:r>
            <a:r>
              <a:rPr lang="ru-RU" dirty="0">
                <a:solidFill>
                  <a:schemeClr val="bg1"/>
                </a:solidFill>
              </a:rPr>
              <a:t>человек имеет свою цену, а этот прохвост слишком близко подобрался к моей».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974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Ленин Владимир Ильич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1870 - 1924</a:t>
            </a:r>
            <a:r>
              <a:rPr lang="ru-RU" dirty="0">
                <a:solidFill>
                  <a:schemeClr val="bg1"/>
                </a:solidFill>
              </a:rPr>
              <a:t>), основатель Коммунистической партии, лидер Октябрьской революции, первый глава советского государства, мыслитель и философ. С начала советской власти требовал самого строгого наказания </a:t>
            </a:r>
            <a:r>
              <a:rPr lang="ru-RU" dirty="0" smtClean="0">
                <a:solidFill>
                  <a:schemeClr val="bg1"/>
                </a:solidFill>
              </a:rPr>
              <a:t>коррупционеров </a:t>
            </a:r>
            <a:r>
              <a:rPr lang="ru-RU" dirty="0">
                <a:solidFill>
                  <a:schemeClr val="bg1"/>
                </a:solidFill>
              </a:rPr>
              <a:t>и взяточников.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«Прошу поставить на порядок дня вопрос об исключении из партии тех ее членов, которые, будучи судьями по делу о взяточниках, ограничивались </a:t>
            </a:r>
            <a:r>
              <a:rPr lang="ru-RU" dirty="0" smtClean="0">
                <a:solidFill>
                  <a:schemeClr val="bg1"/>
                </a:solidFill>
              </a:rPr>
              <a:t>приговором </a:t>
            </a:r>
            <a:r>
              <a:rPr lang="ru-RU" dirty="0">
                <a:solidFill>
                  <a:schemeClr val="bg1"/>
                </a:solidFill>
              </a:rPr>
              <a:t>на полгода тюрьмы. Вместо расстрела взяточников выносить такие </a:t>
            </a:r>
            <a:r>
              <a:rPr lang="ru-RU" dirty="0" smtClean="0">
                <a:solidFill>
                  <a:schemeClr val="bg1"/>
                </a:solidFill>
              </a:rPr>
              <a:t>издевательски </a:t>
            </a:r>
            <a:r>
              <a:rPr lang="ru-RU" dirty="0">
                <a:solidFill>
                  <a:schemeClr val="bg1"/>
                </a:solidFill>
              </a:rPr>
              <a:t>слабые и мягкие приговоры есть поступок позорный для коммуниста и </a:t>
            </a:r>
            <a:r>
              <a:rPr lang="ru-RU" dirty="0" smtClean="0">
                <a:solidFill>
                  <a:schemeClr val="bg1"/>
                </a:solidFill>
              </a:rPr>
              <a:t>революционера</a:t>
            </a:r>
            <a:r>
              <a:rPr lang="ru-RU" dirty="0">
                <a:solidFill>
                  <a:schemeClr val="bg1"/>
                </a:solidFill>
              </a:rPr>
              <a:t>. Подобных товарищей надо преследовать судом общественного мнения и исключать из партии, ибо им место рядом с Керенскими и Мартовыми, а не рядом с революционерами-коммунистами».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записки </a:t>
            </a:r>
            <a:r>
              <a:rPr lang="ru-RU" sz="1200" i="1" dirty="0" err="1">
                <a:solidFill>
                  <a:schemeClr val="bg1"/>
                </a:solidFill>
              </a:rPr>
              <a:t>В.И.Ленина</a:t>
            </a:r>
            <a:r>
              <a:rPr lang="ru-RU" sz="1200" i="1" dirty="0">
                <a:solidFill>
                  <a:schemeClr val="bg1"/>
                </a:solidFill>
              </a:rPr>
              <a:t> в ЦК РКП 4 мая 1918 года.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80" y="411510"/>
            <a:ext cx="127150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627534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Меншиков Александр Данилович </a:t>
            </a:r>
            <a:r>
              <a:rPr lang="ru-RU" dirty="0" smtClean="0">
                <a:solidFill>
                  <a:schemeClr val="bg1"/>
                </a:solidFill>
              </a:rPr>
              <a:t>(1673 - 1729), российский государственный деятель XVIII века, князь, приближенный царя Петра I, крупный коррупционер и казнокрад. За время службы присвоил себе 4 млн рублей наличными, 9 млн рублей - вложенных в банки, драгоценностей на 1 млн рублей, 1,5 тонны золотой посуды, 90 тыс. крестьянских душ и несколько городов. Умер в ссылке. 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Из </a:t>
            </a:r>
            <a:r>
              <a:rPr lang="ru-RU" sz="1200" i="1" dirty="0">
                <a:solidFill>
                  <a:schemeClr val="bg1"/>
                </a:solidFill>
              </a:rPr>
              <a:t>книги Андрианова «Бюрократия,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...», </a:t>
            </a:r>
            <a:r>
              <a:rPr lang="ru-RU" sz="1200" i="1" dirty="0">
                <a:solidFill>
                  <a:schemeClr val="bg1"/>
                </a:solidFill>
              </a:rPr>
              <a:t>2009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7694"/>
            <a:ext cx="8208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Милославский Илья Данилович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1595 - 1668</a:t>
            </a:r>
            <a:r>
              <a:rPr lang="ru-RU" dirty="0">
                <a:solidFill>
                  <a:schemeClr val="bg1"/>
                </a:solidFill>
              </a:rPr>
              <a:t>), боярин, глава приказа Большой казны, известный стяжатель и мздоимец, первооткрыватель взяток за лицензию. Находясь в родственных отношениях с царем Алексеем Михайловичем, на все </a:t>
            </a:r>
            <a:r>
              <a:rPr lang="ru-RU" dirty="0" smtClean="0">
                <a:solidFill>
                  <a:schemeClr val="bg1"/>
                </a:solidFill>
              </a:rPr>
              <a:t>ключевые </a:t>
            </a:r>
            <a:r>
              <a:rPr lang="ru-RU" dirty="0">
                <a:solidFill>
                  <a:schemeClr val="bg1"/>
                </a:solidFill>
              </a:rPr>
              <a:t>посты назначал своих родственников. Во время бунта 1662 года царь чудом спас его от расправы. 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Мобуту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Сесе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Секо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1930 - 1997</a:t>
            </a:r>
            <a:r>
              <a:rPr lang="ru-RU" dirty="0">
                <a:solidFill>
                  <a:schemeClr val="bg1"/>
                </a:solidFill>
              </a:rPr>
              <a:t>), президент Заира, присвоивший за 32 года </a:t>
            </a:r>
            <a:r>
              <a:rPr lang="ru-RU" dirty="0" smtClean="0">
                <a:solidFill>
                  <a:schemeClr val="bg1"/>
                </a:solidFill>
              </a:rPr>
              <a:t>пребывания </a:t>
            </a:r>
            <a:r>
              <a:rPr lang="ru-RU" dirty="0">
                <a:solidFill>
                  <a:schemeClr val="bg1"/>
                </a:solidFill>
              </a:rPr>
              <a:t>у власти около 6 млн. долларов, за что считается одним из самых </a:t>
            </a:r>
            <a:r>
              <a:rPr lang="ru-RU" dirty="0" smtClean="0">
                <a:solidFill>
                  <a:schemeClr val="bg1"/>
                </a:solidFill>
              </a:rPr>
              <a:t>коррумпированных </a:t>
            </a:r>
            <a:r>
              <a:rPr lang="ru-RU" dirty="0">
                <a:solidFill>
                  <a:schemeClr val="bg1"/>
                </a:solidFill>
              </a:rPr>
              <a:t>политиков в мире.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Андрианова «Бюрократия,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...», </a:t>
            </a:r>
            <a:r>
              <a:rPr lang="ru-RU" sz="1200" i="1" dirty="0">
                <a:solidFill>
                  <a:schemeClr val="bg1"/>
                </a:solidFill>
              </a:rPr>
              <a:t>2009 год. 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Монс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Виллим</a:t>
            </a:r>
            <a:r>
              <a:rPr lang="ru-RU" b="1" dirty="0">
                <a:solidFill>
                  <a:schemeClr val="bg1"/>
                </a:solidFill>
              </a:rPr>
              <a:t> Иванович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1688 - 1724</a:t>
            </a:r>
            <a:r>
              <a:rPr lang="ru-RU" dirty="0">
                <a:solidFill>
                  <a:schemeClr val="bg1"/>
                </a:solidFill>
              </a:rPr>
              <a:t>), камергер, фаворит при дворе императрицы Екатерины, крупный взяточник и коррупционер. Казнен в 1724 году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ему </a:t>
            </a:r>
            <a:r>
              <a:rPr lang="ru-RU" dirty="0" smtClean="0">
                <a:solidFill>
                  <a:schemeClr val="bg1"/>
                </a:solidFill>
              </a:rPr>
              <a:t>отрубили </a:t>
            </a:r>
            <a:r>
              <a:rPr lang="ru-RU" dirty="0">
                <a:solidFill>
                  <a:schemeClr val="bg1"/>
                </a:solidFill>
              </a:rPr>
              <a:t>голову, а затем водрузили ее на шест с прикрепленной к нему доской, на которой был представлен перечень полученных </a:t>
            </a:r>
            <a:r>
              <a:rPr lang="ru-RU" dirty="0" err="1">
                <a:solidFill>
                  <a:schemeClr val="bg1"/>
                </a:solidFill>
              </a:rPr>
              <a:t>Монсом</a:t>
            </a:r>
            <a:r>
              <a:rPr lang="ru-RU" dirty="0">
                <a:solidFill>
                  <a:schemeClr val="bg1"/>
                </a:solidFill>
              </a:rPr>
              <a:t> взяток. </a:t>
            </a:r>
          </a:p>
        </p:txBody>
      </p:sp>
    </p:spTree>
    <p:extLst>
      <p:ext uri="{BB962C8B-B14F-4D97-AF65-F5344CB8AC3E}">
        <p14:creationId xmlns:p14="http://schemas.microsoft.com/office/powerpoint/2010/main" val="35274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80" y="411510"/>
            <a:ext cx="113043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Н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55526"/>
            <a:ext cx="6984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«Наезд» 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жаргоне коррупционеров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способ воздействия на </a:t>
            </a:r>
            <a:r>
              <a:rPr lang="ru-RU" dirty="0" smtClean="0">
                <a:solidFill>
                  <a:schemeClr val="bg1"/>
                </a:solidFill>
              </a:rPr>
              <a:t>оппонента</a:t>
            </a:r>
            <a:r>
              <a:rPr lang="ru-RU" dirty="0">
                <a:solidFill>
                  <a:schemeClr val="bg1"/>
                </a:solidFill>
              </a:rPr>
              <a:t>, который выражается в создании вокруг жертвы атмосферы </a:t>
            </a:r>
            <a:r>
              <a:rPr lang="ru-RU" dirty="0" smtClean="0">
                <a:solidFill>
                  <a:schemeClr val="bg1"/>
                </a:solidFill>
              </a:rPr>
              <a:t>реальной </a:t>
            </a:r>
            <a:r>
              <a:rPr lang="ru-RU" dirty="0">
                <a:solidFill>
                  <a:schemeClr val="bg1"/>
                </a:solidFill>
              </a:rPr>
              <a:t>и значительной угрозы для его личного благополучия, благополучия близких людей, бизнеса, сохранности нажитого имущества. </a:t>
            </a:r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Наезжать</a:t>
            </a:r>
            <a:r>
              <a:rPr lang="ru-RU" b="1" dirty="0">
                <a:solidFill>
                  <a:schemeClr val="bg1"/>
                </a:solidFill>
              </a:rPr>
              <a:t>», «наехать»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совершать, совершить </a:t>
            </a:r>
            <a:r>
              <a:rPr lang="ru-RU" b="1" dirty="0">
                <a:solidFill>
                  <a:schemeClr val="bg1"/>
                </a:solidFill>
              </a:rPr>
              <a:t>«наезд»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«Словаря неформальных терминов» </a:t>
            </a:r>
            <a:r>
              <a:rPr lang="ru-RU" sz="1200" i="1" dirty="0" smtClean="0">
                <a:solidFill>
                  <a:schemeClr val="bg1"/>
                </a:solidFill>
              </a:rPr>
              <a:t>Скобликова, </a:t>
            </a:r>
            <a:r>
              <a:rPr lang="ru-RU" sz="1200" i="1" dirty="0">
                <a:solidFill>
                  <a:schemeClr val="bg1"/>
                </a:solidFill>
              </a:rPr>
              <a:t>2009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51670"/>
            <a:ext cx="7560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Неопределенность и взятки</a:t>
            </a:r>
            <a:r>
              <a:rPr lang="ru-RU" dirty="0">
                <a:solidFill>
                  <a:schemeClr val="bg1"/>
                </a:solidFill>
              </a:rPr>
              <a:t>. «Коррупция провоцирует неопределенность делового климата. Фирмы платят взятки с целью добиться некоей определенности, но эта определенность может оказаться иллюзорной, потому что взяткодатели не в силах гарантировать выполнение заключенных незаконным путем сделок». </a:t>
            </a: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Сьюзан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i="1" dirty="0" err="1">
                <a:solidFill>
                  <a:schemeClr val="bg1"/>
                </a:solidFill>
              </a:rPr>
              <a:t>Роуз-Аккерман</a:t>
            </a:r>
            <a:r>
              <a:rPr lang="ru-RU" sz="1200" i="1" dirty="0">
                <a:solidFill>
                  <a:schemeClr val="bg1"/>
                </a:solidFill>
              </a:rPr>
              <a:t>, профессор Йельского университета, 2003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080" y="3219822"/>
            <a:ext cx="8277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Нестеров Алексей </a:t>
            </a:r>
            <a:r>
              <a:rPr lang="ru-RU" dirty="0">
                <a:solidFill>
                  <a:schemeClr val="bg1"/>
                </a:solidFill>
              </a:rPr>
              <a:t>(XVIII), высший российский чиновник в период правления </a:t>
            </a:r>
            <a:r>
              <a:rPr lang="ru-RU" dirty="0" smtClean="0">
                <a:solidFill>
                  <a:schemeClr val="bg1"/>
                </a:solidFill>
              </a:rPr>
              <a:t>русского </a:t>
            </a:r>
            <a:r>
              <a:rPr lang="ru-RU" dirty="0">
                <a:solidFill>
                  <a:schemeClr val="bg1"/>
                </a:solidFill>
              </a:rPr>
              <a:t>царя Петра I, </a:t>
            </a:r>
            <a:r>
              <a:rPr lang="ru-RU" dirty="0" err="1" smtClean="0">
                <a:solidFill>
                  <a:schemeClr val="bg1"/>
                </a:solidFill>
              </a:rPr>
              <a:t>оберфискал</a:t>
            </a:r>
            <a:r>
              <a:rPr lang="ru-RU" dirty="0">
                <a:solidFill>
                  <a:schemeClr val="bg1"/>
                </a:solidFill>
              </a:rPr>
              <a:t>, видный коррупционер и взяточник. Известен на-значениями на должности за взятки. Казнен в 1724 году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ему отрубили </a:t>
            </a:r>
            <a:r>
              <a:rPr lang="ru-RU" dirty="0" smtClean="0">
                <a:solidFill>
                  <a:schemeClr val="bg1"/>
                </a:solidFill>
              </a:rPr>
              <a:t>попеременно </a:t>
            </a:r>
            <a:r>
              <a:rPr lang="ru-RU" dirty="0">
                <a:solidFill>
                  <a:schemeClr val="bg1"/>
                </a:solidFill>
              </a:rPr>
              <a:t>руки и ноги, а затем колесовали.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 «Российская коррупция». 2004 год. 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Николай </a:t>
            </a:r>
            <a:r>
              <a:rPr lang="ru-RU" b="1" dirty="0">
                <a:solidFill>
                  <a:schemeClr val="bg1"/>
                </a:solidFill>
              </a:rPr>
              <a:t>I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1796 - 1855</a:t>
            </a:r>
            <a:r>
              <a:rPr lang="ru-RU" dirty="0">
                <a:solidFill>
                  <a:schemeClr val="bg1"/>
                </a:solidFill>
              </a:rPr>
              <a:t>), российский император. Обращаясь к сыну, будущему </a:t>
            </a:r>
            <a:r>
              <a:rPr lang="ru-RU" dirty="0" smtClean="0">
                <a:solidFill>
                  <a:schemeClr val="bg1"/>
                </a:solidFill>
              </a:rPr>
              <a:t>императору </a:t>
            </a:r>
            <a:r>
              <a:rPr lang="ru-RU" dirty="0">
                <a:solidFill>
                  <a:schemeClr val="bg1"/>
                </a:solidFill>
              </a:rPr>
              <a:t>Александру II, сказал: «Во всей России только ты да я не воруем». </a:t>
            </a:r>
          </a:p>
        </p:txBody>
      </p:sp>
    </p:spTree>
    <p:extLst>
      <p:ext uri="{BB962C8B-B14F-4D97-AF65-F5344CB8AC3E}">
        <p14:creationId xmlns:p14="http://schemas.microsoft.com/office/powerpoint/2010/main" val="28078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80" y="411510"/>
            <a:ext cx="11673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719286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«Отбить бабки» 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жаргоне коррупционеров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возместить деньги, заплаченные за назначение чиновника на должность путем получения чиновником коррупционного дохода и погашения из него долга. 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Из «Словаря неформальных терминов» Скобликова, 2009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5150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«Отработать»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жаргоне коррупционеров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заняв некую должность, оказать ожидаемые или обещанные услуги другому чиновнику, способствовавшему </a:t>
            </a:r>
            <a:r>
              <a:rPr lang="ru-RU" dirty="0" smtClean="0">
                <a:solidFill>
                  <a:schemeClr val="bg1"/>
                </a:solidFill>
              </a:rPr>
              <a:t>занятию </a:t>
            </a:r>
            <a:r>
              <a:rPr lang="ru-RU" dirty="0">
                <a:solidFill>
                  <a:schemeClr val="bg1"/>
                </a:solidFill>
              </a:rPr>
              <a:t>должности, либо предпринимателю, которые по той или иной схеме заплатили за назначение на должность.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«Словаря неформальных терминов» </a:t>
            </a:r>
            <a:r>
              <a:rPr lang="ru-RU" sz="1200" i="1" dirty="0" smtClean="0">
                <a:solidFill>
                  <a:schemeClr val="bg1"/>
                </a:solidFill>
              </a:rPr>
              <a:t>Скобликова, </a:t>
            </a:r>
            <a:r>
              <a:rPr lang="ru-RU" sz="1200" i="1" dirty="0">
                <a:solidFill>
                  <a:schemeClr val="bg1"/>
                </a:solidFill>
              </a:rPr>
              <a:t>2009 год. </a:t>
            </a:r>
            <a:endParaRPr lang="ru-RU" sz="1200" dirty="0">
              <a:solidFill>
                <a:schemeClr val="bg1"/>
              </a:solidFill>
            </a:endParaRPr>
          </a:p>
          <a:p>
            <a:pPr algn="r"/>
            <a:endParaRPr lang="ru-RU" sz="1200" b="1" dirty="0" smtClean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Отстегнуть», «отстегивать»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на жаргоне коррупционеров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поделиться едино-временно или делиться регулярно коррупционным доходом.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«Словаря неформальных терминов» </a:t>
            </a:r>
            <a:r>
              <a:rPr lang="ru-RU" sz="1200" i="1" dirty="0" smtClean="0">
                <a:solidFill>
                  <a:schemeClr val="bg1"/>
                </a:solidFill>
              </a:rPr>
              <a:t>Скобликова, 2009 </a:t>
            </a:r>
            <a:r>
              <a:rPr lang="ru-RU" sz="1200" i="1" dirty="0">
                <a:solidFill>
                  <a:schemeClr val="bg1"/>
                </a:solidFill>
              </a:rPr>
              <a:t>год.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80" y="396110"/>
            <a:ext cx="130356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П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362" y="393990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Плутарх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46 - 127</a:t>
            </a:r>
            <a:r>
              <a:rPr lang="ru-RU" dirty="0">
                <a:solidFill>
                  <a:schemeClr val="bg1"/>
                </a:solidFill>
              </a:rPr>
              <a:t>), древнегреческий писатель, мыслитель и историк. Известно его антикоррупционное высказывание: «Кто способен извлекать корысть из </a:t>
            </a:r>
            <a:r>
              <a:rPr lang="ru-RU" dirty="0" smtClean="0">
                <a:solidFill>
                  <a:schemeClr val="bg1"/>
                </a:solidFill>
              </a:rPr>
              <a:t>общественных </a:t>
            </a:r>
            <a:r>
              <a:rPr lang="ru-RU" dirty="0">
                <a:solidFill>
                  <a:schemeClr val="bg1"/>
                </a:solidFill>
              </a:rPr>
              <a:t>дел, способен и на </a:t>
            </a:r>
            <a:r>
              <a:rPr lang="ru-RU" dirty="0" err="1">
                <a:solidFill>
                  <a:schemeClr val="bg1"/>
                </a:solidFill>
              </a:rPr>
              <a:t>окрадывание</a:t>
            </a:r>
            <a:r>
              <a:rPr lang="ru-RU" dirty="0">
                <a:solidFill>
                  <a:schemeClr val="bg1"/>
                </a:solidFill>
              </a:rPr>
              <a:t> могил».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7" y="411510"/>
            <a:ext cx="60953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white"/>
                </a:solidFill>
              </a:rPr>
              <a:t>Плещеев Леонтий Степанович </a:t>
            </a:r>
            <a:r>
              <a:rPr lang="ru-RU" dirty="0">
                <a:solidFill>
                  <a:prstClr val="white"/>
                </a:solidFill>
              </a:rPr>
              <a:t>(? - 1648), видный чиновник, глава Земского приказа в период правления русского царя Алексея Михайловича, крупный коррупционер. Превратил суд в инструмент вымогательства и произвола. Забит толпой насмерть. </a:t>
            </a:r>
          </a:p>
          <a:p>
            <a:pPr lvl="0" algn="r"/>
            <a:r>
              <a:rPr lang="ru-RU" sz="1200" i="1" dirty="0">
                <a:solidFill>
                  <a:prstClr val="white"/>
                </a:solidFill>
              </a:rPr>
              <a:t>Из книги </a:t>
            </a:r>
            <a:r>
              <a:rPr lang="ru-RU" sz="1200" i="1" dirty="0" err="1">
                <a:solidFill>
                  <a:prstClr val="white"/>
                </a:solidFill>
              </a:rPr>
              <a:t>Кирпичникова</a:t>
            </a:r>
            <a:r>
              <a:rPr lang="ru-RU" sz="1200" i="1" dirty="0">
                <a:solidFill>
                  <a:prstClr val="white"/>
                </a:solidFill>
              </a:rPr>
              <a:t> «Российская коррупция», 2004 год. 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839" y="1851670"/>
            <a:ext cx="7826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Принципы противодействия коррупции: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) признание, обеспечение и защита основных прав и свобод человека и </a:t>
            </a:r>
            <a:r>
              <a:rPr lang="ru-RU" dirty="0" smtClean="0">
                <a:solidFill>
                  <a:schemeClr val="bg1"/>
                </a:solidFill>
              </a:rPr>
              <a:t>гражданина; 2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законность; 3</a:t>
            </a:r>
            <a:r>
              <a:rPr lang="ru-RU" dirty="0">
                <a:solidFill>
                  <a:schemeClr val="bg1"/>
                </a:solidFill>
              </a:rPr>
              <a:t>) публичность и открытость деятельности </a:t>
            </a:r>
            <a:r>
              <a:rPr lang="ru-RU" dirty="0" smtClean="0">
                <a:solidFill>
                  <a:schemeClr val="bg1"/>
                </a:solidFill>
              </a:rPr>
              <a:t> государственных </a:t>
            </a:r>
            <a:r>
              <a:rPr lang="ru-RU" dirty="0">
                <a:solidFill>
                  <a:schemeClr val="bg1"/>
                </a:solidFill>
              </a:rPr>
              <a:t>органов и органов местного </a:t>
            </a:r>
            <a:r>
              <a:rPr lang="ru-RU" dirty="0" smtClean="0">
                <a:solidFill>
                  <a:schemeClr val="bg1"/>
                </a:solidFill>
              </a:rPr>
              <a:t>самоуправления; 4</a:t>
            </a:r>
            <a:r>
              <a:rPr lang="ru-RU" dirty="0">
                <a:solidFill>
                  <a:schemeClr val="bg1"/>
                </a:solidFill>
              </a:rPr>
              <a:t>) неотвратимость </a:t>
            </a:r>
            <a:r>
              <a:rPr lang="ru-RU" dirty="0" smtClean="0">
                <a:solidFill>
                  <a:schemeClr val="bg1"/>
                </a:solidFill>
              </a:rPr>
              <a:t> ответственности </a:t>
            </a:r>
            <a:r>
              <a:rPr lang="ru-RU" dirty="0">
                <a:solidFill>
                  <a:schemeClr val="bg1"/>
                </a:solidFill>
              </a:rPr>
              <a:t>за совершение коррупционных </a:t>
            </a:r>
            <a:r>
              <a:rPr lang="ru-RU" dirty="0" smtClean="0">
                <a:solidFill>
                  <a:schemeClr val="bg1"/>
                </a:solidFill>
              </a:rPr>
              <a:t>правонарушений; 5</a:t>
            </a:r>
            <a:r>
              <a:rPr lang="ru-RU" dirty="0">
                <a:solidFill>
                  <a:schemeClr val="bg1"/>
                </a:solidFill>
              </a:rPr>
              <a:t>) комплексное использование политических, организационных, информационно-пропагандистских, социально-экономических, правовых, специальных и иных </a:t>
            </a:r>
            <a:r>
              <a:rPr lang="ru-RU" dirty="0" smtClean="0">
                <a:solidFill>
                  <a:schemeClr val="bg1"/>
                </a:solidFill>
              </a:rPr>
              <a:t>мер; 6</a:t>
            </a:r>
            <a:r>
              <a:rPr lang="ru-RU" dirty="0">
                <a:solidFill>
                  <a:schemeClr val="bg1"/>
                </a:solidFill>
              </a:rPr>
              <a:t>) приоритетное применение мер по предупреждению </a:t>
            </a:r>
            <a:r>
              <a:rPr lang="ru-RU" dirty="0" smtClean="0">
                <a:solidFill>
                  <a:schemeClr val="bg1"/>
                </a:solidFill>
              </a:rPr>
              <a:t>коррупции; 7</a:t>
            </a:r>
            <a:r>
              <a:rPr lang="ru-RU" dirty="0">
                <a:solidFill>
                  <a:schemeClr val="bg1"/>
                </a:solidFill>
              </a:rPr>
              <a:t>) сотрудничество государства с институтами гражданского общества, международными организациями и физическими лицами.</a:t>
            </a:r>
          </a:p>
        </p:txBody>
      </p:sp>
    </p:spTree>
    <p:extLst>
      <p:ext uri="{BB962C8B-B14F-4D97-AF65-F5344CB8AC3E}">
        <p14:creationId xmlns:p14="http://schemas.microsoft.com/office/powerpoint/2010/main" val="26534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5821"/>
            <a:ext cx="84029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Р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65481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Радищев Афанасий Александрович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1796 - 1881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ковенский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губернатор </a:t>
            </a:r>
            <a:r>
              <a:rPr lang="ru-RU" dirty="0">
                <a:solidFill>
                  <a:schemeClr val="bg1"/>
                </a:solidFill>
              </a:rPr>
              <a:t>в период правления российского императора Николая I, сын А.Н</a:t>
            </a:r>
            <a:r>
              <a:rPr lang="ru-RU" dirty="0" smtClean="0">
                <a:solidFill>
                  <a:schemeClr val="bg1"/>
                </a:solidFill>
              </a:rPr>
              <a:t>. Радищева</a:t>
            </a:r>
            <a:r>
              <a:rPr lang="ru-RU" dirty="0">
                <a:solidFill>
                  <a:schemeClr val="bg1"/>
                </a:solidFill>
              </a:rPr>
              <a:t>. Оказался в числе двух губернаторов из 58-ми, не берущих взяток, что вызвало немалое удивление и подозрение со стороны царя.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 «Российская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2004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9822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Распутин Григорий Ефимович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1869 - 1916</a:t>
            </a:r>
            <a:r>
              <a:rPr lang="ru-RU" dirty="0">
                <a:solidFill>
                  <a:schemeClr val="bg1"/>
                </a:solidFill>
              </a:rPr>
              <a:t>), крестьянин из Тобольской губернии, оказывавший громадное влияние на российского императора Николая II и его </a:t>
            </a:r>
            <a:r>
              <a:rPr lang="ru-RU" dirty="0" smtClean="0">
                <a:solidFill>
                  <a:schemeClr val="bg1"/>
                </a:solidFill>
              </a:rPr>
              <a:t>окружение</a:t>
            </a:r>
            <a:r>
              <a:rPr lang="ru-RU" dirty="0">
                <a:solidFill>
                  <a:schemeClr val="bg1"/>
                </a:solidFill>
              </a:rPr>
              <a:t>, имел репутацию «старца», прозорливца и целителя. Сформировал </a:t>
            </a:r>
            <a:r>
              <a:rPr lang="ru-RU" dirty="0" smtClean="0">
                <a:solidFill>
                  <a:schemeClr val="bg1"/>
                </a:solidFill>
              </a:rPr>
              <a:t>коррупционную </a:t>
            </a:r>
            <a:r>
              <a:rPr lang="ru-RU" dirty="0">
                <a:solidFill>
                  <a:schemeClr val="bg1"/>
                </a:solidFill>
              </a:rPr>
              <a:t>систему назначения на государственные должности, играл ключевую роль в принятии кадровых и политических решений императора. Самая одиозная фигура, подрывавшая авторитет царской семьи и монархии. Убит в результате заговора.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9453" y="555526"/>
            <a:ext cx="64087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Раздача должностей </a:t>
            </a:r>
            <a:r>
              <a:rPr lang="ru-RU" dirty="0">
                <a:solidFill>
                  <a:schemeClr val="bg1"/>
                </a:solidFill>
              </a:rPr>
              <a:t>«Кадровая политика, основанная на раздаче должностей и политической лояльности сотрудников, подрывает эффективность системы </a:t>
            </a:r>
            <a:r>
              <a:rPr lang="ru-RU" dirty="0" smtClean="0">
                <a:solidFill>
                  <a:schemeClr val="bg1"/>
                </a:solidFill>
              </a:rPr>
              <a:t>публичных </a:t>
            </a:r>
            <a:r>
              <a:rPr lang="ru-RU" dirty="0">
                <a:solidFill>
                  <a:schemeClr val="bg1"/>
                </a:solidFill>
              </a:rPr>
              <a:t>услуг и приводит к нечестному применению налогового и регулирующего </a:t>
            </a:r>
            <a:r>
              <a:rPr lang="ru-RU" dirty="0" smtClean="0">
                <a:solidFill>
                  <a:schemeClr val="bg1"/>
                </a:solidFill>
              </a:rPr>
              <a:t>законодательства</a:t>
            </a:r>
            <a:r>
              <a:rPr lang="ru-RU" dirty="0">
                <a:solidFill>
                  <a:schemeClr val="bg1"/>
                </a:solidFill>
              </a:rPr>
              <a:t>». </a:t>
            </a: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Сьюзан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i="1" dirty="0" err="1">
                <a:solidFill>
                  <a:schemeClr val="bg1"/>
                </a:solidFill>
              </a:rPr>
              <a:t>Роуз-Аккерман</a:t>
            </a:r>
            <a:r>
              <a:rPr lang="ru-RU" sz="1200" i="1" dirty="0">
                <a:solidFill>
                  <a:schemeClr val="bg1"/>
                </a:solidFill>
              </a:rPr>
              <a:t>, профессор Йельского </a:t>
            </a:r>
            <a:r>
              <a:rPr lang="ru-RU" sz="1200" i="1" dirty="0" smtClean="0">
                <a:solidFill>
                  <a:schemeClr val="bg1"/>
                </a:solidFill>
              </a:rPr>
              <a:t>университета, </a:t>
            </a:r>
            <a:r>
              <a:rPr lang="ru-RU" sz="1200" i="1" dirty="0">
                <a:solidFill>
                  <a:schemeClr val="bg1"/>
                </a:solidFill>
              </a:rPr>
              <a:t>2003 год.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5821"/>
            <a:ext cx="94609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4918" y="503508"/>
            <a:ext cx="69127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Солон </a:t>
            </a:r>
            <a:r>
              <a:rPr lang="ru-RU" dirty="0">
                <a:solidFill>
                  <a:schemeClr val="bg1"/>
                </a:solidFill>
              </a:rPr>
              <a:t>(630 - 560 до н.э.), древнегреческий государственный деятель: «Будучи поставлен во власть, не употребляй на должности при себе лукавых людей, ибо в чем они погрешат, за то обвинят тебя как начальника». </a:t>
            </a:r>
          </a:p>
          <a:p>
            <a:pPr algn="r"/>
            <a:r>
              <a:rPr lang="ru-RU" sz="1100" i="1" dirty="0">
                <a:solidFill>
                  <a:schemeClr val="bg1"/>
                </a:solidFill>
              </a:rPr>
              <a:t>Из «Энциклопедии афоризмов» Векшина, 1997 год.</a:t>
            </a:r>
          </a:p>
          <a:p>
            <a:pPr algn="just"/>
            <a:endParaRPr lang="ru-RU" sz="1200" i="1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Взятка уничтожает преграды и сокращает расстояния, она делает сердце </a:t>
            </a:r>
            <a:r>
              <a:rPr lang="ru-RU" dirty="0" smtClean="0">
                <a:solidFill>
                  <a:schemeClr val="bg1"/>
                </a:solidFill>
              </a:rPr>
              <a:t>человека </a:t>
            </a:r>
            <a:r>
              <a:rPr lang="ru-RU" dirty="0">
                <a:solidFill>
                  <a:schemeClr val="bg1"/>
                </a:solidFill>
              </a:rPr>
              <a:t>доступным для обывательских невзгод».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«Антологии мудрости» </a:t>
            </a:r>
            <a:r>
              <a:rPr lang="ru-RU" sz="1200" i="1" dirty="0" err="1">
                <a:solidFill>
                  <a:schemeClr val="bg1"/>
                </a:solidFill>
              </a:rPr>
              <a:t>Шойхера</a:t>
            </a:r>
            <a:r>
              <a:rPr lang="ru-RU" sz="1200" i="1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55726"/>
            <a:ext cx="8176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Светоний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ок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70 - </a:t>
            </a:r>
            <a:r>
              <a:rPr lang="ru-RU" dirty="0" err="1" smtClean="0">
                <a:solidFill>
                  <a:schemeClr val="bg1"/>
                </a:solidFill>
              </a:rPr>
              <a:t>ок</a:t>
            </a:r>
            <a:r>
              <a:rPr lang="ru-RU" dirty="0">
                <a:solidFill>
                  <a:schemeClr val="bg1"/>
                </a:solidFill>
              </a:rPr>
              <a:t>. 140), древнеримский историк, так осуждавший коррупцию: «Самых хищных чиновников </a:t>
            </a:r>
            <a:r>
              <a:rPr lang="ru-RU" dirty="0" err="1">
                <a:solidFill>
                  <a:schemeClr val="bg1"/>
                </a:solidFill>
              </a:rPr>
              <a:t>Веспасиан</a:t>
            </a:r>
            <a:r>
              <a:rPr lang="ru-RU" dirty="0">
                <a:solidFill>
                  <a:schemeClr val="bg1"/>
                </a:solidFill>
              </a:rPr>
              <a:t> нарочно продвигал на все более </a:t>
            </a:r>
            <a:r>
              <a:rPr lang="ru-RU" dirty="0" smtClean="0">
                <a:solidFill>
                  <a:schemeClr val="bg1"/>
                </a:solidFill>
              </a:rPr>
              <a:t>высокие места, чтобы дать им поживиться, а потом засудить. Говорили, что он пользуется  ими</a:t>
            </a:r>
            <a:r>
              <a:rPr lang="ru-RU" dirty="0">
                <a:solidFill>
                  <a:schemeClr val="bg1"/>
                </a:solidFill>
              </a:rPr>
              <a:t>, как губками, сухим дает возможность намокнуть, а мокрых выжимает».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«Энциклопедии афоризмов» Векшина, 1997 год.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5187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Соляной </a:t>
            </a:r>
            <a:r>
              <a:rPr lang="ru-RU" b="1" dirty="0">
                <a:solidFill>
                  <a:schemeClr val="bg1"/>
                </a:solidFill>
              </a:rPr>
              <a:t>бунт в Москве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мятеж 1648 года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единственное в истории России восстание народа против коррупции и коррупционеров. В ходе мятежа были </a:t>
            </a:r>
            <a:r>
              <a:rPr lang="ru-RU" dirty="0" smtClean="0">
                <a:solidFill>
                  <a:schemeClr val="bg1"/>
                </a:solidFill>
              </a:rPr>
              <a:t>растерзаны </a:t>
            </a:r>
            <a:r>
              <a:rPr lang="ru-RU" dirty="0">
                <a:solidFill>
                  <a:schemeClr val="bg1"/>
                </a:solidFill>
              </a:rPr>
              <a:t>толпой крупные коррупционеры </a:t>
            </a:r>
            <a:r>
              <a:rPr lang="ru-RU" dirty="0" smtClean="0">
                <a:solidFill>
                  <a:schemeClr val="bg1"/>
                </a:solidFill>
              </a:rPr>
              <a:t>Плещеев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err="1">
                <a:solidFill>
                  <a:schemeClr val="bg1"/>
                </a:solidFill>
              </a:rPr>
              <a:t>Траханиотов</a:t>
            </a:r>
            <a:r>
              <a:rPr lang="ru-RU" dirty="0">
                <a:solidFill>
                  <a:schemeClr val="bg1"/>
                </a:solidFill>
              </a:rPr>
              <a:t>, разграблены и </a:t>
            </a:r>
            <a:r>
              <a:rPr lang="ru-RU" dirty="0" smtClean="0">
                <a:solidFill>
                  <a:schemeClr val="bg1"/>
                </a:solidFill>
              </a:rPr>
              <a:t>сожжены дома многих бояр-взяточников. 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 «Российская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2004 год.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5821"/>
            <a:ext cx="104067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Т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8013" y="408391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«Тора». </a:t>
            </a:r>
            <a:r>
              <a:rPr lang="ru-RU" dirty="0" smtClean="0">
                <a:solidFill>
                  <a:schemeClr val="bg1"/>
                </a:solidFill>
              </a:rPr>
              <a:t>Антикоррупционное положение: «Не извращай закона… и не бери </a:t>
            </a:r>
            <a:r>
              <a:rPr lang="ru-RU" dirty="0" err="1" smtClean="0">
                <a:solidFill>
                  <a:schemeClr val="bg1"/>
                </a:solidFill>
              </a:rPr>
              <a:t>дарон</a:t>
            </a:r>
            <a:r>
              <a:rPr lang="ru-RU" dirty="0" smtClean="0">
                <a:solidFill>
                  <a:schemeClr val="bg1"/>
                </a:solidFill>
              </a:rPr>
              <a:t>; ибо дары ослепляют глаза мудрых и превращают дело правых»</a:t>
            </a:r>
          </a:p>
          <a:p>
            <a:pPr algn="r"/>
            <a:r>
              <a:rPr lang="ru-RU" sz="1200" i="1" dirty="0" err="1" smtClean="0">
                <a:solidFill>
                  <a:schemeClr val="bg1"/>
                </a:solidFill>
              </a:rPr>
              <a:t>Дварим</a:t>
            </a:r>
            <a:r>
              <a:rPr lang="ru-RU" sz="1200" i="1" dirty="0" smtClean="0">
                <a:solidFill>
                  <a:schemeClr val="bg1"/>
                </a:solidFill>
              </a:rPr>
              <a:t>, 16.19-20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9662"/>
            <a:ext cx="7788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Третий рейх и коррупция. </a:t>
            </a:r>
            <a:r>
              <a:rPr lang="ru-RU" dirty="0">
                <a:solidFill>
                  <a:schemeClr val="bg1"/>
                </a:solidFill>
              </a:rPr>
              <a:t>Вопреки распространенному мнению, что при тоталитарном режиме коррупция минимальна, в фашистской </a:t>
            </a:r>
            <a:r>
              <a:rPr lang="ru-RU" dirty="0" smtClean="0">
                <a:solidFill>
                  <a:schemeClr val="bg1"/>
                </a:solidFill>
              </a:rPr>
              <a:t>Германии </a:t>
            </a:r>
            <a:r>
              <a:rPr lang="ru-RU" dirty="0">
                <a:solidFill>
                  <a:schemeClr val="bg1"/>
                </a:solidFill>
              </a:rPr>
              <a:t>коррупция пронизывала всю систему управления. Германские частные фирмы «прикармливали» руководителей нацистской партии всех уровней путем введения их в советы директоров. При этом </a:t>
            </a:r>
            <a:r>
              <a:rPr lang="ru-RU" dirty="0" err="1" smtClean="0">
                <a:solidFill>
                  <a:schemeClr val="bg1"/>
                </a:solidFill>
              </a:rPr>
              <a:t>рейхсляйтеры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err="1">
                <a:solidFill>
                  <a:schemeClr val="bg1"/>
                </a:solidFill>
              </a:rPr>
              <a:t>гауляйтеры</a:t>
            </a:r>
            <a:r>
              <a:rPr lang="ru-RU" dirty="0">
                <a:solidFill>
                  <a:schemeClr val="bg1"/>
                </a:solidFill>
              </a:rPr>
              <a:t> получали дополнительную зарплату, во много раз </a:t>
            </a:r>
            <a:r>
              <a:rPr lang="ru-RU" dirty="0" smtClean="0">
                <a:solidFill>
                  <a:schemeClr val="bg1"/>
                </a:solidFill>
              </a:rPr>
              <a:t>превышающую </a:t>
            </a:r>
            <a:r>
              <a:rPr lang="ru-RU" dirty="0">
                <a:solidFill>
                  <a:schemeClr val="bg1"/>
                </a:solidFill>
              </a:rPr>
              <a:t>официальные доходы. Казнокрадство и хищения были распространены во всех ячейках Третьего рейха. В числе махровых коррупционеров были высшие должностные лица государства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Герман Геринг, большинство </a:t>
            </a:r>
            <a:r>
              <a:rPr lang="ru-RU" dirty="0" err="1">
                <a:solidFill>
                  <a:schemeClr val="bg1"/>
                </a:solidFill>
              </a:rPr>
              <a:t>гауляйтеров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руководители </a:t>
            </a:r>
            <a:r>
              <a:rPr lang="ru-RU" dirty="0">
                <a:solidFill>
                  <a:schemeClr val="bg1"/>
                </a:solidFill>
              </a:rPr>
              <a:t>ряда министерств и ведомств, </a:t>
            </a:r>
            <a:r>
              <a:rPr lang="ru-RU" dirty="0" smtClean="0">
                <a:solidFill>
                  <a:schemeClr val="bg1"/>
                </a:solidFill>
              </a:rPr>
              <a:t>военачальники. Некоторые нацистские руководители </a:t>
            </a:r>
            <a:r>
              <a:rPr lang="ru-RU" dirty="0">
                <a:solidFill>
                  <a:schemeClr val="bg1"/>
                </a:solidFill>
              </a:rPr>
              <a:t>были привлечены к уголовной ответственности самим гитлеровским режимом и отбывали наказания в концлагерях.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1964" y="55552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Тарифы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«Слишком суровые наказания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приводят </a:t>
            </a:r>
            <a:r>
              <a:rPr lang="ru-RU" dirty="0">
                <a:solidFill>
                  <a:schemeClr val="bg1"/>
                </a:solidFill>
              </a:rPr>
              <a:t>к снижению числа </a:t>
            </a:r>
            <a:r>
              <a:rPr lang="ru-RU" dirty="0" smtClean="0">
                <a:solidFill>
                  <a:schemeClr val="bg1"/>
                </a:solidFill>
              </a:rPr>
              <a:t>коррупционных правонарушений</a:t>
            </a:r>
            <a:r>
              <a:rPr lang="ru-RU" dirty="0">
                <a:solidFill>
                  <a:schemeClr val="bg1"/>
                </a:solidFill>
              </a:rPr>
              <a:t>, но повышают «тарифы» на </a:t>
            </a:r>
            <a:r>
              <a:rPr lang="ru-RU" dirty="0" smtClean="0">
                <a:solidFill>
                  <a:schemeClr val="bg1"/>
                </a:solidFill>
              </a:rPr>
              <a:t>незаконные </a:t>
            </a:r>
            <a:r>
              <a:rPr lang="ru-RU" dirty="0">
                <a:solidFill>
                  <a:schemeClr val="bg1"/>
                </a:solidFill>
              </a:rPr>
              <a:t>вознаграждения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r"/>
            <a:r>
              <a:rPr lang="ru-RU" sz="1200" i="1" dirty="0" err="1" smtClean="0">
                <a:solidFill>
                  <a:schemeClr val="bg1"/>
                </a:solidFill>
              </a:rPr>
              <a:t>Сьюзан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>
                <a:solidFill>
                  <a:schemeClr val="bg1"/>
                </a:solidFill>
              </a:rPr>
              <a:t>Роуз-Аккерман</a:t>
            </a:r>
            <a:r>
              <a:rPr lang="ru-RU" sz="1200" i="1" dirty="0">
                <a:solidFill>
                  <a:schemeClr val="bg1"/>
                </a:solidFill>
              </a:rPr>
              <a:t>, профессор Йельского </a:t>
            </a:r>
            <a:r>
              <a:rPr lang="ru-RU" sz="1200" i="1" dirty="0" smtClean="0">
                <a:solidFill>
                  <a:schemeClr val="bg1"/>
                </a:solidFill>
              </a:rPr>
              <a:t>университета, </a:t>
            </a:r>
            <a:r>
              <a:rPr lang="ru-RU" sz="1200" i="1" dirty="0">
                <a:solidFill>
                  <a:schemeClr val="bg1"/>
                </a:solidFill>
              </a:rPr>
              <a:t>2003 год.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2">
            <a:extLst>
              <a:ext uri="{FF2B5EF4-FFF2-40B4-BE49-F238E27FC236}">
                <a16:creationId xmlns="" xmlns:a16="http://schemas.microsoft.com/office/drawing/2014/main" id="{F3347CF6-1A31-4E0C-A86A-DBA864BAA9BE}"/>
              </a:ext>
            </a:extLst>
          </p:cNvPr>
          <p:cNvSpPr/>
          <p:nvPr/>
        </p:nvSpPr>
        <p:spPr>
          <a:xfrm>
            <a:off x="971600" y="123478"/>
            <a:ext cx="7416824" cy="99360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rPr>
              <a:t>Маленькая книжечка для тех, кто хочет </a:t>
            </a:r>
            <a:r>
              <a:rPr lang="ru-RU" sz="2800" dirty="0" smtClean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rPr>
              <a:t>противостоять коррупции</a:t>
            </a:r>
            <a:endParaRPr sz="2800" dirty="0">
              <a:solidFill>
                <a:schemeClr val="bg1"/>
              </a:solidFill>
              <a:latin typeface="Panton SemiBold" panose="00000700000000000000" pitchFamily="2" charset="-52"/>
              <a:ea typeface="Panton"/>
              <a:cs typeface="Panto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76619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Антикоррупционный </a:t>
            </a:r>
            <a:r>
              <a:rPr lang="ru-RU" sz="1600" b="1" dirty="0" smtClean="0">
                <a:solidFill>
                  <a:schemeClr val="bg1"/>
                </a:solidFill>
              </a:rPr>
              <a:t>букварь для взрослых» -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не справочник, не учебник, не </a:t>
            </a:r>
            <a:r>
              <a:rPr lang="ru-RU" sz="1600" dirty="0" smtClean="0">
                <a:solidFill>
                  <a:schemeClr val="bg1"/>
                </a:solidFill>
              </a:rPr>
              <a:t>методическое </a:t>
            </a:r>
            <a:r>
              <a:rPr lang="ru-RU" sz="1600" dirty="0">
                <a:solidFill>
                  <a:schemeClr val="bg1"/>
                </a:solidFill>
              </a:rPr>
              <a:t>пособие. Это всего лишь попытка кратко изложить некоторые исторические факты, заслуживающие внимания мысли известных людей и ученых, положения отдельных правовых актов, трактовку некоторых терминов и просто занимательные сведения, имеющие отношение к </a:t>
            </a:r>
            <a:r>
              <a:rPr lang="ru-RU" sz="1600" dirty="0" smtClean="0">
                <a:solidFill>
                  <a:schemeClr val="bg1"/>
                </a:solidFill>
              </a:rPr>
              <a:t>вопросу противодействия </a:t>
            </a:r>
            <a:r>
              <a:rPr lang="ru-RU" sz="1600" dirty="0">
                <a:solidFill>
                  <a:schemeClr val="bg1"/>
                </a:solidFill>
              </a:rPr>
              <a:t>коррупции.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Кто-то из руководителей образовательных организаций, а также из педагогического сообщества найдет </a:t>
            </a:r>
            <a:r>
              <a:rPr lang="ru-RU" sz="1600" dirty="0">
                <a:solidFill>
                  <a:schemeClr val="bg1"/>
                </a:solidFill>
              </a:rPr>
              <a:t>в этом букваре созвучные ему мысли, кто-то </a:t>
            </a:r>
            <a:r>
              <a:rPr lang="ru-RU" sz="1600" dirty="0" smtClean="0">
                <a:solidFill>
                  <a:schemeClr val="bg1"/>
                </a:solidFill>
              </a:rPr>
              <a:t>возмутится безаппеляционностью </a:t>
            </a:r>
            <a:r>
              <a:rPr lang="ru-RU" sz="1600" dirty="0">
                <a:solidFill>
                  <a:schemeClr val="bg1"/>
                </a:solidFill>
              </a:rPr>
              <a:t>суждений, кто-то </a:t>
            </a:r>
            <a:r>
              <a:rPr lang="ru-RU" sz="1600" dirty="0" smtClean="0">
                <a:solidFill>
                  <a:schemeClr val="bg1"/>
                </a:solidFill>
              </a:rPr>
              <a:t>удивится </a:t>
            </a:r>
            <a:r>
              <a:rPr lang="ru-RU" sz="1600" dirty="0">
                <a:solidFill>
                  <a:schemeClr val="bg1"/>
                </a:solidFill>
              </a:rPr>
              <a:t>живучести коррупции, а кто-то, возможно, скажет: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Мы не одни! Все предшествующие поколения на протяжении многих веков противостояли этой напасти. </a:t>
            </a:r>
            <a:r>
              <a:rPr lang="ru-RU" sz="1600" b="1" dirty="0" smtClean="0">
                <a:solidFill>
                  <a:schemeClr val="bg1"/>
                </a:solidFill>
              </a:rPr>
              <a:t>История</a:t>
            </a:r>
            <a:r>
              <a:rPr lang="ru-RU" sz="1600" b="1" dirty="0">
                <a:solidFill>
                  <a:schemeClr val="bg1"/>
                </a:solidFill>
              </a:rPr>
              <a:t>, в какой уже раз дает нам шанс. Не воспользоваться им </a:t>
            </a:r>
            <a:r>
              <a:rPr lang="ru-RU" sz="1600" b="1" dirty="0" smtClean="0">
                <a:solidFill>
                  <a:schemeClr val="bg1"/>
                </a:solidFill>
              </a:rPr>
              <a:t>- </a:t>
            </a:r>
            <a:r>
              <a:rPr lang="ru-RU" sz="1600" b="1" dirty="0">
                <a:solidFill>
                  <a:schemeClr val="bg1"/>
                </a:solidFill>
              </a:rPr>
              <a:t>нельзя! На нас </a:t>
            </a:r>
            <a:r>
              <a:rPr lang="ru-RU" sz="1600" b="1" dirty="0" smtClean="0">
                <a:solidFill>
                  <a:schemeClr val="bg1"/>
                </a:solidFill>
              </a:rPr>
              <a:t>смотрят наши коллеги, наши обучающиеся и их родители!»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980"/>
            <a:ext cx="1409957" cy="7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7" y="379149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5" y="627534"/>
            <a:ext cx="6870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Урукагина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(XXIV век до н.э.), шумерский царь города-государства </a:t>
            </a:r>
            <a:r>
              <a:rPr lang="ru-RU" dirty="0" err="1">
                <a:solidFill>
                  <a:schemeClr val="bg1"/>
                </a:solidFill>
              </a:rPr>
              <a:t>Лагаша</a:t>
            </a:r>
            <a:r>
              <a:rPr lang="ru-RU" dirty="0" smtClean="0">
                <a:solidFill>
                  <a:schemeClr val="bg1"/>
                </a:solidFill>
              </a:rPr>
              <a:t>. Первый правитель, о котором сохранилось упоминание, как </a:t>
            </a:r>
            <a:r>
              <a:rPr lang="ru-RU" dirty="0">
                <a:solidFill>
                  <a:schemeClr val="bg1"/>
                </a:solidFill>
              </a:rPr>
              <a:t>о борце с коррупцией. 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Из </a:t>
            </a:r>
            <a:r>
              <a:rPr lang="ru-RU" sz="1200" i="1" dirty="0">
                <a:solidFill>
                  <a:schemeClr val="bg1"/>
                </a:solidFill>
              </a:rPr>
              <a:t>книги Андрианова «Бюрократия,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...», </a:t>
            </a:r>
            <a:r>
              <a:rPr lang="ru-RU" sz="1200" i="1" dirty="0">
                <a:solidFill>
                  <a:schemeClr val="bg1"/>
                </a:solidFill>
              </a:rPr>
              <a:t>2009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534" y="235572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Угроза коррупции. </a:t>
            </a:r>
            <a:r>
              <a:rPr lang="ru-RU" dirty="0">
                <a:solidFill>
                  <a:schemeClr val="bg1"/>
                </a:solidFill>
              </a:rPr>
              <a:t>«Коррупция, как одно из самых пагубных явлений для любого государства, стала для России в начале третьего тысячелетия основным </a:t>
            </a:r>
            <a:r>
              <a:rPr lang="ru-RU" dirty="0" smtClean="0">
                <a:solidFill>
                  <a:schemeClr val="bg1"/>
                </a:solidFill>
              </a:rPr>
              <a:t>препятствием </a:t>
            </a:r>
            <a:r>
              <a:rPr lang="ru-RU" dirty="0">
                <a:solidFill>
                  <a:schemeClr val="bg1"/>
                </a:solidFill>
              </a:rPr>
              <a:t>для политического, экономического и духовного </a:t>
            </a:r>
            <a:r>
              <a:rPr lang="ru-RU" dirty="0" smtClean="0">
                <a:solidFill>
                  <a:schemeClr val="bg1"/>
                </a:solidFill>
              </a:rPr>
              <a:t>возрождения</a:t>
            </a:r>
            <a:r>
              <a:rPr lang="ru-RU" dirty="0">
                <a:solidFill>
                  <a:schemeClr val="bg1"/>
                </a:solidFill>
              </a:rPr>
              <a:t>, превратилась в реальную угрозу </a:t>
            </a:r>
            <a:r>
              <a:rPr lang="ru-RU" dirty="0" smtClean="0">
                <a:solidFill>
                  <a:schemeClr val="bg1"/>
                </a:solidFill>
              </a:rPr>
              <a:t>национальной безопасности страны</a:t>
            </a:r>
            <a:r>
              <a:rPr lang="ru-RU" dirty="0">
                <a:solidFill>
                  <a:schemeClr val="bg1"/>
                </a:solidFill>
              </a:rPr>
              <a:t>, главный тормоз на пути любых преобразований. Став фактически одним из элементов функционирования государства, неотъемлемой составляющей его взаимоотношений с гражданами, коррупция породила чудовищные </a:t>
            </a:r>
            <a:r>
              <a:rPr lang="ru-RU" dirty="0" smtClean="0">
                <a:solidFill>
                  <a:schemeClr val="bg1"/>
                </a:solidFill>
              </a:rPr>
              <a:t>диспропорции </a:t>
            </a:r>
            <a:r>
              <a:rPr lang="ru-RU" dirty="0">
                <a:solidFill>
                  <a:schemeClr val="bg1"/>
                </a:solidFill>
              </a:rPr>
              <a:t>не только в системе управления и функционирования государственных </a:t>
            </a:r>
            <a:r>
              <a:rPr lang="ru-RU" dirty="0" smtClean="0">
                <a:solidFill>
                  <a:schemeClr val="bg1"/>
                </a:solidFill>
              </a:rPr>
              <a:t>институтов</a:t>
            </a:r>
            <a:r>
              <a:rPr lang="ru-RU" dirty="0">
                <a:solidFill>
                  <a:schemeClr val="bg1"/>
                </a:solidFill>
              </a:rPr>
              <a:t>, но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err="1" smtClean="0">
                <a:solidFill>
                  <a:schemeClr val="bg1"/>
                </a:solidFill>
              </a:rPr>
              <a:t>првела</a:t>
            </a:r>
            <a:r>
              <a:rPr lang="ru-RU" dirty="0" smtClean="0">
                <a:solidFill>
                  <a:schemeClr val="bg1"/>
                </a:solidFill>
              </a:rPr>
              <a:t> к серьезным </a:t>
            </a:r>
            <a:r>
              <a:rPr lang="ru-RU" dirty="0">
                <a:solidFill>
                  <a:schemeClr val="bg1"/>
                </a:solidFill>
              </a:rPr>
              <a:t>сдвигам в сознании граждан, которые все больше и </a:t>
            </a:r>
            <a:r>
              <a:rPr lang="ru-RU" dirty="0" smtClean="0">
                <a:solidFill>
                  <a:schemeClr val="bg1"/>
                </a:solidFill>
              </a:rPr>
              <a:t>больше утрачивают доверие </a:t>
            </a:r>
            <a:r>
              <a:rPr lang="ru-RU" dirty="0">
                <a:solidFill>
                  <a:schemeClr val="bg1"/>
                </a:solidFill>
              </a:rPr>
              <a:t>к власти и </a:t>
            </a:r>
            <a:r>
              <a:rPr lang="ru-RU" dirty="0" smtClean="0">
                <a:solidFill>
                  <a:schemeClr val="bg1"/>
                </a:solidFill>
              </a:rPr>
              <a:t>веру в </a:t>
            </a:r>
            <a:r>
              <a:rPr lang="ru-RU" dirty="0">
                <a:solidFill>
                  <a:schemeClr val="bg1"/>
                </a:solidFill>
              </a:rPr>
              <a:t>справедливость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Из доклада подко</a:t>
            </a:r>
            <a:r>
              <a:rPr lang="ru-RU" sz="1200" i="1" dirty="0" smtClean="0">
                <a:solidFill>
                  <a:schemeClr val="bg1"/>
                </a:solidFill>
              </a:rPr>
              <a:t>миссии </a:t>
            </a:r>
            <a:r>
              <a:rPr lang="ru-RU" sz="1200" i="1" dirty="0">
                <a:solidFill>
                  <a:schemeClr val="bg1"/>
                </a:solidFill>
              </a:rPr>
              <a:t>Общественной палаты Российской Федерации </a:t>
            </a:r>
            <a:r>
              <a:rPr lang="ru-RU" sz="1200" i="1" dirty="0" smtClean="0">
                <a:solidFill>
                  <a:schemeClr val="bg1"/>
                </a:solidFill>
              </a:rPr>
              <a:t>по </a:t>
            </a:r>
            <a:r>
              <a:rPr lang="ru-RU" sz="1200" i="1" dirty="0">
                <a:solidFill>
                  <a:schemeClr val="bg1"/>
                </a:solidFill>
              </a:rPr>
              <a:t>проблемам противодействия </a:t>
            </a:r>
            <a:r>
              <a:rPr lang="ru-RU" sz="1200" i="1" dirty="0" smtClean="0">
                <a:solidFill>
                  <a:schemeClr val="bg1"/>
                </a:solidFill>
              </a:rPr>
              <a:t>коррупции, </a:t>
            </a:r>
            <a:r>
              <a:rPr lang="ru-RU" sz="1200" i="1" dirty="0">
                <a:solidFill>
                  <a:schemeClr val="bg1"/>
                </a:solidFill>
              </a:rPr>
              <a:t>2006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1721" y="1419622"/>
            <a:ext cx="7044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Участие в коррупции. </a:t>
            </a:r>
            <a:r>
              <a:rPr lang="ru-RU" dirty="0" smtClean="0">
                <a:solidFill>
                  <a:schemeClr val="bg1"/>
                </a:solidFill>
              </a:rPr>
              <a:t>«Я хочу, чтобы было меньше коррупции, либо больше возможностей участвовать в ней».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Эшли </a:t>
            </a:r>
            <a:r>
              <a:rPr lang="ru-RU" sz="1200" i="1" dirty="0" err="1" smtClean="0">
                <a:solidFill>
                  <a:schemeClr val="bg1"/>
                </a:solidFill>
              </a:rPr>
              <a:t>Брильянс</a:t>
            </a:r>
            <a:r>
              <a:rPr lang="ru-RU" sz="1200" i="1" dirty="0" smtClean="0">
                <a:solidFill>
                  <a:schemeClr val="bg1"/>
                </a:solidFill>
              </a:rPr>
              <a:t>, американский юморист, </a:t>
            </a:r>
            <a:r>
              <a:rPr lang="en-US" sz="1200" i="1" dirty="0" smtClean="0">
                <a:solidFill>
                  <a:schemeClr val="bg1"/>
                </a:solidFill>
              </a:rPr>
              <a:t>XX</a:t>
            </a:r>
            <a:r>
              <a:rPr lang="ru-RU" sz="1200" i="1" dirty="0" smtClean="0">
                <a:solidFill>
                  <a:schemeClr val="bg1"/>
                </a:solidFill>
              </a:rPr>
              <a:t> век</a:t>
            </a:r>
            <a:endParaRPr lang="ru-R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5821"/>
            <a:ext cx="94288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Ф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1543"/>
            <a:ext cx="10759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Х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552" y="622789"/>
            <a:ext cx="65528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«Фонды пресмыкающихся» 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наименование партийных фондов, использующих «черные» счета для финансирования партийной деятельности и подкупа чиновников. Получили свое название в </a:t>
            </a:r>
            <a:r>
              <a:rPr lang="ru-RU" dirty="0" smtClean="0">
                <a:solidFill>
                  <a:schemeClr val="bg1"/>
                </a:solidFill>
              </a:rPr>
              <a:t>XI</a:t>
            </a:r>
            <a:r>
              <a:rPr lang="en-US" dirty="0" smtClean="0">
                <a:solidFill>
                  <a:schemeClr val="bg1"/>
                </a:solidFill>
              </a:rPr>
              <a:t>X </a:t>
            </a:r>
            <a:r>
              <a:rPr lang="ru-RU" dirty="0">
                <a:solidFill>
                  <a:schemeClr val="bg1"/>
                </a:solidFill>
              </a:rPr>
              <a:t>веке </a:t>
            </a:r>
            <a:r>
              <a:rPr lang="ru-RU" dirty="0" smtClean="0">
                <a:solidFill>
                  <a:schemeClr val="bg1"/>
                </a:solidFill>
              </a:rPr>
              <a:t>по меткому наблюдению канцлера Германской империи Отто фон Бисмарка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Из книги Бондаренко «Коррумпированные общества», 2002 год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9408" y="2283718"/>
            <a:ext cx="6551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«Хадис Пророка Мухаммада». </a:t>
            </a:r>
            <a:r>
              <a:rPr lang="ru-RU" dirty="0">
                <a:solidFill>
                  <a:schemeClr val="bg1"/>
                </a:solidFill>
              </a:rPr>
              <a:t>Антикоррупционное положение: «</a:t>
            </a:r>
            <a:r>
              <a:rPr lang="ru-RU" dirty="0" smtClean="0">
                <a:solidFill>
                  <a:schemeClr val="bg1"/>
                </a:solidFill>
              </a:rPr>
              <a:t>Дающий взятку </a:t>
            </a:r>
            <a:r>
              <a:rPr lang="ru-RU" dirty="0">
                <a:solidFill>
                  <a:schemeClr val="bg1"/>
                </a:solidFill>
              </a:rPr>
              <a:t>и берущий взятку </a:t>
            </a:r>
            <a:r>
              <a:rPr lang="ru-RU" dirty="0" smtClean="0">
                <a:solidFill>
                  <a:schemeClr val="bg1"/>
                </a:solidFill>
              </a:rPr>
              <a:t>оба окажутся в адском пламене» 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Сборник </a:t>
            </a:r>
            <a:r>
              <a:rPr lang="ru-RU" sz="1200" i="1" dirty="0">
                <a:solidFill>
                  <a:schemeClr val="bg1"/>
                </a:solidFill>
              </a:rPr>
              <a:t>«Сады благонравных имама </a:t>
            </a:r>
            <a:r>
              <a:rPr lang="ru-RU" sz="1200" i="1" dirty="0" smtClean="0">
                <a:solidFill>
                  <a:schemeClr val="bg1"/>
                </a:solidFill>
              </a:rPr>
              <a:t>Ан-</a:t>
            </a:r>
            <a:r>
              <a:rPr lang="ru-RU" sz="1200" i="1" dirty="0" err="1" smtClean="0">
                <a:solidFill>
                  <a:schemeClr val="bg1"/>
                </a:solidFill>
              </a:rPr>
              <a:t>Навави</a:t>
            </a:r>
            <a:r>
              <a:rPr lang="ru-RU" sz="1200" i="1" dirty="0" smtClean="0">
                <a:solidFill>
                  <a:schemeClr val="bg1"/>
                </a:solidFill>
              </a:rPr>
              <a:t>»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008" y="3363838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Хрущев Никита Сергеевич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1894 - 1971</a:t>
            </a:r>
            <a:r>
              <a:rPr lang="ru-RU" dirty="0">
                <a:solidFill>
                  <a:schemeClr val="bg1"/>
                </a:solidFill>
              </a:rPr>
              <a:t>), советский государственный и </a:t>
            </a:r>
            <a:r>
              <a:rPr lang="ru-RU" dirty="0" smtClean="0">
                <a:solidFill>
                  <a:schemeClr val="bg1"/>
                </a:solidFill>
              </a:rPr>
              <a:t>политический </a:t>
            </a:r>
            <a:r>
              <a:rPr lang="ru-RU" dirty="0">
                <a:solidFill>
                  <a:schemeClr val="bg1"/>
                </a:solidFill>
              </a:rPr>
              <a:t>деятель, первый секретарь ЦК КПСС. В феврале 1962 года направил в </a:t>
            </a:r>
            <a:r>
              <a:rPr lang="ru-RU" dirty="0" smtClean="0">
                <a:solidFill>
                  <a:schemeClr val="bg1"/>
                </a:solidFill>
              </a:rPr>
              <a:t>Президиум </a:t>
            </a:r>
            <a:r>
              <a:rPr lang="ru-RU" dirty="0">
                <a:solidFill>
                  <a:schemeClr val="bg1"/>
                </a:solidFill>
              </a:rPr>
              <a:t>ЦК КПСС записку «Об улучшении контроля за выполнением директив партии и правительства», в которой говорилось, что коррупция в стране затронула высшие звенья государственного управления, что взяточничество проникло в Госплан, </a:t>
            </a:r>
            <a:r>
              <a:rPr lang="ru-RU" dirty="0" smtClean="0">
                <a:solidFill>
                  <a:schemeClr val="bg1"/>
                </a:solidFill>
              </a:rPr>
              <a:t>другие </a:t>
            </a:r>
            <a:r>
              <a:rPr lang="ru-RU" dirty="0">
                <a:solidFill>
                  <a:schemeClr val="bg1"/>
                </a:solidFill>
              </a:rPr>
              <a:t>министерства и ведомства, в суд, прокуратуру, адвокатуру.</a:t>
            </a:r>
          </a:p>
        </p:txBody>
      </p:sp>
    </p:spTree>
    <p:extLst>
      <p:ext uri="{BB962C8B-B14F-4D97-AF65-F5344CB8AC3E}">
        <p14:creationId xmlns:p14="http://schemas.microsoft.com/office/powerpoint/2010/main" val="36726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5821"/>
            <a:ext cx="94448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9587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Честь. </a:t>
            </a:r>
            <a:r>
              <a:rPr lang="ru-RU" dirty="0" smtClean="0">
                <a:solidFill>
                  <a:schemeClr val="bg1"/>
                </a:solidFill>
              </a:rPr>
              <a:t>«Торгуя честью, не разбогатеешь».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Люк де </a:t>
            </a:r>
            <a:r>
              <a:rPr lang="ru-RU" sz="1200" i="1" dirty="0" err="1" smtClean="0">
                <a:solidFill>
                  <a:schemeClr val="bg1"/>
                </a:solidFill>
              </a:rPr>
              <a:t>Клапье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Вовенард</a:t>
            </a:r>
            <a:r>
              <a:rPr lang="ru-RU" sz="1200" i="1" dirty="0" smtClean="0">
                <a:solidFill>
                  <a:schemeClr val="bg1"/>
                </a:solidFill>
              </a:rPr>
              <a:t>, французский философ </a:t>
            </a:r>
            <a:r>
              <a:rPr lang="en-US" sz="1200" i="1" dirty="0" smtClean="0">
                <a:solidFill>
                  <a:schemeClr val="bg1"/>
                </a:solidFill>
              </a:rPr>
              <a:t>XVIII </a:t>
            </a:r>
            <a:r>
              <a:rPr lang="ru-RU" sz="1200" i="1" dirty="0" smtClean="0">
                <a:solidFill>
                  <a:schemeClr val="bg1"/>
                </a:solidFill>
              </a:rPr>
              <a:t>века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9207" y="1216443"/>
            <a:ext cx="6683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Черти и взятки.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Всю жизнь мучила мысль: берут ли черти в аду? И, если берут, </a:t>
            </a:r>
            <a:r>
              <a:rPr lang="ru-RU" dirty="0" smtClean="0">
                <a:solidFill>
                  <a:schemeClr val="bg1"/>
                </a:solidFill>
              </a:rPr>
              <a:t>то чем?»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Валентин </a:t>
            </a:r>
            <a:r>
              <a:rPr lang="ru-RU" sz="1200" i="1" dirty="0" err="1" smtClean="0">
                <a:solidFill>
                  <a:schemeClr val="bg1"/>
                </a:solidFill>
              </a:rPr>
              <a:t>Домиль</a:t>
            </a:r>
            <a:r>
              <a:rPr lang="ru-RU" sz="1200" i="1" dirty="0" smtClean="0">
                <a:solidFill>
                  <a:schemeClr val="bg1"/>
                </a:solidFill>
              </a:rPr>
              <a:t>. Из книги Ткаченко и Горбачева «Переговоры об откате», 2008 год.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545" y="1955107"/>
            <a:ext cx="130035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Ш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155161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Шафиров Петр Павлович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1669 - 1739</a:t>
            </a:r>
            <a:r>
              <a:rPr lang="ru-RU" dirty="0">
                <a:solidFill>
                  <a:schemeClr val="bg1"/>
                </a:solidFill>
              </a:rPr>
              <a:t>), крупный российский чиновник XVIII века, сенатор, барон, видный коррупционер и казнокрад; известен многочисленными назначениями родственникам повышенного жалования и крупными хищениями. Был лишен имущества </a:t>
            </a:r>
            <a:r>
              <a:rPr lang="ru-RU" dirty="0" smtClean="0">
                <a:solidFill>
                  <a:schemeClr val="bg1"/>
                </a:solidFill>
              </a:rPr>
              <a:t>и чинов, сослан в Сибирь, но спустя некоторое время возвращен в Санкт-Петербург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170" y="3453269"/>
            <a:ext cx="99097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Э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545601"/>
            <a:ext cx="6408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Экономический курс</a:t>
            </a:r>
            <a:r>
              <a:rPr lang="ru-RU" dirty="0">
                <a:solidFill>
                  <a:schemeClr val="bg1"/>
                </a:solidFill>
              </a:rPr>
              <a:t>. «Продажные чиновники способствуют принятию неправильных политических решений ради извлечения личной </a:t>
            </a:r>
            <a:r>
              <a:rPr lang="ru-RU" dirty="0" smtClean="0">
                <a:solidFill>
                  <a:schemeClr val="bg1"/>
                </a:solidFill>
              </a:rPr>
              <a:t>материальной выгоды, </a:t>
            </a:r>
            <a:r>
              <a:rPr lang="ru-RU" dirty="0">
                <a:solidFill>
                  <a:schemeClr val="bg1"/>
                </a:solidFill>
              </a:rPr>
              <a:t>и ценой их поведения является неэффективный и </a:t>
            </a:r>
            <a:r>
              <a:rPr lang="ru-RU" dirty="0" smtClean="0">
                <a:solidFill>
                  <a:schemeClr val="bg1"/>
                </a:solidFill>
              </a:rPr>
              <a:t>несправедливый </a:t>
            </a:r>
            <a:r>
              <a:rPr lang="ru-RU" dirty="0">
                <a:solidFill>
                  <a:schemeClr val="bg1"/>
                </a:solidFill>
              </a:rPr>
              <a:t>экономический курс, проводимый </a:t>
            </a:r>
            <a:r>
              <a:rPr lang="ru-RU" dirty="0" smtClean="0">
                <a:solidFill>
                  <a:schemeClr val="bg1"/>
                </a:solidFill>
              </a:rPr>
              <a:t>государством».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Сьюзан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i="1" dirty="0" err="1">
                <a:solidFill>
                  <a:schemeClr val="bg1"/>
                </a:solidFill>
              </a:rPr>
              <a:t>Роуз-Аккерман</a:t>
            </a:r>
            <a:r>
              <a:rPr lang="ru-RU" sz="1200" i="1" dirty="0">
                <a:solidFill>
                  <a:schemeClr val="bg1"/>
                </a:solidFill>
              </a:rPr>
              <a:t>, профессор Йельского </a:t>
            </a:r>
            <a:r>
              <a:rPr lang="ru-RU" sz="1200" i="1" dirty="0" smtClean="0">
                <a:solidFill>
                  <a:schemeClr val="bg1"/>
                </a:solidFill>
              </a:rPr>
              <a:t>университета, 2003 год.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2000" kern="0" dirty="0" smtClean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07A6789-4CCD-40A8-8622-1C1A20AB9480}"/>
              </a:ext>
            </a:extLst>
          </p:cNvPr>
          <p:cNvSpPr/>
          <p:nvPr/>
        </p:nvSpPr>
        <p:spPr>
          <a:xfrm flipH="1">
            <a:off x="8230798" y="4257719"/>
            <a:ext cx="913202" cy="884192"/>
          </a:xfrm>
          <a:prstGeom prst="triangle">
            <a:avLst>
              <a:gd name="adj" fmla="val 0"/>
            </a:avLst>
          </a:prstGeom>
          <a:solidFill>
            <a:srgbClr val="31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627534"/>
            <a:ext cx="108555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А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64934"/>
            <a:ext cx="6806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Абача</a:t>
            </a:r>
            <a:r>
              <a:rPr lang="ru-RU" b="1" dirty="0">
                <a:solidFill>
                  <a:schemeClr val="bg1"/>
                </a:solidFill>
              </a:rPr>
              <a:t> Сани </a:t>
            </a:r>
            <a:r>
              <a:rPr lang="ru-RU" dirty="0">
                <a:solidFill>
                  <a:schemeClr val="bg1"/>
                </a:solidFill>
              </a:rPr>
              <a:t>(1943—1998), президент и военный диктатор Нигерии, один из самых коррумпированных политиков XX века, присвоивший в период своего правления около 5 млрд. долларов. Умер от инфаркта.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1130" y="1491630"/>
            <a:ext cx="6907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Административная коррупция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намеренное внесение искажений в процесс предписанного исполнения существующих законов, правил с целью </a:t>
            </a:r>
            <a:r>
              <a:rPr lang="ru-RU" dirty="0" smtClean="0">
                <a:solidFill>
                  <a:schemeClr val="bg1"/>
                </a:solidFill>
              </a:rPr>
              <a:t>предоставления </a:t>
            </a:r>
            <a:r>
              <a:rPr lang="ru-RU" dirty="0">
                <a:solidFill>
                  <a:schemeClr val="bg1"/>
                </a:solidFill>
              </a:rPr>
              <a:t>преимуществ заинтересованным лицам.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Андрианова «Бюрократия,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...», </a:t>
            </a:r>
            <a:r>
              <a:rPr lang="ru-RU" sz="1200" i="1" dirty="0">
                <a:solidFill>
                  <a:schemeClr val="bg1"/>
                </a:solidFill>
              </a:rPr>
              <a:t>2009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275" y="2571750"/>
            <a:ext cx="8209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Александр I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1777 - 1825</a:t>
            </a:r>
            <a:r>
              <a:rPr lang="ru-RU" dirty="0">
                <a:solidFill>
                  <a:schemeClr val="bg1"/>
                </a:solidFill>
              </a:rPr>
              <a:t>), российский император. Издал Указ «Об искоренении лихоимцев», в котором констатировал, что «пагубное лихоимство или взятки не только существуют, но даже распространяются между теми самыми, которые ими должны гнушаться и пресекать».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 «Российская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2004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672943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Аристотель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384 - 322 </a:t>
            </a:r>
            <a:r>
              <a:rPr lang="ru-RU" dirty="0">
                <a:solidFill>
                  <a:schemeClr val="bg1"/>
                </a:solidFill>
              </a:rPr>
              <a:t>до н.э.), древнегреческий философ. Ему принадлежат </a:t>
            </a:r>
            <a:r>
              <a:rPr lang="ru-RU" dirty="0" smtClean="0">
                <a:solidFill>
                  <a:schemeClr val="bg1"/>
                </a:solidFill>
              </a:rPr>
              <a:t>антикоррупционные </a:t>
            </a:r>
            <a:r>
              <a:rPr lang="ru-RU" dirty="0">
                <a:solidFill>
                  <a:schemeClr val="bg1"/>
                </a:solidFill>
              </a:rPr>
              <a:t>высказывания: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«Покупающие власть за деньги привыкают извлекать из нее прибыль».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«Самое главное при всяком государственном устройстве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устроить дело так, чтобы должностным лицам невозможно было наживаться». </a:t>
            </a:r>
          </a:p>
        </p:txBody>
      </p:sp>
    </p:spTree>
    <p:extLst>
      <p:ext uri="{BB962C8B-B14F-4D97-AF65-F5344CB8AC3E}">
        <p14:creationId xmlns:p14="http://schemas.microsoft.com/office/powerpoint/2010/main" val="5920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99" y="569235"/>
            <a:ext cx="92845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Б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94138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Бытовая коррупция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вымогательство государственным или муниципальным служащим денег или материальных ценностей с населения за оказание </a:t>
            </a:r>
            <a:r>
              <a:rPr lang="ru-RU" dirty="0" smtClean="0">
                <a:solidFill>
                  <a:schemeClr val="bg1"/>
                </a:solidFill>
              </a:rPr>
              <a:t>государственных </a:t>
            </a:r>
            <a:r>
              <a:rPr lang="ru-RU" dirty="0">
                <a:solidFill>
                  <a:schemeClr val="bg1"/>
                </a:solidFill>
              </a:rPr>
              <a:t>услуг в случаях когда «простой человек решает свои проблемы». </a:t>
            </a: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Ю.В.Латов</a:t>
            </a:r>
            <a:r>
              <a:rPr lang="ru-RU" sz="1200" i="1" dirty="0">
                <a:solidFill>
                  <a:schemeClr val="bg1"/>
                </a:solidFill>
              </a:rPr>
              <a:t>. Из книги «Политическая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..», </a:t>
            </a:r>
            <a:r>
              <a:rPr lang="ru-RU" sz="1200" i="1" dirty="0">
                <a:solidFill>
                  <a:schemeClr val="bg1"/>
                </a:solidFill>
              </a:rPr>
              <a:t>2008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526965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«Библия». </a:t>
            </a:r>
            <a:r>
              <a:rPr lang="ru-RU" dirty="0">
                <a:solidFill>
                  <a:schemeClr val="bg1"/>
                </a:solidFill>
              </a:rPr>
              <a:t>Антикоррупционные положения: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«Проклят, кто берет подкуп, чтоб убить душу и пролить кровь невинную! И весь народ скажет: Аминь!» </a:t>
            </a:r>
            <a:r>
              <a:rPr lang="ru-RU" i="1" dirty="0">
                <a:solidFill>
                  <a:schemeClr val="bg1"/>
                </a:solidFill>
              </a:rPr>
              <a:t>(Второзаконие, глава 27, стих 25)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«Князья твои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законопреступники и сообщники воров; все они любят </a:t>
            </a:r>
            <a:r>
              <a:rPr lang="ru-RU" dirty="0" smtClean="0">
                <a:solidFill>
                  <a:schemeClr val="bg1"/>
                </a:solidFill>
              </a:rPr>
              <a:t>подарки </a:t>
            </a:r>
            <a:r>
              <a:rPr lang="ru-RU" dirty="0">
                <a:solidFill>
                  <a:schemeClr val="bg1"/>
                </a:solidFill>
              </a:rPr>
              <a:t>и гонятся за мздой» </a:t>
            </a:r>
            <a:r>
              <a:rPr lang="ru-RU" i="1" dirty="0">
                <a:solidFill>
                  <a:schemeClr val="bg1"/>
                </a:solidFill>
              </a:rPr>
              <a:t>(Исход, глава 1, стих 23).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«Руки их обращены к тому, чтоб уметь делать зло; начальник требует </a:t>
            </a:r>
            <a:r>
              <a:rPr lang="ru-RU" dirty="0" smtClean="0">
                <a:solidFill>
                  <a:schemeClr val="bg1"/>
                </a:solidFill>
              </a:rPr>
              <a:t>подарков</a:t>
            </a:r>
            <a:r>
              <a:rPr lang="ru-RU" dirty="0">
                <a:solidFill>
                  <a:schemeClr val="bg1"/>
                </a:solidFill>
              </a:rPr>
              <a:t>, и судья судит за взятки, а вельможи высказывают злые хотения души своей и извращают дело» </a:t>
            </a:r>
            <a:r>
              <a:rPr lang="ru-RU" i="1" dirty="0">
                <a:solidFill>
                  <a:schemeClr val="bg1"/>
                </a:solidFill>
              </a:rPr>
              <a:t>(Михей, глава 7, стих 3).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«Нечестивый берет подарок из пазухи, чтобы извратить пути правосудия» </a:t>
            </a:r>
          </a:p>
          <a:p>
            <a:pPr algn="just"/>
            <a:r>
              <a:rPr lang="ru-RU" i="1" dirty="0">
                <a:solidFill>
                  <a:schemeClr val="bg1"/>
                </a:solidFill>
              </a:rPr>
              <a:t>(Притчи, глава 17, стих 23).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88241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Бакунин Михаил Александрович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1814 - 1876</a:t>
            </a:r>
            <a:r>
              <a:rPr lang="ru-RU" dirty="0">
                <a:solidFill>
                  <a:schemeClr val="bg1"/>
                </a:solidFill>
              </a:rPr>
              <a:t>), главный теоретик анархизма, русский революционер. Считал, что коррупция для любых правителей государства является средством управления, важным инструментом в руках профессиональных политиков, которые обладают «</a:t>
            </a:r>
            <a:r>
              <a:rPr lang="ru-RU" dirty="0" smtClean="0">
                <a:solidFill>
                  <a:schemeClr val="bg1"/>
                </a:solidFill>
              </a:rPr>
              <a:t>искусством </a:t>
            </a:r>
            <a:r>
              <a:rPr lang="ru-RU" dirty="0">
                <a:solidFill>
                  <a:schemeClr val="bg1"/>
                </a:solidFill>
              </a:rPr>
              <a:t>побеждать и сохранять власть всеми возможными способами». </a:t>
            </a:r>
          </a:p>
        </p:txBody>
      </p:sp>
    </p:spTree>
    <p:extLst>
      <p:ext uri="{BB962C8B-B14F-4D97-AF65-F5344CB8AC3E}">
        <p14:creationId xmlns:p14="http://schemas.microsoft.com/office/powerpoint/2010/main" val="29962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99" y="569235"/>
            <a:ext cx="96051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В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699542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Бэкон Френсис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1561 - 1626</a:t>
            </a:r>
            <a:r>
              <a:rPr lang="ru-RU" dirty="0">
                <a:solidFill>
                  <a:schemeClr val="bg1"/>
                </a:solidFill>
              </a:rPr>
              <a:t>), английский философ: «Думая, что всё могут купить за свои богатства, многие, прежде всего, продали себя».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4879" y="1491630"/>
            <a:ext cx="6768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«Взятки наоборот»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реакция чиновников царской России на активную </a:t>
            </a:r>
            <a:r>
              <a:rPr lang="ru-RU" dirty="0" smtClean="0">
                <a:solidFill>
                  <a:schemeClr val="bg1"/>
                </a:solidFill>
              </a:rPr>
              <a:t>антикоррупционную </a:t>
            </a:r>
            <a:r>
              <a:rPr lang="ru-RU" dirty="0">
                <a:solidFill>
                  <a:schemeClr val="bg1"/>
                </a:solidFill>
              </a:rPr>
              <a:t>деятельность генерал-губернатора Сибири Михаила Сперанского в начале XIX века, предпочитавших давать взятки крестьянам за то, чтобы они не подавали жалоб на произвол чиновников.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 «Российская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2004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4560" y="2787774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«Взять на зарплату»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жаргоне коррупционеров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договориться с </a:t>
            </a:r>
            <a:r>
              <a:rPr lang="ru-RU" dirty="0" smtClean="0">
                <a:solidFill>
                  <a:schemeClr val="bg1"/>
                </a:solidFill>
              </a:rPr>
              <a:t>чиновником</a:t>
            </a:r>
            <a:r>
              <a:rPr lang="ru-RU" dirty="0">
                <a:solidFill>
                  <a:schemeClr val="bg1"/>
                </a:solidFill>
              </a:rPr>
              <a:t>, в коррупционных услугах которого часто нуждается взяткодатель, о </a:t>
            </a:r>
            <a:r>
              <a:rPr lang="ru-RU" dirty="0" smtClean="0">
                <a:solidFill>
                  <a:schemeClr val="bg1"/>
                </a:solidFill>
              </a:rPr>
              <a:t>регулярных </a:t>
            </a:r>
            <a:r>
              <a:rPr lang="ru-RU" dirty="0">
                <a:solidFill>
                  <a:schemeClr val="bg1"/>
                </a:solidFill>
              </a:rPr>
              <a:t>выплатах по определенным ставкам в пользу чиновника взамен его </a:t>
            </a:r>
            <a:r>
              <a:rPr lang="ru-RU" dirty="0" smtClean="0">
                <a:solidFill>
                  <a:schemeClr val="bg1"/>
                </a:solidFill>
              </a:rPr>
              <a:t>систематических </a:t>
            </a:r>
            <a:r>
              <a:rPr lang="ru-RU" dirty="0">
                <a:solidFill>
                  <a:schemeClr val="bg1"/>
                </a:solidFill>
              </a:rPr>
              <a:t>услуг.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7390" y="3867894"/>
            <a:ext cx="7743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Волин Лев Лазаревич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1887 - 1926</a:t>
            </a:r>
            <a:r>
              <a:rPr lang="ru-RU" dirty="0">
                <a:solidFill>
                  <a:schemeClr val="bg1"/>
                </a:solidFill>
              </a:rPr>
              <a:t>), высший советский чиновник в 20-е годы XX века, заведующий Особым отделом Валютного управления </a:t>
            </a:r>
            <a:r>
              <a:rPr lang="ru-RU" dirty="0" err="1" smtClean="0">
                <a:solidFill>
                  <a:schemeClr val="bg1"/>
                </a:solidFill>
              </a:rPr>
              <a:t>Наркомфина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РСФСР, видный взяточник и казнокрад. Расстрелян за хищения в особо </a:t>
            </a:r>
            <a:r>
              <a:rPr lang="ru-RU" dirty="0" smtClean="0">
                <a:solidFill>
                  <a:schemeClr val="bg1"/>
                </a:solidFill>
              </a:rPr>
              <a:t>крупных </a:t>
            </a:r>
            <a:r>
              <a:rPr lang="ru-RU" dirty="0">
                <a:solidFill>
                  <a:schemeClr val="bg1"/>
                </a:solidFill>
              </a:rPr>
              <a:t>размерах.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99" y="569235"/>
            <a:ext cx="86273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Г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736" y="580964"/>
            <a:ext cx="7272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Гоббс Томас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1588 - 1679</a:t>
            </a:r>
            <a:r>
              <a:rPr lang="ru-RU" dirty="0">
                <a:solidFill>
                  <a:schemeClr val="bg1"/>
                </a:solidFill>
              </a:rPr>
              <a:t>), английский философ XVII века: «Коррупция есть ко-</a:t>
            </a:r>
            <a:r>
              <a:rPr lang="ru-RU" dirty="0" err="1">
                <a:solidFill>
                  <a:schemeClr val="bg1"/>
                </a:solidFill>
              </a:rPr>
              <a:t>рень</a:t>
            </a:r>
            <a:r>
              <a:rPr lang="ru-RU" dirty="0">
                <a:solidFill>
                  <a:schemeClr val="bg1"/>
                </a:solidFill>
              </a:rPr>
              <a:t>, из которого вытекает во все времена и при всяких соблазнах презрение ко всем законам».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Гоголь </a:t>
            </a:r>
            <a:r>
              <a:rPr lang="ru-RU" b="1" dirty="0">
                <a:solidFill>
                  <a:schemeClr val="bg1"/>
                </a:solidFill>
              </a:rPr>
              <a:t>Николай Васильевич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1809 - 1852</a:t>
            </a:r>
            <a:r>
              <a:rPr lang="ru-RU" dirty="0">
                <a:solidFill>
                  <a:schemeClr val="bg1"/>
                </a:solidFill>
              </a:rPr>
              <a:t>), российский писатель. Осуждая </a:t>
            </a:r>
            <a:r>
              <a:rPr lang="ru-RU" dirty="0" smtClean="0">
                <a:solidFill>
                  <a:schemeClr val="bg1"/>
                </a:solidFill>
              </a:rPr>
              <a:t>коррупцию</a:t>
            </a:r>
            <a:r>
              <a:rPr lang="ru-RU" dirty="0">
                <a:solidFill>
                  <a:schemeClr val="bg1"/>
                </a:solidFill>
              </a:rPr>
              <a:t>, писал: «Бесчестное дело брать взятки сделалось необходимостью и </a:t>
            </a:r>
            <a:r>
              <a:rPr lang="ru-RU" dirty="0" smtClean="0">
                <a:solidFill>
                  <a:schemeClr val="bg1"/>
                </a:solidFill>
              </a:rPr>
              <a:t>потребностью </a:t>
            </a:r>
            <a:r>
              <a:rPr lang="ru-RU" dirty="0">
                <a:solidFill>
                  <a:schemeClr val="bg1"/>
                </a:solidFill>
              </a:rPr>
              <a:t>даже для таких людей, которые не рождены быть бесчестными».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Гуковский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Исидор</a:t>
            </a:r>
            <a:r>
              <a:rPr lang="ru-RU" dirty="0">
                <a:solidFill>
                  <a:schemeClr val="bg1"/>
                </a:solidFill>
              </a:rPr>
              <a:t>, полномочный и торговый представитель РСФСР в Эстонии, известный советский коррупционер XX века, «прославившийся» крупными отката-ми и мошенничеством. Умер в 1921 году.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998" y="3363838"/>
            <a:ext cx="80154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Государственная программа. </a:t>
            </a:r>
            <a:r>
              <a:rPr lang="ru-RU" dirty="0">
                <a:solidFill>
                  <a:schemeClr val="bg1"/>
                </a:solidFill>
              </a:rPr>
              <a:t>«Если реализация государственной программы не достигает легитимных целей, то все предусмотренные ею препоны и ограничения не создают ничего, кроме плодородной почвы для коррупции. Выходом тут может быть только решительный отказ от программы, а не ее коррекция». </a:t>
            </a: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Сьюзан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i="1" dirty="0" err="1">
                <a:solidFill>
                  <a:schemeClr val="bg1"/>
                </a:solidFill>
              </a:rPr>
              <a:t>Роуз-Аккерман</a:t>
            </a:r>
            <a:r>
              <a:rPr lang="ru-RU" sz="1200" i="1" dirty="0">
                <a:solidFill>
                  <a:schemeClr val="bg1"/>
                </a:solidFill>
              </a:rPr>
              <a:t>, профессор Йельского университета. 2003 год.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99" y="569235"/>
            <a:ext cx="113043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Д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69235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Декрет «О взяточничестве» 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первый в Советской России правовой акт Совета народных комиссаров, предусматривавший уголовную ответственность за </a:t>
            </a:r>
            <a:r>
              <a:rPr lang="ru-RU" dirty="0" smtClean="0">
                <a:solidFill>
                  <a:schemeClr val="bg1"/>
                </a:solidFill>
              </a:rPr>
              <a:t>взяточничество</a:t>
            </a:r>
            <a:r>
              <a:rPr lang="ru-RU" dirty="0">
                <a:solidFill>
                  <a:schemeClr val="bg1"/>
                </a:solidFill>
              </a:rPr>
              <a:t>. Принят 8 мая 1918 года.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Бинецкого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b="1" i="1" dirty="0">
                <a:solidFill>
                  <a:schemeClr val="bg1"/>
                </a:solidFill>
              </a:rPr>
              <a:t>«</a:t>
            </a:r>
            <a:r>
              <a:rPr lang="ru-RU" sz="1200" i="1" dirty="0">
                <a:solidFill>
                  <a:schemeClr val="bg1"/>
                </a:solidFill>
              </a:rPr>
              <a:t>Коррупция</a:t>
            </a:r>
            <a:r>
              <a:rPr lang="ru-RU" sz="1200" b="1" i="1" dirty="0" smtClean="0">
                <a:solidFill>
                  <a:schemeClr val="bg1"/>
                </a:solidFill>
              </a:rPr>
              <a:t>»</a:t>
            </a:r>
            <a:r>
              <a:rPr lang="ru-RU" sz="1200" i="1" dirty="0">
                <a:solidFill>
                  <a:schemeClr val="bg1"/>
                </a:solidFill>
              </a:rPr>
              <a:t>,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>
                <a:solidFill>
                  <a:schemeClr val="bg1"/>
                </a:solidFill>
              </a:rPr>
              <a:t>2005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51670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«Дело в шляпе!»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укоренившееся выражение, </a:t>
            </a:r>
            <a:r>
              <a:rPr lang="ru-RU" dirty="0" smtClean="0">
                <a:solidFill>
                  <a:schemeClr val="bg1"/>
                </a:solidFill>
              </a:rPr>
              <a:t>свидетельствующее </a:t>
            </a:r>
            <a:r>
              <a:rPr lang="ru-RU" dirty="0">
                <a:solidFill>
                  <a:schemeClr val="bg1"/>
                </a:solidFill>
              </a:rPr>
              <a:t>о чем-либо удавшемся или выполненном. В царской Рос-сии мелкие чиновники пользовались своими шляпами, чтобы получать от просителей взятки. Тем, кому удавалось подкупить чиновника, могли быть уверены, что их дело устроится как нельзя лучше, и говорили: «Дело в шляпе!»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Ткаченко и Горбачева «Переговоры об откате». 2008 год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12" y="372387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Деньги</a:t>
            </a:r>
            <a:r>
              <a:rPr lang="ru-RU" dirty="0">
                <a:solidFill>
                  <a:schemeClr val="bg1"/>
                </a:solidFill>
              </a:rPr>
              <a:t>. «Концентрация денег в немногих руках, деньги как таковые не особенно опасны. Они становятся опасными, только если на них можно купить власть».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Карл Поппер, австрийский философ XX века.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99" y="569235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787774"/>
            <a:ext cx="124264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Ж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734215"/>
            <a:ext cx="64807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Екатерина II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1729 - 1796</a:t>
            </a:r>
            <a:r>
              <a:rPr lang="ru-RU" dirty="0">
                <a:solidFill>
                  <a:schemeClr val="bg1"/>
                </a:solidFill>
              </a:rPr>
              <a:t>), российская императрица. В 1762 году издала Указ о борьбе со взяточничеством, в котором отмечалось: «Ищет ли кто места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платит, защищается ли кто от клеветы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обороняется деньгами, клевещет ли на кого кто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все происки свои подкрепляет дарами».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</a:t>
            </a:r>
            <a:r>
              <a:rPr lang="ru-RU" sz="1200" i="1" dirty="0" err="1">
                <a:solidFill>
                  <a:schemeClr val="bg1"/>
                </a:solidFill>
              </a:rPr>
              <a:t>Кирпичникова</a:t>
            </a:r>
            <a:r>
              <a:rPr lang="ru-RU" sz="1200" i="1" dirty="0">
                <a:solidFill>
                  <a:schemeClr val="bg1"/>
                </a:solidFill>
              </a:rPr>
              <a:t> «Российская коррупция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2004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427734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Желябужский</a:t>
            </a:r>
            <a:r>
              <a:rPr lang="ru-RU" b="1" dirty="0">
                <a:solidFill>
                  <a:schemeClr val="bg1"/>
                </a:solidFill>
              </a:rPr>
              <a:t> Михаил </a:t>
            </a:r>
            <a:r>
              <a:rPr lang="ru-RU" dirty="0" smtClean="0">
                <a:solidFill>
                  <a:schemeClr val="bg1"/>
                </a:solidFill>
              </a:rPr>
              <a:t>(? - 1723</a:t>
            </a:r>
            <a:r>
              <a:rPr lang="ru-RU" dirty="0">
                <a:solidFill>
                  <a:schemeClr val="bg1"/>
                </a:solidFill>
              </a:rPr>
              <a:t>), высший российский чиновник, судья Московского надворного суда, </a:t>
            </a:r>
            <a:r>
              <a:rPr lang="ru-RU" dirty="0" err="1" smtClean="0">
                <a:solidFill>
                  <a:schemeClr val="bg1"/>
                </a:solidFill>
              </a:rPr>
              <a:t>оберфискал</a:t>
            </a:r>
            <a:r>
              <a:rPr lang="ru-RU" dirty="0">
                <a:solidFill>
                  <a:schemeClr val="bg1"/>
                </a:solidFill>
              </a:rPr>
              <a:t>, видный коррупционер XVIII века. За подлоги и вымогательство взяток бит кнутом и сослан на каторгу. 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Жолобов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Алексей Петрович </a:t>
            </a:r>
            <a:r>
              <a:rPr lang="ru-RU" dirty="0" smtClean="0">
                <a:solidFill>
                  <a:schemeClr val="bg1"/>
                </a:solidFill>
              </a:rPr>
              <a:t>(? - 1736</a:t>
            </a:r>
            <a:r>
              <a:rPr lang="ru-RU" dirty="0">
                <a:solidFill>
                  <a:schemeClr val="bg1"/>
                </a:solidFill>
              </a:rPr>
              <a:t>), иркутский вице-губернатор, известный российский коррупционер и взяточник XVIII века. Присваивал себе жалование </a:t>
            </a:r>
            <a:r>
              <a:rPr lang="ru-RU" dirty="0" smtClean="0">
                <a:solidFill>
                  <a:schemeClr val="bg1"/>
                </a:solidFill>
              </a:rPr>
              <a:t>казаков</a:t>
            </a:r>
            <a:r>
              <a:rPr lang="ru-RU" dirty="0">
                <a:solidFill>
                  <a:schemeClr val="bg1"/>
                </a:solidFill>
              </a:rPr>
              <a:t>, обложил данью местное население. Казнен по Указу императрицы Анны </a:t>
            </a:r>
            <a:r>
              <a:rPr lang="ru-RU" dirty="0" smtClean="0">
                <a:solidFill>
                  <a:schemeClr val="bg1"/>
                </a:solidFill>
              </a:rPr>
              <a:t>Иоанновны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книги Константинова «Коррумпированная Россия</a:t>
            </a:r>
            <a:r>
              <a:rPr lang="ru-RU" sz="1200" i="1" dirty="0" smtClean="0">
                <a:solidFill>
                  <a:schemeClr val="bg1"/>
                </a:solidFill>
              </a:rPr>
              <a:t>», </a:t>
            </a:r>
            <a:r>
              <a:rPr lang="ru-RU" sz="1200" i="1" dirty="0">
                <a:solidFill>
                  <a:schemeClr val="bg1"/>
                </a:solidFill>
              </a:rPr>
              <a:t>2006 год.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71550"/>
            <a:ext cx="92525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</a:rPr>
              <a:t>З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694313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Закон Российской Федерации «О противодействии коррупции». Принят Государственной </a:t>
            </a:r>
            <a:r>
              <a:rPr lang="ru-RU" dirty="0">
                <a:solidFill>
                  <a:schemeClr val="bg1"/>
                </a:solidFill>
              </a:rPr>
              <a:t>Думой 19 декабря </a:t>
            </a:r>
            <a:r>
              <a:rPr lang="ru-RU" dirty="0" smtClean="0">
                <a:solidFill>
                  <a:schemeClr val="bg1"/>
                </a:solidFill>
              </a:rPr>
              <a:t>2008 года и </a:t>
            </a:r>
            <a:r>
              <a:rPr lang="ru-RU" dirty="0">
                <a:solidFill>
                  <a:schemeClr val="bg1"/>
                </a:solidFill>
              </a:rPr>
              <a:t>одобрен Советом Федерации 22 декабря 2008 года.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Заначка</a:t>
            </a:r>
            <a:r>
              <a:rPr lang="ru-RU" dirty="0">
                <a:solidFill>
                  <a:schemeClr val="bg1"/>
                </a:solidFill>
              </a:rPr>
              <a:t>. «В отсутствие системы социальных гарантий государственные </a:t>
            </a:r>
            <a:r>
              <a:rPr lang="ru-RU" dirty="0" err="1">
                <a:solidFill>
                  <a:schemeClr val="bg1"/>
                </a:solidFill>
              </a:rPr>
              <a:t>чиновни-ки</a:t>
            </a:r>
            <a:r>
              <a:rPr lang="ru-RU" dirty="0">
                <a:solidFill>
                  <a:schemeClr val="bg1"/>
                </a:solidFill>
              </a:rPr>
              <a:t>, которые знают, что их ждет неминуемое увольнение после очередных выборов, могут просто-напросто втихую откладывать себе заначку на черный день». </a:t>
            </a: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Сьюзан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i="1" dirty="0" err="1">
                <a:solidFill>
                  <a:schemeClr val="bg1"/>
                </a:solidFill>
              </a:rPr>
              <a:t>Роуз-Аккерман</a:t>
            </a:r>
            <a:r>
              <a:rPr lang="ru-RU" sz="1200" i="1" dirty="0">
                <a:solidFill>
                  <a:schemeClr val="bg1"/>
                </a:solidFill>
              </a:rPr>
              <a:t>, профессор Йельского </a:t>
            </a:r>
            <a:r>
              <a:rPr lang="ru-RU" sz="1200" i="1" dirty="0" smtClean="0">
                <a:solidFill>
                  <a:schemeClr val="bg1"/>
                </a:solidFill>
              </a:rPr>
              <a:t>университета, </a:t>
            </a:r>
            <a:r>
              <a:rPr lang="ru-RU" sz="1200" i="1" dirty="0">
                <a:solidFill>
                  <a:schemeClr val="bg1"/>
                </a:solidFill>
              </a:rPr>
              <a:t>2003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750" y="271576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Законы и их заменитель</a:t>
            </a:r>
            <a:r>
              <a:rPr lang="ru-RU" dirty="0">
                <a:solidFill>
                  <a:schemeClr val="bg1"/>
                </a:solidFill>
              </a:rPr>
              <a:t>. «Взятки будут определять не только то, какие законы следует применять, но и какие законы надо принимать». «Взятка не может служить надежным и долговременным заменителем законодательных норм». </a:t>
            </a:r>
          </a:p>
          <a:p>
            <a:pPr algn="r"/>
            <a:r>
              <a:rPr lang="ru-RU" sz="1200" i="1" dirty="0" err="1">
                <a:solidFill>
                  <a:schemeClr val="bg1"/>
                </a:solidFill>
              </a:rPr>
              <a:t>Сьюзан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i="1" dirty="0" err="1">
                <a:solidFill>
                  <a:schemeClr val="bg1"/>
                </a:solidFill>
              </a:rPr>
              <a:t>Роуз-Аккерман</a:t>
            </a:r>
            <a:r>
              <a:rPr lang="ru-RU" sz="1200" i="1" dirty="0">
                <a:solidFill>
                  <a:schemeClr val="bg1"/>
                </a:solidFill>
              </a:rPr>
              <a:t>, профессор Йельского </a:t>
            </a:r>
            <a:r>
              <a:rPr lang="ru-RU" sz="1200" i="1" dirty="0" smtClean="0">
                <a:solidFill>
                  <a:schemeClr val="bg1"/>
                </a:solidFill>
              </a:rPr>
              <a:t>университета, </a:t>
            </a:r>
            <a:r>
              <a:rPr lang="ru-RU" sz="1200" i="1" dirty="0">
                <a:solidFill>
                  <a:schemeClr val="bg1"/>
                </a:solidFill>
              </a:rPr>
              <a:t>2003 год.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758" y="379588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«Зарядить»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жаргоне коррупционеров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оплатить кому-либо </a:t>
            </a:r>
            <a:r>
              <a:rPr lang="ru-RU" dirty="0" smtClean="0">
                <a:solidFill>
                  <a:schemeClr val="bg1"/>
                </a:solidFill>
              </a:rPr>
              <a:t>выполнение </a:t>
            </a:r>
            <a:r>
              <a:rPr lang="ru-RU" dirty="0">
                <a:solidFill>
                  <a:schemeClr val="bg1"/>
                </a:solidFill>
              </a:rPr>
              <a:t>коррупционной услуги, которая должна быть оказана в </a:t>
            </a:r>
            <a:r>
              <a:rPr lang="ru-RU" dirty="0" smtClean="0">
                <a:solidFill>
                  <a:schemeClr val="bg1"/>
                </a:solidFill>
              </a:rPr>
              <a:t>ближайшем </a:t>
            </a:r>
            <a:r>
              <a:rPr lang="ru-RU" dirty="0">
                <a:solidFill>
                  <a:schemeClr val="bg1"/>
                </a:solidFill>
              </a:rPr>
              <a:t>или отдаленном будущем, возможно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при наступлении некоего условия. </a:t>
            </a:r>
          </a:p>
          <a:p>
            <a:pPr algn="r"/>
            <a:r>
              <a:rPr lang="ru-RU" sz="1200" i="1" dirty="0">
                <a:solidFill>
                  <a:schemeClr val="bg1"/>
                </a:solidFill>
              </a:rPr>
              <a:t>Из «Словаря неформальных терминов» </a:t>
            </a:r>
            <a:r>
              <a:rPr lang="ru-RU" sz="1200" i="1" dirty="0" smtClean="0">
                <a:solidFill>
                  <a:schemeClr val="bg1"/>
                </a:solidFill>
              </a:rPr>
              <a:t>Скобликова, </a:t>
            </a:r>
            <a:r>
              <a:rPr lang="ru-RU" sz="1200" i="1" dirty="0">
                <a:solidFill>
                  <a:schemeClr val="bg1"/>
                </a:solidFill>
              </a:rPr>
              <a:t>2009 год.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3549</Words>
  <Application>Microsoft Office PowerPoint</Application>
  <DocSecurity>0</DocSecurity>
  <PresentationFormat>Экран (16:9)</PresentationFormat>
  <Paragraphs>171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Panton</vt:lpstr>
      <vt:lpstr>Calibri</vt:lpstr>
      <vt:lpstr>Panton SemiBold</vt:lpstr>
      <vt:lpstr>Comic Sans MS</vt:lpstr>
      <vt:lpstr>Panton Bold</vt:lpstr>
      <vt:lpstr>Arial</vt:lpstr>
      <vt:lpstr>Calibri Light</vt:lpstr>
      <vt:lpstr>Специальное оформление</vt:lpstr>
      <vt:lpstr>Антикоррупционный букварь  для взрослых Прочти и передай товарищу!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Суверенная система  образования:  региональный контекст</dc:title>
  <dc:creator>Татьяна Аркадьевна Васильева</dc:creator>
  <cp:lastModifiedBy>Орлова Галина Михайловна</cp:lastModifiedBy>
  <cp:revision>416</cp:revision>
  <dcterms:modified xsi:type="dcterms:W3CDTF">2026-02-26T06:59:20Z</dcterms:modified>
</cp:coreProperties>
</file>