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82" r:id="rId3"/>
    <p:sldId id="284" r:id="rId4"/>
    <p:sldId id="285" r:id="rId5"/>
    <p:sldId id="280" r:id="rId6"/>
    <p:sldId id="276" r:id="rId7"/>
    <p:sldId id="281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D8C26"/>
    <a:srgbClr val="3967B9"/>
    <a:srgbClr val="1D4971"/>
    <a:srgbClr val="265F92"/>
    <a:srgbClr val="35921F"/>
    <a:srgbClr val="70AD47"/>
    <a:srgbClr val="A5A5A5"/>
    <a:srgbClr val="ED7D3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 autoAdjust="0"/>
  </p:normalViewPr>
  <p:slideViewPr>
    <p:cSldViewPr snapToGrid="0">
      <p:cViewPr>
        <p:scale>
          <a:sx n="102" d="100"/>
          <a:sy n="102" d="100"/>
        </p:scale>
        <p:origin x="-681" y="-36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Возрастная </a:t>
            </a:r>
            <a:r>
              <a:rPr lang="ru-RU" dirty="0"/>
              <a:t>категория родителей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Лист1!$B$3:$B$6</c:f>
              <c:strCache>
                <c:ptCount val="4"/>
                <c:pt idx="0">
                  <c:v>Возраст до 30 лет </c:v>
                </c:pt>
                <c:pt idx="1">
                  <c:v>Возраст от 30 до 50 лет </c:v>
                </c:pt>
                <c:pt idx="2">
                  <c:v>Возраст  от 50 до 60 лет</c:v>
                </c:pt>
                <c:pt idx="3">
                  <c:v>Возраст старше 60 лет</c:v>
                </c:pt>
              </c:strCache>
            </c:strRef>
          </c:cat>
          <c:val>
            <c:numRef>
              <c:f>Лист1!$C$3:$C$6</c:f>
              <c:numCache>
                <c:formatCode>0%</c:formatCode>
                <c:ptCount val="4"/>
                <c:pt idx="0">
                  <c:v>0.03</c:v>
                </c:pt>
                <c:pt idx="1">
                  <c:v>0.89</c:v>
                </c:pt>
                <c:pt idx="2">
                  <c:v>7.0000000000000007E-2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9A-455F-91AD-422C340A4D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344640"/>
        <c:axId val="46826624"/>
      </c:barChart>
      <c:catAx>
        <c:axId val="1593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26624"/>
        <c:crosses val="autoZero"/>
        <c:auto val="1"/>
        <c:lblAlgn val="ctr"/>
        <c:lblOffset val="100"/>
        <c:noMultiLvlLbl val="0"/>
      </c:catAx>
      <c:valAx>
        <c:axId val="468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34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Возрастная категория обучающихся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Лист2!$B$4:$B$8</c:f>
              <c:strCache>
                <c:ptCount val="5"/>
                <c:pt idx="0">
                  <c:v>10 лет</c:v>
                </c:pt>
                <c:pt idx="1">
                  <c:v>11 лет</c:v>
                </c:pt>
                <c:pt idx="2">
                  <c:v>12 лет</c:v>
                </c:pt>
                <c:pt idx="3">
                  <c:v>13 лет</c:v>
                </c:pt>
                <c:pt idx="4">
                  <c:v>14 лет</c:v>
                </c:pt>
              </c:strCache>
            </c:strRef>
          </c:cat>
          <c:val>
            <c:numRef>
              <c:f>Лист2!$C$4:$C$8</c:f>
              <c:numCache>
                <c:formatCode>0%</c:formatCode>
                <c:ptCount val="5"/>
                <c:pt idx="0">
                  <c:v>0.27</c:v>
                </c:pt>
                <c:pt idx="1">
                  <c:v>0.17</c:v>
                </c:pt>
                <c:pt idx="2">
                  <c:v>0.2</c:v>
                </c:pt>
                <c:pt idx="3">
                  <c:v>0.23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77-408D-80D2-EB8B1B3D27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343616"/>
        <c:axId val="192537152"/>
      </c:barChart>
      <c:catAx>
        <c:axId val="159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37152"/>
        <c:crosses val="autoZero"/>
        <c:auto val="1"/>
        <c:lblAlgn val="ctr"/>
        <c:lblOffset val="100"/>
        <c:noMultiLvlLbl val="0"/>
      </c:catAx>
      <c:valAx>
        <c:axId val="19253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 участников</a:t>
            </a:r>
            <a:r>
              <a:rPr lang="ru-RU" baseline="0"/>
              <a:t> квеста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550338886908747E-2"/>
          <c:y val="0.12322255617892092"/>
          <c:w val="0.90120149702843355"/>
          <c:h val="0.788290839109985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Лист3!$F$4:$F$9</c:f>
              <c:strCache>
                <c:ptCount val="6"/>
                <c:pt idx="0">
                  <c:v>До 15 лет</c:v>
                </c:pt>
                <c:pt idx="1">
                  <c:v>25 -30 лет</c:v>
                </c:pt>
                <c:pt idx="2">
                  <c:v>30 - до 40 лет</c:v>
                </c:pt>
                <c:pt idx="3">
                  <c:v>40 - до 50 лет</c:v>
                </c:pt>
                <c:pt idx="4">
                  <c:v>50-до 60 лет</c:v>
                </c:pt>
                <c:pt idx="5">
                  <c:v>Более 60 лет</c:v>
                </c:pt>
              </c:strCache>
            </c:strRef>
          </c:cat>
          <c:val>
            <c:numRef>
              <c:f>Лист3!$G$4:$G$9</c:f>
              <c:numCache>
                <c:formatCode>0%</c:formatCode>
                <c:ptCount val="6"/>
                <c:pt idx="0">
                  <c:v>0.48</c:v>
                </c:pt>
                <c:pt idx="1">
                  <c:v>0.03</c:v>
                </c:pt>
                <c:pt idx="2">
                  <c:v>0.25</c:v>
                </c:pt>
                <c:pt idx="3">
                  <c:v>0.16</c:v>
                </c:pt>
                <c:pt idx="4">
                  <c:v>0.03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20-40E1-8AA8-B1B09D0360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9040512"/>
        <c:axId val="46830080"/>
      </c:barChart>
      <c:catAx>
        <c:axId val="2390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30080"/>
        <c:crosses val="autoZero"/>
        <c:auto val="1"/>
        <c:lblAlgn val="ctr"/>
        <c:lblOffset val="100"/>
        <c:noMultiLvlLbl val="0"/>
      </c:catAx>
      <c:valAx>
        <c:axId val="4683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0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967B-FD0C-442E-A766-6B4F7C06503F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C7E7-EEDF-41F3-A04E-CC51C9EF5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41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30B7-DC7C-45DA-847C-B6CC730B70A9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E90B9-8F8A-4F0A-BCAD-816D87C64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2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2EB-CAD1-4C21-A2DF-41FC4AE484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9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2EB-CAD1-4C21-A2DF-41FC4AE484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1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2EB-CAD1-4C21-A2DF-41FC4AE484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6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2EB-CAD1-4C21-A2DF-41FC4AE484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2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2EB-CAD1-4C21-A2DF-41FC4AE484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6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9C2EB-CAD1-4C21-A2DF-41FC4AE484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6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9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2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0314"/>
            <a:ext cx="105156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726771"/>
            <a:ext cx="10515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2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1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4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1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9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D623-2DB6-4B09-A093-4C486BAA551D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012F-F2F8-4052-8E88-1FB8605DE75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190" y="191940"/>
            <a:ext cx="1303220" cy="361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2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2" y="0"/>
            <a:ext cx="8192203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едложения по  инструментам реализации  стратегии"/>
          <p:cNvSpPr txBox="1"/>
          <p:nvPr/>
        </p:nvSpPr>
        <p:spPr>
          <a:xfrm>
            <a:off x="362580" y="3869339"/>
            <a:ext cx="7829621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8" name="Предложения по  инструментам реализации  стратегии"/>
          <p:cNvSpPr txBox="1"/>
          <p:nvPr/>
        </p:nvSpPr>
        <p:spPr>
          <a:xfrm>
            <a:off x="-763803" y="3719945"/>
            <a:ext cx="14433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ru-RU" dirty="0" smtClean="0"/>
          </a:p>
        </p:txBody>
      </p:sp>
      <p:sp>
        <p:nvSpPr>
          <p:cNvPr id="10" name="Предложения по  инструментам реализации  стратегии"/>
          <p:cNvSpPr txBox="1"/>
          <p:nvPr/>
        </p:nvSpPr>
        <p:spPr>
          <a:xfrm>
            <a:off x="674299" y="5903266"/>
            <a:ext cx="14433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1" name="Предложения по  инструментам реализации  стратегии"/>
          <p:cNvSpPr txBox="1"/>
          <p:nvPr/>
        </p:nvSpPr>
        <p:spPr>
          <a:xfrm>
            <a:off x="674299" y="5903266"/>
            <a:ext cx="144334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>
              <a:defRPr sz="6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447704" y="1766840"/>
            <a:ext cx="7296794" cy="2517682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О реализации регионального проекта 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</a:t>
            </a:r>
            <a:r>
              <a:rPr lang="ru-RU" sz="3200" b="1" dirty="0">
                <a:solidFill>
                  <a:schemeClr val="bg1"/>
                </a:solidFill>
              </a:rPr>
              <a:t>формированию и оцениванию функциональной грамотности обучающихся в контексте обновлённых ФГОС </a:t>
            </a:r>
            <a:endParaRPr lang="ru-RU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21062" y="5598318"/>
            <a:ext cx="4105020" cy="78870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Е.И. Гришанкова, руководитель проектов Центра образовательных проектов </a:t>
            </a:r>
            <a:b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АО «Академия «Просвещение»</a:t>
            </a:r>
            <a:endParaRPr lang="ru-RU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7"/>
          <p:cNvSpPr txBox="1">
            <a:spLocks/>
          </p:cNvSpPr>
          <p:nvPr/>
        </p:nvSpPr>
        <p:spPr>
          <a:xfrm>
            <a:off x="8247447" y="1386418"/>
            <a:ext cx="3552402" cy="977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10167730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615" y="123839"/>
            <a:ext cx="908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ПОБЕДИТЕЛИ ДЛЯ НАГРАЖДЕНИЯ</a:t>
            </a:r>
            <a:endParaRPr lang="ru-RU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11" y="2105187"/>
            <a:ext cx="4340993" cy="411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ru-RU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Лужский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район,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Тихвинский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район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– по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4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победителя</a:t>
            </a:r>
          </a:p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Бокситогорский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Волосовский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муниципальный район,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Киришский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муниципальный район,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Подпорожский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район,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Гатчинский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округ,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Сосновоборский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городской округ – по 2 победителя</a:t>
            </a:r>
          </a:p>
          <a:p>
            <a:endParaRPr lang="ru-RU" sz="14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Волховский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муниципальный район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Кировский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район,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Лодейнопольский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район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Ломоносовский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Тосненский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район – по 1 победителю</a:t>
            </a:r>
          </a:p>
          <a:p>
            <a:endParaRPr lang="ru-RU" sz="1400" b="1" u="sng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ru-RU" sz="1400" b="1" u="sng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84342" y="2336762"/>
            <a:ext cx="4707658" cy="295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Выборгский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муниципальный район - 5 победителей 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Кировский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муниципальный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 - 3 победителя </a:t>
            </a:r>
          </a:p>
          <a:p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Бокситогорский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район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- 3 победителя 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Тихвинский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район муниципальный район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- 2 победителя  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Ломоносовский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район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2 победителя </a:t>
            </a:r>
          </a:p>
          <a:p>
            <a:pPr>
              <a:lnSpc>
                <a:spcPct val="130000"/>
              </a:lnSpc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Всеволожский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муниципальный район,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Гатчинский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округ,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Кингисеппский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Подпорожский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район, 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Приозерский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муниципальный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район,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Сланцевский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  муниципальный район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 1 победителю 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185" y="3557068"/>
            <a:ext cx="2957804" cy="3300932"/>
            <a:chOff x="3277161" y="772780"/>
            <a:chExt cx="4178174" cy="485470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277161" y="772780"/>
              <a:ext cx="4178174" cy="4854707"/>
              <a:chOff x="3373987" y="1499444"/>
              <a:chExt cx="4178174" cy="4854707"/>
            </a:xfrm>
          </p:grpSpPr>
          <p:grpSp>
            <p:nvGrpSpPr>
              <p:cNvPr id="7" name="Group 39"/>
              <p:cNvGrpSpPr/>
              <p:nvPr/>
            </p:nvGrpSpPr>
            <p:grpSpPr bwMode="auto">
              <a:xfrm>
                <a:off x="4880407" y="1499444"/>
                <a:ext cx="1202290" cy="4851211"/>
                <a:chOff x="5523021" y="2100750"/>
                <a:chExt cx="1178313" cy="4753818"/>
              </a:xfrm>
            </p:grpSpPr>
            <p:sp>
              <p:nvSpPr>
                <p:cNvPr id="8" name="网chenying0907出品 48"/>
                <p:cNvSpPr/>
                <p:nvPr/>
              </p:nvSpPr>
              <p:spPr bwMode="auto">
                <a:xfrm>
                  <a:off x="5523021" y="2100750"/>
                  <a:ext cx="1178313" cy="1178313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9" name="网chenying0907出品 49"/>
                <p:cNvSpPr/>
                <p:nvPr/>
              </p:nvSpPr>
              <p:spPr bwMode="auto">
                <a:xfrm>
                  <a:off x="5620051" y="2197780"/>
                  <a:ext cx="981927" cy="981927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1" name="网chenying0907出品 50"/>
                <p:cNvSpPr/>
                <p:nvPr/>
              </p:nvSpPr>
              <p:spPr bwMode="auto">
                <a:xfrm>
                  <a:off x="5681422" y="2257735"/>
                  <a:ext cx="859186" cy="85918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2" name="网chenying0907出品 51"/>
                <p:cNvSpPr/>
                <p:nvPr/>
              </p:nvSpPr>
              <p:spPr bwMode="auto">
                <a:xfrm>
                  <a:off x="6100492" y="3279063"/>
                  <a:ext cx="66625" cy="3575505"/>
                </a:xfrm>
                <a:prstGeom prst="rect">
                  <a:avLst/>
                </a:prstGeom>
                <a:solidFill>
                  <a:schemeClr val="accent4"/>
                </a:solidFill>
                <a:ln w="25400" cap="flat" cmpd="sng" algn="ctr">
                  <a:solidFill>
                    <a:schemeClr val="accent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rgbClr val="4BACC6">
                        <a:lumMod val="75000"/>
                      </a:srgbClr>
                    </a:solidFill>
                    <a:latin typeface="Calibri"/>
                    <a:ea typeface="宋体"/>
                  </a:endParaRPr>
                </a:p>
              </p:txBody>
            </p:sp>
            <p:grpSp>
              <p:nvGrpSpPr>
                <p:cNvPr id="13" name="Group 43"/>
                <p:cNvGrpSpPr/>
                <p:nvPr/>
              </p:nvGrpSpPr>
              <p:grpSpPr bwMode="auto">
                <a:xfrm>
                  <a:off x="5878445" y="2463898"/>
                  <a:ext cx="465138" cy="435769"/>
                  <a:chOff x="5368132" y="3540125"/>
                  <a:chExt cx="465138" cy="435769"/>
                </a:xfrm>
                <a:solidFill>
                  <a:schemeClr val="accent4"/>
                </a:solidFill>
              </p:grpSpPr>
              <p:sp>
                <p:nvSpPr>
                  <p:cNvPr id="16" name="AutoShape 110"/>
                  <p:cNvSpPr/>
                  <p:nvPr/>
                </p:nvSpPr>
                <p:spPr bwMode="auto">
                  <a:xfrm>
                    <a:off x="5426869" y="3598069"/>
                    <a:ext cx="347663" cy="2325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699" y="20255"/>
                        </a:moveTo>
                        <a:lnTo>
                          <a:pt x="899" y="20255"/>
                        </a:lnTo>
                        <a:lnTo>
                          <a:pt x="899" y="1350"/>
                        </a:lnTo>
                        <a:lnTo>
                          <a:pt x="20699" y="1350"/>
                        </a:lnTo>
                        <a:cubicBezTo>
                          <a:pt x="20699" y="1350"/>
                          <a:pt x="20699" y="20255"/>
                          <a:pt x="20699" y="20255"/>
                        </a:cubicBezTo>
                        <a:close/>
                        <a:moveTo>
                          <a:pt x="20699" y="0"/>
                        </a:moveTo>
                        <a:lnTo>
                          <a:pt x="899" y="5"/>
                        </a:lnTo>
                        <a:cubicBezTo>
                          <a:pt x="402" y="5"/>
                          <a:pt x="0" y="603"/>
                          <a:pt x="0" y="1350"/>
                        </a:cubicBezTo>
                        <a:lnTo>
                          <a:pt x="0" y="20249"/>
                        </a:lnTo>
                        <a:cubicBezTo>
                          <a:pt x="0" y="20996"/>
                          <a:pt x="402" y="21599"/>
                          <a:pt x="899" y="21599"/>
                        </a:cubicBezTo>
                        <a:lnTo>
                          <a:pt x="20699" y="21599"/>
                        </a:lnTo>
                        <a:cubicBezTo>
                          <a:pt x="21197" y="21599"/>
                          <a:pt x="21600" y="20996"/>
                          <a:pt x="21600" y="20249"/>
                        </a:cubicBezTo>
                        <a:lnTo>
                          <a:pt x="21600" y="1350"/>
                        </a:lnTo>
                        <a:cubicBezTo>
                          <a:pt x="21600" y="603"/>
                          <a:pt x="21197" y="0"/>
                          <a:pt x="2069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>
                      <a:solidFill>
                        <a:srgbClr val="FFFFFF"/>
                      </a:solidFill>
                      <a:latin typeface="Gill Sans"/>
                    </a:endParaRPr>
                  </a:p>
                </p:txBody>
              </p:sp>
              <p:sp>
                <p:nvSpPr>
                  <p:cNvPr id="17" name="AutoShape 111"/>
                  <p:cNvSpPr/>
                  <p:nvPr/>
                </p:nvSpPr>
                <p:spPr bwMode="auto">
                  <a:xfrm>
                    <a:off x="5368132" y="3540125"/>
                    <a:ext cx="465138" cy="4357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249" y="16562"/>
                        </a:moveTo>
                        <a:cubicBezTo>
                          <a:pt x="20249" y="16959"/>
                          <a:pt x="19946" y="17282"/>
                          <a:pt x="19575" y="17282"/>
                        </a:cubicBezTo>
                        <a:lnTo>
                          <a:pt x="13499" y="17282"/>
                        </a:lnTo>
                        <a:lnTo>
                          <a:pt x="8099" y="17282"/>
                        </a:lnTo>
                        <a:lnTo>
                          <a:pt x="2024" y="17282"/>
                        </a:lnTo>
                        <a:cubicBezTo>
                          <a:pt x="1651" y="17282"/>
                          <a:pt x="1349" y="16959"/>
                          <a:pt x="1349" y="16562"/>
                        </a:cubicBezTo>
                        <a:lnTo>
                          <a:pt x="1349" y="2160"/>
                        </a:lnTo>
                        <a:cubicBezTo>
                          <a:pt x="1349" y="1762"/>
                          <a:pt x="1651" y="1440"/>
                          <a:pt x="2024" y="1440"/>
                        </a:cubicBezTo>
                        <a:lnTo>
                          <a:pt x="19575" y="1440"/>
                        </a:lnTo>
                        <a:cubicBezTo>
                          <a:pt x="19946" y="1440"/>
                          <a:pt x="20249" y="1762"/>
                          <a:pt x="20249" y="2160"/>
                        </a:cubicBezTo>
                        <a:cubicBezTo>
                          <a:pt x="20249" y="2160"/>
                          <a:pt x="20249" y="16562"/>
                          <a:pt x="20249" y="16562"/>
                        </a:cubicBezTo>
                        <a:close/>
                        <a:moveTo>
                          <a:pt x="19575" y="0"/>
                        </a:moveTo>
                        <a:lnTo>
                          <a:pt x="2024" y="0"/>
                        </a:lnTo>
                        <a:cubicBezTo>
                          <a:pt x="905" y="0"/>
                          <a:pt x="0" y="966"/>
                          <a:pt x="0" y="2160"/>
                        </a:cubicBezTo>
                        <a:lnTo>
                          <a:pt x="0" y="16562"/>
                        </a:lnTo>
                        <a:cubicBezTo>
                          <a:pt x="0" y="17753"/>
                          <a:pt x="903" y="18718"/>
                          <a:pt x="2018" y="18721"/>
                        </a:cubicBezTo>
                        <a:lnTo>
                          <a:pt x="8774" y="18721"/>
                        </a:lnTo>
                        <a:lnTo>
                          <a:pt x="8774" y="19597"/>
                        </a:lnTo>
                        <a:lnTo>
                          <a:pt x="4561" y="20181"/>
                        </a:lnTo>
                        <a:cubicBezTo>
                          <a:pt x="4260" y="20262"/>
                          <a:pt x="4049" y="20549"/>
                          <a:pt x="4049" y="20879"/>
                        </a:cubicBezTo>
                        <a:cubicBezTo>
                          <a:pt x="4049" y="21277"/>
                          <a:pt x="4351" y="21599"/>
                          <a:pt x="4724" y="21599"/>
                        </a:cubicBezTo>
                        <a:lnTo>
                          <a:pt x="16874" y="21599"/>
                        </a:lnTo>
                        <a:cubicBezTo>
                          <a:pt x="17248" y="21599"/>
                          <a:pt x="17549" y="21277"/>
                          <a:pt x="17549" y="20879"/>
                        </a:cubicBezTo>
                        <a:cubicBezTo>
                          <a:pt x="17549" y="20549"/>
                          <a:pt x="17339" y="20262"/>
                          <a:pt x="17038" y="20181"/>
                        </a:cubicBezTo>
                        <a:lnTo>
                          <a:pt x="12824" y="19597"/>
                        </a:lnTo>
                        <a:lnTo>
                          <a:pt x="12824" y="18721"/>
                        </a:lnTo>
                        <a:lnTo>
                          <a:pt x="19581" y="18721"/>
                        </a:lnTo>
                        <a:cubicBezTo>
                          <a:pt x="20696" y="18718"/>
                          <a:pt x="21600" y="17753"/>
                          <a:pt x="21600" y="16562"/>
                        </a:cubicBezTo>
                        <a:lnTo>
                          <a:pt x="21600" y="2160"/>
                        </a:lnTo>
                        <a:cubicBezTo>
                          <a:pt x="21600" y="966"/>
                          <a:pt x="20692" y="0"/>
                          <a:pt x="1957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>
                      <a:solidFill>
                        <a:srgbClr val="FFFFFF"/>
                      </a:solidFill>
                      <a:latin typeface="Gill Sans"/>
                    </a:endParaRPr>
                  </a:p>
                </p:txBody>
              </p:sp>
            </p:grpSp>
          </p:grpSp>
          <p:grpSp>
            <p:nvGrpSpPr>
              <p:cNvPr id="18" name="Group 66"/>
              <p:cNvGrpSpPr/>
              <p:nvPr/>
            </p:nvGrpSpPr>
            <p:grpSpPr bwMode="auto">
              <a:xfrm>
                <a:off x="5916899" y="2390114"/>
                <a:ext cx="1202290" cy="3964037"/>
                <a:chOff x="6538842" y="2973542"/>
                <a:chExt cx="1178313" cy="3884457"/>
              </a:xfrm>
            </p:grpSpPr>
            <p:sp>
              <p:nvSpPr>
                <p:cNvPr id="20" name="网chenying0907出品 64"/>
                <p:cNvSpPr/>
                <p:nvPr/>
              </p:nvSpPr>
              <p:spPr bwMode="auto">
                <a:xfrm>
                  <a:off x="6538843" y="3562697"/>
                  <a:ext cx="74260" cy="3295302"/>
                </a:xfrm>
                <a:prstGeom prst="rect">
                  <a:avLst/>
                </a:prstGeom>
                <a:solidFill>
                  <a:schemeClr val="accent5"/>
                </a:solidFill>
                <a:ln w="25400" cap="flat" cmpd="sng" algn="ctr">
                  <a:solidFill>
                    <a:schemeClr val="accent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21" name="网chenying0907出品 60"/>
                <p:cNvSpPr/>
                <p:nvPr/>
              </p:nvSpPr>
              <p:spPr bwMode="auto">
                <a:xfrm>
                  <a:off x="6538842" y="2973542"/>
                  <a:ext cx="1178313" cy="1178313"/>
                </a:xfrm>
                <a:prstGeom prst="ellipse">
                  <a:avLst/>
                </a:prstGeom>
                <a:solidFill>
                  <a:schemeClr val="accent5"/>
                </a:solidFill>
                <a:ln w="25400" cap="flat" cmpd="sng" algn="ctr">
                  <a:solidFill>
                    <a:schemeClr val="accent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22" name="网chenying0907出品 61"/>
                <p:cNvSpPr/>
                <p:nvPr/>
              </p:nvSpPr>
              <p:spPr bwMode="auto">
                <a:xfrm>
                  <a:off x="6635871" y="3070572"/>
                  <a:ext cx="981927" cy="981927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23" name="网chenying0907出品 62"/>
                <p:cNvSpPr/>
                <p:nvPr/>
              </p:nvSpPr>
              <p:spPr bwMode="auto">
                <a:xfrm>
                  <a:off x="6697243" y="3130526"/>
                  <a:ext cx="859186" cy="85918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grpSp>
              <p:nvGrpSpPr>
                <p:cNvPr id="24" name="Group 46"/>
                <p:cNvGrpSpPr/>
                <p:nvPr/>
              </p:nvGrpSpPr>
              <p:grpSpPr bwMode="auto">
                <a:xfrm>
                  <a:off x="6968454" y="3333851"/>
                  <a:ext cx="319088" cy="465138"/>
                  <a:chOff x="3582988" y="3510757"/>
                  <a:chExt cx="319088" cy="465138"/>
                </a:xfrm>
                <a:solidFill>
                  <a:schemeClr val="accent5"/>
                </a:solidFill>
              </p:grpSpPr>
              <p:sp>
                <p:nvSpPr>
                  <p:cNvPr id="25" name="AutoShape 113"/>
                  <p:cNvSpPr/>
                  <p:nvPr/>
                </p:nvSpPr>
                <p:spPr bwMode="auto">
                  <a:xfrm>
                    <a:off x="3582988" y="3510757"/>
                    <a:ext cx="319088" cy="46513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386" y="14175"/>
                        </a:moveTo>
                        <a:lnTo>
                          <a:pt x="6223" y="14175"/>
                        </a:lnTo>
                        <a:cubicBezTo>
                          <a:pt x="5734" y="13446"/>
                          <a:pt x="5147" y="12716"/>
                          <a:pt x="4568" y="12003"/>
                        </a:cubicBezTo>
                        <a:cubicBezTo>
                          <a:pt x="3287" y="10427"/>
                          <a:pt x="1963" y="8797"/>
                          <a:pt x="1963" y="7425"/>
                        </a:cubicBezTo>
                        <a:cubicBezTo>
                          <a:pt x="1963" y="4075"/>
                          <a:pt x="5927" y="1350"/>
                          <a:pt x="10800" y="1350"/>
                        </a:cubicBezTo>
                        <a:cubicBezTo>
                          <a:pt x="15672" y="1350"/>
                          <a:pt x="19636" y="4075"/>
                          <a:pt x="19636" y="7425"/>
                        </a:cubicBezTo>
                        <a:cubicBezTo>
                          <a:pt x="19636" y="8787"/>
                          <a:pt x="18312" y="10425"/>
                          <a:pt x="17029" y="12011"/>
                        </a:cubicBezTo>
                        <a:cubicBezTo>
                          <a:pt x="16455" y="12723"/>
                          <a:pt x="15873" y="13449"/>
                          <a:pt x="15386" y="14175"/>
                        </a:cubicBezTo>
                        <a:moveTo>
                          <a:pt x="10800" y="20249"/>
                        </a:moveTo>
                        <a:cubicBezTo>
                          <a:pt x="9805" y="20249"/>
                          <a:pt x="9347" y="20171"/>
                          <a:pt x="8839" y="19406"/>
                        </a:cubicBezTo>
                        <a:lnTo>
                          <a:pt x="13000" y="19048"/>
                        </a:lnTo>
                        <a:cubicBezTo>
                          <a:pt x="12398" y="20184"/>
                          <a:pt x="11959" y="20249"/>
                          <a:pt x="10800" y="20249"/>
                        </a:cubicBezTo>
                        <a:moveTo>
                          <a:pt x="7595" y="16813"/>
                        </a:moveTo>
                        <a:cubicBezTo>
                          <a:pt x="7417" y="16407"/>
                          <a:pt x="7215" y="15978"/>
                          <a:pt x="6991" y="15525"/>
                        </a:cubicBezTo>
                        <a:lnTo>
                          <a:pt x="14616" y="15525"/>
                        </a:lnTo>
                        <a:cubicBezTo>
                          <a:pt x="14496" y="15767"/>
                          <a:pt x="14375" y="16010"/>
                          <a:pt x="14270" y="16239"/>
                        </a:cubicBezTo>
                        <a:cubicBezTo>
                          <a:pt x="14270" y="16239"/>
                          <a:pt x="7595" y="16813"/>
                          <a:pt x="7595" y="16813"/>
                        </a:cubicBezTo>
                        <a:close/>
                        <a:moveTo>
                          <a:pt x="13345" y="18343"/>
                        </a:moveTo>
                        <a:lnTo>
                          <a:pt x="8476" y="18762"/>
                        </a:lnTo>
                        <a:cubicBezTo>
                          <a:pt x="8303" y="18416"/>
                          <a:pt x="8116" y="18011"/>
                          <a:pt x="7890" y="17483"/>
                        </a:cubicBezTo>
                        <a:cubicBezTo>
                          <a:pt x="7887" y="17477"/>
                          <a:pt x="7883" y="17469"/>
                          <a:pt x="7881" y="17462"/>
                        </a:cubicBezTo>
                        <a:lnTo>
                          <a:pt x="13957" y="16941"/>
                        </a:lnTo>
                        <a:cubicBezTo>
                          <a:pt x="13871" y="17140"/>
                          <a:pt x="13778" y="17350"/>
                          <a:pt x="13698" y="17537"/>
                        </a:cubicBezTo>
                        <a:cubicBezTo>
                          <a:pt x="13569" y="17841"/>
                          <a:pt x="13453" y="18104"/>
                          <a:pt x="13345" y="18343"/>
                        </a:cubicBezTo>
                        <a:moveTo>
                          <a:pt x="10800" y="0"/>
                        </a:moveTo>
                        <a:cubicBezTo>
                          <a:pt x="4835" y="0"/>
                          <a:pt x="0" y="3324"/>
                          <a:pt x="0" y="7425"/>
                        </a:cubicBezTo>
                        <a:cubicBezTo>
                          <a:pt x="0" y="10146"/>
                          <a:pt x="3621" y="13029"/>
                          <a:pt x="4939" y="15562"/>
                        </a:cubicBezTo>
                        <a:cubicBezTo>
                          <a:pt x="6906" y="19339"/>
                          <a:pt x="6688" y="21599"/>
                          <a:pt x="10800" y="21599"/>
                        </a:cubicBezTo>
                        <a:cubicBezTo>
                          <a:pt x="14972" y="21599"/>
                          <a:pt x="14692" y="19349"/>
                          <a:pt x="16660" y="15577"/>
                        </a:cubicBezTo>
                        <a:cubicBezTo>
                          <a:pt x="17983" y="13039"/>
                          <a:pt x="21600" y="10124"/>
                          <a:pt x="21600" y="7425"/>
                        </a:cubicBezTo>
                        <a:cubicBezTo>
                          <a:pt x="21600" y="3324"/>
                          <a:pt x="16764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6" name="AutoShape 114"/>
                  <p:cNvSpPr/>
                  <p:nvPr/>
                </p:nvSpPr>
                <p:spPr bwMode="auto">
                  <a:xfrm>
                    <a:off x="3655219" y="3583782"/>
                    <a:ext cx="94456" cy="9445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938" y="0"/>
                        </a:moveTo>
                        <a:cubicBezTo>
                          <a:pt x="8943" y="0"/>
                          <a:pt x="0" y="8942"/>
                          <a:pt x="0" y="19938"/>
                        </a:cubicBezTo>
                        <a:cubicBezTo>
                          <a:pt x="0" y="20855"/>
                          <a:pt x="743" y="21600"/>
                          <a:pt x="1661" y="21600"/>
                        </a:cubicBezTo>
                        <a:cubicBezTo>
                          <a:pt x="2579" y="21600"/>
                          <a:pt x="3323" y="20855"/>
                          <a:pt x="3323" y="19938"/>
                        </a:cubicBezTo>
                        <a:cubicBezTo>
                          <a:pt x="3323" y="10777"/>
                          <a:pt x="10777" y="3323"/>
                          <a:pt x="19938" y="3323"/>
                        </a:cubicBezTo>
                        <a:cubicBezTo>
                          <a:pt x="20856" y="3323"/>
                          <a:pt x="21600" y="2578"/>
                          <a:pt x="21600" y="1661"/>
                        </a:cubicBezTo>
                        <a:cubicBezTo>
                          <a:pt x="21600" y="744"/>
                          <a:pt x="20856" y="0"/>
                          <a:pt x="1993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7" name="Group 73"/>
              <p:cNvGrpSpPr/>
              <p:nvPr/>
            </p:nvGrpSpPr>
            <p:grpSpPr bwMode="auto">
              <a:xfrm>
                <a:off x="3373987" y="3700262"/>
                <a:ext cx="1202291" cy="2650652"/>
                <a:chOff x="4046642" y="4257392"/>
                <a:chExt cx="1178313" cy="2597440"/>
              </a:xfrm>
            </p:grpSpPr>
            <p:sp>
              <p:nvSpPr>
                <p:cNvPr id="28" name="网chenying0907出品 73"/>
                <p:cNvSpPr/>
                <p:nvPr/>
              </p:nvSpPr>
              <p:spPr bwMode="auto">
                <a:xfrm>
                  <a:off x="5149532" y="4877051"/>
                  <a:ext cx="74260" cy="1977781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29" name="网chenying0907出品 69"/>
                <p:cNvSpPr/>
                <p:nvPr/>
              </p:nvSpPr>
              <p:spPr bwMode="auto">
                <a:xfrm>
                  <a:off x="4046642" y="4257392"/>
                  <a:ext cx="1178313" cy="1178313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30" name="网chenying0907出品 70"/>
                <p:cNvSpPr/>
                <p:nvPr/>
              </p:nvSpPr>
              <p:spPr bwMode="auto">
                <a:xfrm>
                  <a:off x="4143672" y="4354422"/>
                  <a:ext cx="981927" cy="981927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31" name="网chenying0907出品 71"/>
                <p:cNvSpPr/>
                <p:nvPr/>
              </p:nvSpPr>
              <p:spPr bwMode="auto">
                <a:xfrm>
                  <a:off x="4205043" y="4414377"/>
                  <a:ext cx="859186" cy="85918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33" name="Group 74"/>
              <p:cNvGrpSpPr/>
              <p:nvPr/>
            </p:nvGrpSpPr>
            <p:grpSpPr bwMode="auto">
              <a:xfrm>
                <a:off x="3864145" y="2418825"/>
                <a:ext cx="1213647" cy="3931822"/>
                <a:chOff x="4527026" y="3001678"/>
                <a:chExt cx="1189443" cy="3852890"/>
              </a:xfrm>
            </p:grpSpPr>
            <p:sp>
              <p:nvSpPr>
                <p:cNvPr id="34" name="网chenying0907出品 72"/>
                <p:cNvSpPr/>
                <p:nvPr/>
              </p:nvSpPr>
              <p:spPr bwMode="auto">
                <a:xfrm>
                  <a:off x="5642209" y="3559266"/>
                  <a:ext cx="74260" cy="3295302"/>
                </a:xfrm>
                <a:prstGeom prst="rect">
                  <a:avLst/>
                </a:prstGeom>
                <a:solidFill>
                  <a:schemeClr val="accent2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35" name="网chenying0907出品 66"/>
                <p:cNvSpPr/>
                <p:nvPr/>
              </p:nvSpPr>
              <p:spPr bwMode="auto">
                <a:xfrm>
                  <a:off x="4527026" y="3001678"/>
                  <a:ext cx="1178313" cy="117831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36" name="网chenying0907出品 67"/>
                <p:cNvSpPr/>
                <p:nvPr/>
              </p:nvSpPr>
              <p:spPr bwMode="auto">
                <a:xfrm>
                  <a:off x="4624056" y="3098708"/>
                  <a:ext cx="981927" cy="981927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37" name="网chenying0907出品 68"/>
                <p:cNvSpPr/>
                <p:nvPr/>
              </p:nvSpPr>
              <p:spPr bwMode="auto">
                <a:xfrm>
                  <a:off x="4685427" y="3158662"/>
                  <a:ext cx="859186" cy="85918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grpSp>
              <p:nvGrpSpPr>
                <p:cNvPr id="38" name="Group 50"/>
                <p:cNvGrpSpPr/>
                <p:nvPr/>
              </p:nvGrpSpPr>
              <p:grpSpPr bwMode="auto">
                <a:xfrm>
                  <a:off x="4883110" y="3360033"/>
                  <a:ext cx="464344" cy="464344"/>
                  <a:chOff x="4439444" y="2582069"/>
                  <a:chExt cx="464344" cy="464344"/>
                </a:xfrm>
                <a:solidFill>
                  <a:schemeClr val="accent2"/>
                </a:solidFill>
              </p:grpSpPr>
              <p:sp>
                <p:nvSpPr>
                  <p:cNvPr id="39" name="AutoShape 123"/>
                  <p:cNvSpPr/>
                  <p:nvPr/>
                </p:nvSpPr>
                <p:spPr bwMode="auto">
                  <a:xfrm>
                    <a:off x="4439444" y="2582069"/>
                    <a:ext cx="464344" cy="464344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180" y="12132"/>
                        </a:moveTo>
                        <a:cubicBezTo>
                          <a:pt x="17710" y="12226"/>
                          <a:pt x="17327" y="12561"/>
                          <a:pt x="17170" y="13012"/>
                        </a:cubicBezTo>
                        <a:cubicBezTo>
                          <a:pt x="17083" y="13261"/>
                          <a:pt x="16981" y="13503"/>
                          <a:pt x="16868" y="13738"/>
                        </a:cubicBezTo>
                        <a:cubicBezTo>
                          <a:pt x="16658" y="14169"/>
                          <a:pt x="16694" y="14677"/>
                          <a:pt x="16959" y="15075"/>
                        </a:cubicBezTo>
                        <a:lnTo>
                          <a:pt x="18131" y="16833"/>
                        </a:lnTo>
                        <a:lnTo>
                          <a:pt x="16832" y="18132"/>
                        </a:lnTo>
                        <a:lnTo>
                          <a:pt x="15075" y="16960"/>
                        </a:lnTo>
                        <a:cubicBezTo>
                          <a:pt x="14850" y="16810"/>
                          <a:pt x="14589" y="16733"/>
                          <a:pt x="14326" y="16733"/>
                        </a:cubicBezTo>
                        <a:cubicBezTo>
                          <a:pt x="14126" y="16733"/>
                          <a:pt x="13924" y="16778"/>
                          <a:pt x="13738" y="16868"/>
                        </a:cubicBezTo>
                        <a:cubicBezTo>
                          <a:pt x="13504" y="16981"/>
                          <a:pt x="13262" y="17083"/>
                          <a:pt x="13012" y="17170"/>
                        </a:cubicBezTo>
                        <a:cubicBezTo>
                          <a:pt x="12561" y="17327"/>
                          <a:pt x="12226" y="17712"/>
                          <a:pt x="12133" y="18180"/>
                        </a:cubicBezTo>
                        <a:lnTo>
                          <a:pt x="11717" y="20249"/>
                        </a:lnTo>
                        <a:lnTo>
                          <a:pt x="9881" y="20249"/>
                        </a:lnTo>
                        <a:lnTo>
                          <a:pt x="9467" y="18180"/>
                        </a:lnTo>
                        <a:cubicBezTo>
                          <a:pt x="9373" y="17712"/>
                          <a:pt x="9039" y="17327"/>
                          <a:pt x="8588" y="17170"/>
                        </a:cubicBezTo>
                        <a:cubicBezTo>
                          <a:pt x="8339" y="17083"/>
                          <a:pt x="8096" y="16983"/>
                          <a:pt x="7861" y="16869"/>
                        </a:cubicBezTo>
                        <a:cubicBezTo>
                          <a:pt x="7675" y="16778"/>
                          <a:pt x="7474" y="16733"/>
                          <a:pt x="7273" y="16733"/>
                        </a:cubicBezTo>
                        <a:cubicBezTo>
                          <a:pt x="7011" y="16733"/>
                          <a:pt x="6750" y="16810"/>
                          <a:pt x="6525" y="16960"/>
                        </a:cubicBezTo>
                        <a:lnTo>
                          <a:pt x="4767" y="18132"/>
                        </a:lnTo>
                        <a:lnTo>
                          <a:pt x="3468" y="16833"/>
                        </a:lnTo>
                        <a:lnTo>
                          <a:pt x="4639" y="15075"/>
                        </a:lnTo>
                        <a:cubicBezTo>
                          <a:pt x="4904" y="14677"/>
                          <a:pt x="4939" y="14169"/>
                          <a:pt x="4732" y="13738"/>
                        </a:cubicBezTo>
                        <a:cubicBezTo>
                          <a:pt x="4618" y="13504"/>
                          <a:pt x="4516" y="13263"/>
                          <a:pt x="4429" y="13013"/>
                        </a:cubicBezTo>
                        <a:cubicBezTo>
                          <a:pt x="4273" y="12561"/>
                          <a:pt x="3888" y="12227"/>
                          <a:pt x="3419" y="12133"/>
                        </a:cubicBezTo>
                        <a:lnTo>
                          <a:pt x="1350" y="11718"/>
                        </a:lnTo>
                        <a:lnTo>
                          <a:pt x="1349" y="9882"/>
                        </a:lnTo>
                        <a:lnTo>
                          <a:pt x="3419" y="9468"/>
                        </a:lnTo>
                        <a:cubicBezTo>
                          <a:pt x="3888" y="9374"/>
                          <a:pt x="4273" y="9039"/>
                          <a:pt x="4429" y="8588"/>
                        </a:cubicBezTo>
                        <a:cubicBezTo>
                          <a:pt x="4516" y="8338"/>
                          <a:pt x="4617" y="8096"/>
                          <a:pt x="4731" y="7862"/>
                        </a:cubicBezTo>
                        <a:cubicBezTo>
                          <a:pt x="4940" y="7431"/>
                          <a:pt x="4905" y="6923"/>
                          <a:pt x="4639" y="6524"/>
                        </a:cubicBezTo>
                        <a:lnTo>
                          <a:pt x="3468" y="4767"/>
                        </a:lnTo>
                        <a:lnTo>
                          <a:pt x="4767" y="3468"/>
                        </a:lnTo>
                        <a:lnTo>
                          <a:pt x="6525" y="4639"/>
                        </a:lnTo>
                        <a:cubicBezTo>
                          <a:pt x="6750" y="4790"/>
                          <a:pt x="7011" y="4866"/>
                          <a:pt x="7273" y="4866"/>
                        </a:cubicBezTo>
                        <a:cubicBezTo>
                          <a:pt x="7474" y="4866"/>
                          <a:pt x="7674" y="4822"/>
                          <a:pt x="7861" y="4732"/>
                        </a:cubicBezTo>
                        <a:cubicBezTo>
                          <a:pt x="8095" y="4619"/>
                          <a:pt x="8337" y="4517"/>
                          <a:pt x="8586" y="4430"/>
                        </a:cubicBezTo>
                        <a:cubicBezTo>
                          <a:pt x="9039" y="4272"/>
                          <a:pt x="9373" y="3888"/>
                          <a:pt x="9467" y="3420"/>
                        </a:cubicBezTo>
                        <a:lnTo>
                          <a:pt x="9881" y="1350"/>
                        </a:lnTo>
                        <a:lnTo>
                          <a:pt x="11717" y="1350"/>
                        </a:lnTo>
                        <a:lnTo>
                          <a:pt x="12131" y="3420"/>
                        </a:lnTo>
                        <a:cubicBezTo>
                          <a:pt x="12225" y="3888"/>
                          <a:pt x="12560" y="4272"/>
                          <a:pt x="13012" y="4430"/>
                        </a:cubicBezTo>
                        <a:cubicBezTo>
                          <a:pt x="13261" y="4517"/>
                          <a:pt x="13502" y="4617"/>
                          <a:pt x="13737" y="4731"/>
                        </a:cubicBezTo>
                        <a:cubicBezTo>
                          <a:pt x="13924" y="4822"/>
                          <a:pt x="14125" y="4866"/>
                          <a:pt x="14326" y="4866"/>
                        </a:cubicBezTo>
                        <a:cubicBezTo>
                          <a:pt x="14589" y="4866"/>
                          <a:pt x="14850" y="4790"/>
                          <a:pt x="15075" y="4639"/>
                        </a:cubicBezTo>
                        <a:lnTo>
                          <a:pt x="16832" y="3468"/>
                        </a:lnTo>
                        <a:lnTo>
                          <a:pt x="18131" y="4767"/>
                        </a:lnTo>
                        <a:lnTo>
                          <a:pt x="16959" y="6524"/>
                        </a:lnTo>
                        <a:cubicBezTo>
                          <a:pt x="16694" y="6923"/>
                          <a:pt x="16660" y="7431"/>
                          <a:pt x="16867" y="7861"/>
                        </a:cubicBezTo>
                        <a:cubicBezTo>
                          <a:pt x="16980" y="8096"/>
                          <a:pt x="17083" y="8337"/>
                          <a:pt x="17170" y="8587"/>
                        </a:cubicBezTo>
                        <a:cubicBezTo>
                          <a:pt x="17327" y="9039"/>
                          <a:pt x="17710" y="9373"/>
                          <a:pt x="18180" y="9467"/>
                        </a:cubicBezTo>
                        <a:lnTo>
                          <a:pt x="20248" y="9882"/>
                        </a:lnTo>
                        <a:lnTo>
                          <a:pt x="20250" y="11718"/>
                        </a:lnTo>
                        <a:cubicBezTo>
                          <a:pt x="20250" y="11718"/>
                          <a:pt x="18180" y="12132"/>
                          <a:pt x="18180" y="12132"/>
                        </a:cubicBezTo>
                        <a:close/>
                        <a:moveTo>
                          <a:pt x="20513" y="8558"/>
                        </a:moveTo>
                        <a:lnTo>
                          <a:pt x="18445" y="8143"/>
                        </a:lnTo>
                        <a:cubicBezTo>
                          <a:pt x="18341" y="7844"/>
                          <a:pt x="18218" y="7554"/>
                          <a:pt x="18082" y="7273"/>
                        </a:cubicBezTo>
                        <a:lnTo>
                          <a:pt x="19254" y="5516"/>
                        </a:lnTo>
                        <a:cubicBezTo>
                          <a:pt x="19611" y="4980"/>
                          <a:pt x="19540" y="4268"/>
                          <a:pt x="19085" y="3813"/>
                        </a:cubicBezTo>
                        <a:lnTo>
                          <a:pt x="17787" y="2514"/>
                        </a:lnTo>
                        <a:cubicBezTo>
                          <a:pt x="17526" y="2253"/>
                          <a:pt x="17181" y="2118"/>
                          <a:pt x="16831" y="2118"/>
                        </a:cubicBezTo>
                        <a:cubicBezTo>
                          <a:pt x="16573" y="2118"/>
                          <a:pt x="16312" y="2193"/>
                          <a:pt x="16084" y="2345"/>
                        </a:cubicBezTo>
                        <a:lnTo>
                          <a:pt x="14326" y="3516"/>
                        </a:lnTo>
                        <a:cubicBezTo>
                          <a:pt x="14044" y="3380"/>
                          <a:pt x="13754" y="3258"/>
                          <a:pt x="13455" y="3155"/>
                        </a:cubicBezTo>
                        <a:lnTo>
                          <a:pt x="13041" y="1085"/>
                        </a:lnTo>
                        <a:cubicBezTo>
                          <a:pt x="12916" y="454"/>
                          <a:pt x="12361" y="0"/>
                          <a:pt x="11717" y="0"/>
                        </a:cubicBezTo>
                        <a:lnTo>
                          <a:pt x="9881" y="0"/>
                        </a:lnTo>
                        <a:cubicBezTo>
                          <a:pt x="9238" y="0"/>
                          <a:pt x="8684" y="454"/>
                          <a:pt x="8557" y="1085"/>
                        </a:cubicBezTo>
                        <a:lnTo>
                          <a:pt x="8143" y="3155"/>
                        </a:lnTo>
                        <a:cubicBezTo>
                          <a:pt x="7843" y="3258"/>
                          <a:pt x="7554" y="3381"/>
                          <a:pt x="7273" y="3516"/>
                        </a:cubicBezTo>
                        <a:lnTo>
                          <a:pt x="5516" y="2345"/>
                        </a:lnTo>
                        <a:cubicBezTo>
                          <a:pt x="5287" y="2193"/>
                          <a:pt x="5026" y="2118"/>
                          <a:pt x="4767" y="2118"/>
                        </a:cubicBezTo>
                        <a:cubicBezTo>
                          <a:pt x="4419" y="2118"/>
                          <a:pt x="4073" y="2253"/>
                          <a:pt x="3812" y="2514"/>
                        </a:cubicBezTo>
                        <a:lnTo>
                          <a:pt x="2514" y="3813"/>
                        </a:lnTo>
                        <a:cubicBezTo>
                          <a:pt x="2059" y="4268"/>
                          <a:pt x="1988" y="4980"/>
                          <a:pt x="2345" y="5516"/>
                        </a:cubicBezTo>
                        <a:lnTo>
                          <a:pt x="3516" y="7273"/>
                        </a:lnTo>
                        <a:cubicBezTo>
                          <a:pt x="3380" y="7555"/>
                          <a:pt x="3258" y="7844"/>
                          <a:pt x="3154" y="8144"/>
                        </a:cubicBezTo>
                        <a:lnTo>
                          <a:pt x="1085" y="8558"/>
                        </a:lnTo>
                        <a:cubicBezTo>
                          <a:pt x="454" y="8684"/>
                          <a:pt x="0" y="9238"/>
                          <a:pt x="0" y="9882"/>
                        </a:cubicBezTo>
                        <a:lnTo>
                          <a:pt x="0" y="11718"/>
                        </a:lnTo>
                        <a:cubicBezTo>
                          <a:pt x="0" y="12361"/>
                          <a:pt x="454" y="12916"/>
                          <a:pt x="1085" y="13042"/>
                        </a:cubicBezTo>
                        <a:lnTo>
                          <a:pt x="3154" y="13456"/>
                        </a:lnTo>
                        <a:cubicBezTo>
                          <a:pt x="3258" y="13755"/>
                          <a:pt x="3380" y="14046"/>
                          <a:pt x="3516" y="14326"/>
                        </a:cubicBezTo>
                        <a:lnTo>
                          <a:pt x="2345" y="16083"/>
                        </a:lnTo>
                        <a:cubicBezTo>
                          <a:pt x="1988" y="16619"/>
                          <a:pt x="2059" y="17332"/>
                          <a:pt x="2514" y="17787"/>
                        </a:cubicBezTo>
                        <a:lnTo>
                          <a:pt x="3812" y="19086"/>
                        </a:lnTo>
                        <a:cubicBezTo>
                          <a:pt x="4073" y="19346"/>
                          <a:pt x="4419" y="19482"/>
                          <a:pt x="4767" y="19482"/>
                        </a:cubicBezTo>
                        <a:cubicBezTo>
                          <a:pt x="5026" y="19482"/>
                          <a:pt x="5287" y="19406"/>
                          <a:pt x="5516" y="19254"/>
                        </a:cubicBezTo>
                        <a:lnTo>
                          <a:pt x="7273" y="18083"/>
                        </a:lnTo>
                        <a:cubicBezTo>
                          <a:pt x="7554" y="18220"/>
                          <a:pt x="7843" y="18341"/>
                          <a:pt x="8143" y="18445"/>
                        </a:cubicBezTo>
                        <a:lnTo>
                          <a:pt x="8557" y="20514"/>
                        </a:lnTo>
                        <a:cubicBezTo>
                          <a:pt x="8684" y="21146"/>
                          <a:pt x="9238" y="21599"/>
                          <a:pt x="9881" y="21599"/>
                        </a:cubicBezTo>
                        <a:lnTo>
                          <a:pt x="11717" y="21599"/>
                        </a:lnTo>
                        <a:cubicBezTo>
                          <a:pt x="12361" y="21599"/>
                          <a:pt x="12916" y="21146"/>
                          <a:pt x="13041" y="20514"/>
                        </a:cubicBezTo>
                        <a:lnTo>
                          <a:pt x="13456" y="18445"/>
                        </a:lnTo>
                        <a:cubicBezTo>
                          <a:pt x="13755" y="18341"/>
                          <a:pt x="14046" y="18219"/>
                          <a:pt x="14326" y="18083"/>
                        </a:cubicBezTo>
                        <a:lnTo>
                          <a:pt x="16084" y="19254"/>
                        </a:lnTo>
                        <a:cubicBezTo>
                          <a:pt x="16312" y="19406"/>
                          <a:pt x="16573" y="19482"/>
                          <a:pt x="16831" y="19482"/>
                        </a:cubicBezTo>
                        <a:cubicBezTo>
                          <a:pt x="17181" y="19482"/>
                          <a:pt x="17526" y="19346"/>
                          <a:pt x="17787" y="19086"/>
                        </a:cubicBezTo>
                        <a:lnTo>
                          <a:pt x="19085" y="17787"/>
                        </a:lnTo>
                        <a:cubicBezTo>
                          <a:pt x="19540" y="17332"/>
                          <a:pt x="19611" y="16619"/>
                          <a:pt x="19254" y="16083"/>
                        </a:cubicBezTo>
                        <a:lnTo>
                          <a:pt x="18082" y="14326"/>
                        </a:lnTo>
                        <a:cubicBezTo>
                          <a:pt x="18219" y="14045"/>
                          <a:pt x="18341" y="13755"/>
                          <a:pt x="18445" y="13456"/>
                        </a:cubicBezTo>
                        <a:lnTo>
                          <a:pt x="20513" y="13042"/>
                        </a:lnTo>
                        <a:cubicBezTo>
                          <a:pt x="21145" y="12916"/>
                          <a:pt x="21599" y="12361"/>
                          <a:pt x="21599" y="11718"/>
                        </a:cubicBezTo>
                        <a:lnTo>
                          <a:pt x="21599" y="9882"/>
                        </a:lnTo>
                        <a:cubicBezTo>
                          <a:pt x="21599" y="9238"/>
                          <a:pt x="21145" y="8684"/>
                          <a:pt x="20513" y="855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0" name="AutoShape 124"/>
                  <p:cNvSpPr/>
                  <p:nvPr/>
                </p:nvSpPr>
                <p:spPr bwMode="auto">
                  <a:xfrm>
                    <a:off x="4570413" y="2712244"/>
                    <a:ext cx="203200" cy="203200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20250"/>
                        </a:moveTo>
                        <a:cubicBezTo>
                          <a:pt x="5580" y="20250"/>
                          <a:pt x="1350" y="16017"/>
                          <a:pt x="1350" y="10800"/>
                        </a:cubicBezTo>
                        <a:cubicBezTo>
                          <a:pt x="1350" y="5582"/>
                          <a:pt x="5580" y="1349"/>
                          <a:pt x="10800" y="1349"/>
                        </a:cubicBezTo>
                        <a:cubicBezTo>
                          <a:pt x="16016" y="1349"/>
                          <a:pt x="20250" y="5582"/>
                          <a:pt x="20250" y="10800"/>
                        </a:cubicBezTo>
                        <a:cubicBezTo>
                          <a:pt x="20250" y="16017"/>
                          <a:pt x="16016" y="20250"/>
                          <a:pt x="10800" y="20250"/>
                        </a:cubicBezTo>
                        <a:moveTo>
                          <a:pt x="10800" y="0"/>
                        </a:moveTo>
                        <a:cubicBezTo>
                          <a:pt x="4836" y="0"/>
                          <a:pt x="0" y="4836"/>
                          <a:pt x="0" y="10800"/>
                        </a:cubicBezTo>
                        <a:cubicBezTo>
                          <a:pt x="0" y="16763"/>
                          <a:pt x="4836" y="21600"/>
                          <a:pt x="10800" y="21600"/>
                        </a:cubicBezTo>
                        <a:cubicBezTo>
                          <a:pt x="16763" y="21600"/>
                          <a:pt x="21599" y="16763"/>
                          <a:pt x="21599" y="10800"/>
                        </a:cubicBezTo>
                        <a:cubicBezTo>
                          <a:pt x="21599" y="4836"/>
                          <a:pt x="16763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1" name="AutoShape 125"/>
                  <p:cNvSpPr/>
                  <p:nvPr/>
                </p:nvSpPr>
                <p:spPr bwMode="auto">
                  <a:xfrm>
                    <a:off x="4613275" y="2755900"/>
                    <a:ext cx="116682" cy="116682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18900"/>
                        </a:moveTo>
                        <a:cubicBezTo>
                          <a:pt x="6328" y="18900"/>
                          <a:pt x="2699" y="15271"/>
                          <a:pt x="2699" y="10800"/>
                        </a:cubicBezTo>
                        <a:cubicBezTo>
                          <a:pt x="2699" y="6329"/>
                          <a:pt x="6328" y="2700"/>
                          <a:pt x="10800" y="2700"/>
                        </a:cubicBezTo>
                        <a:cubicBezTo>
                          <a:pt x="15271" y="2700"/>
                          <a:pt x="18899" y="6329"/>
                          <a:pt x="18899" y="10800"/>
                        </a:cubicBezTo>
                        <a:cubicBezTo>
                          <a:pt x="18899" y="15271"/>
                          <a:pt x="15271" y="18900"/>
                          <a:pt x="10800" y="18900"/>
                        </a:cubicBezTo>
                        <a:moveTo>
                          <a:pt x="10800" y="0"/>
                        </a:moveTo>
                        <a:cubicBezTo>
                          <a:pt x="4830" y="0"/>
                          <a:pt x="0" y="4833"/>
                          <a:pt x="0" y="10800"/>
                        </a:cubicBezTo>
                        <a:cubicBezTo>
                          <a:pt x="0" y="16766"/>
                          <a:pt x="4830" y="21599"/>
                          <a:pt x="10800" y="21599"/>
                        </a:cubicBezTo>
                        <a:cubicBezTo>
                          <a:pt x="16764" y="21599"/>
                          <a:pt x="21600" y="16766"/>
                          <a:pt x="21600" y="10800"/>
                        </a:cubicBezTo>
                        <a:cubicBezTo>
                          <a:pt x="21600" y="4833"/>
                          <a:pt x="16764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42" name="Group 40"/>
              <p:cNvGrpSpPr/>
              <p:nvPr/>
            </p:nvGrpSpPr>
            <p:grpSpPr bwMode="auto">
              <a:xfrm>
                <a:off x="6349871" y="3700262"/>
                <a:ext cx="1202290" cy="2650383"/>
                <a:chOff x="6963181" y="4257392"/>
                <a:chExt cx="1178313" cy="2597176"/>
              </a:xfrm>
            </p:grpSpPr>
            <p:sp>
              <p:nvSpPr>
                <p:cNvPr id="43" name="网chenying0907出品 65"/>
                <p:cNvSpPr/>
                <p:nvPr/>
              </p:nvSpPr>
              <p:spPr bwMode="auto">
                <a:xfrm>
                  <a:off x="6963181" y="4876787"/>
                  <a:ext cx="74260" cy="1977781"/>
                </a:xfrm>
                <a:prstGeom prst="rect">
                  <a:avLst/>
                </a:prstGeom>
                <a:solidFill>
                  <a:schemeClr val="accent6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rgbClr val="4BACC6">
                        <a:lumMod val="75000"/>
                      </a:srgbClr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4" name="网chenying0907出品 54"/>
                <p:cNvSpPr/>
                <p:nvPr/>
              </p:nvSpPr>
              <p:spPr bwMode="auto">
                <a:xfrm>
                  <a:off x="6963181" y="4257392"/>
                  <a:ext cx="1178313" cy="1178313"/>
                </a:xfrm>
                <a:prstGeom prst="ellipse">
                  <a:avLst/>
                </a:prstGeom>
                <a:solidFill>
                  <a:schemeClr val="accent6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45" name="网chenying0907出品 55"/>
                <p:cNvSpPr/>
                <p:nvPr/>
              </p:nvSpPr>
              <p:spPr bwMode="auto">
                <a:xfrm>
                  <a:off x="7060211" y="4354422"/>
                  <a:ext cx="981927" cy="981927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  <p:grpSp>
              <p:nvGrpSpPr>
                <p:cNvPr id="47" name="Group 54"/>
                <p:cNvGrpSpPr/>
                <p:nvPr/>
              </p:nvGrpSpPr>
              <p:grpSpPr bwMode="auto">
                <a:xfrm>
                  <a:off x="7345128" y="4616575"/>
                  <a:ext cx="465138" cy="464344"/>
                  <a:chOff x="2581275" y="2582069"/>
                  <a:chExt cx="465138" cy="464344"/>
                </a:xfrm>
                <a:solidFill>
                  <a:schemeClr val="accent6"/>
                </a:solidFill>
              </p:grpSpPr>
              <p:sp>
                <p:nvSpPr>
                  <p:cNvPr id="48" name="AutoShape 128"/>
                  <p:cNvSpPr/>
                  <p:nvPr/>
                </p:nvSpPr>
                <p:spPr bwMode="auto">
                  <a:xfrm>
                    <a:off x="2581275" y="2582069"/>
                    <a:ext cx="465138" cy="464344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850" y="12150"/>
                        </a:moveTo>
                        <a:cubicBezTo>
                          <a:pt x="13851" y="12150"/>
                          <a:pt x="12926" y="11859"/>
                          <a:pt x="12124" y="11386"/>
                        </a:cubicBezTo>
                        <a:lnTo>
                          <a:pt x="11892" y="11618"/>
                        </a:lnTo>
                        <a:lnTo>
                          <a:pt x="11132" y="12377"/>
                        </a:lnTo>
                        <a:lnTo>
                          <a:pt x="9846" y="13663"/>
                        </a:lnTo>
                        <a:cubicBezTo>
                          <a:pt x="9593" y="13916"/>
                          <a:pt x="9451" y="14260"/>
                          <a:pt x="9451" y="14617"/>
                        </a:cubicBezTo>
                        <a:lnTo>
                          <a:pt x="9451" y="16200"/>
                        </a:lnTo>
                        <a:lnTo>
                          <a:pt x="8101" y="16200"/>
                        </a:lnTo>
                        <a:cubicBezTo>
                          <a:pt x="7356" y="16200"/>
                          <a:pt x="6751" y="16804"/>
                          <a:pt x="6751" y="17549"/>
                        </a:cubicBezTo>
                        <a:lnTo>
                          <a:pt x="6751" y="18900"/>
                        </a:lnTo>
                        <a:lnTo>
                          <a:pt x="5170" y="18900"/>
                        </a:lnTo>
                        <a:cubicBezTo>
                          <a:pt x="4812" y="18900"/>
                          <a:pt x="4469" y="19042"/>
                          <a:pt x="4216" y="19295"/>
                        </a:cubicBezTo>
                        <a:lnTo>
                          <a:pt x="3259" y="20252"/>
                        </a:lnTo>
                        <a:lnTo>
                          <a:pt x="1352" y="20249"/>
                        </a:lnTo>
                        <a:lnTo>
                          <a:pt x="1350" y="18326"/>
                        </a:lnTo>
                        <a:lnTo>
                          <a:pt x="9223" y="10467"/>
                        </a:lnTo>
                        <a:cubicBezTo>
                          <a:pt x="9223" y="10467"/>
                          <a:pt x="9223" y="10467"/>
                          <a:pt x="9224" y="10468"/>
                        </a:cubicBezTo>
                        <a:lnTo>
                          <a:pt x="10215" y="9477"/>
                        </a:lnTo>
                        <a:cubicBezTo>
                          <a:pt x="9741" y="8674"/>
                          <a:pt x="9451" y="7748"/>
                          <a:pt x="9451" y="6750"/>
                        </a:cubicBezTo>
                        <a:cubicBezTo>
                          <a:pt x="9451" y="3767"/>
                          <a:pt x="11869" y="1350"/>
                          <a:pt x="14850" y="1350"/>
                        </a:cubicBezTo>
                        <a:cubicBezTo>
                          <a:pt x="17832" y="1350"/>
                          <a:pt x="20250" y="3767"/>
                          <a:pt x="20250" y="6750"/>
                        </a:cubicBezTo>
                        <a:cubicBezTo>
                          <a:pt x="20250" y="9732"/>
                          <a:pt x="17832" y="12150"/>
                          <a:pt x="14850" y="12150"/>
                        </a:cubicBezTo>
                        <a:moveTo>
                          <a:pt x="14850" y="0"/>
                        </a:moveTo>
                        <a:cubicBezTo>
                          <a:pt x="11123" y="0"/>
                          <a:pt x="8101" y="3022"/>
                          <a:pt x="8101" y="6750"/>
                        </a:cubicBezTo>
                        <a:cubicBezTo>
                          <a:pt x="8101" y="7617"/>
                          <a:pt x="8283" y="8438"/>
                          <a:pt x="8582" y="9199"/>
                        </a:cubicBezTo>
                        <a:lnTo>
                          <a:pt x="383" y="17400"/>
                        </a:lnTo>
                        <a:cubicBezTo>
                          <a:pt x="146" y="17637"/>
                          <a:pt x="0" y="17863"/>
                          <a:pt x="0" y="18225"/>
                        </a:cubicBezTo>
                        <a:lnTo>
                          <a:pt x="0" y="20249"/>
                        </a:lnTo>
                        <a:cubicBezTo>
                          <a:pt x="0" y="20972"/>
                          <a:pt x="626" y="21599"/>
                          <a:pt x="1349" y="21599"/>
                        </a:cubicBezTo>
                        <a:lnTo>
                          <a:pt x="3374" y="21599"/>
                        </a:lnTo>
                        <a:cubicBezTo>
                          <a:pt x="3736" y="21599"/>
                          <a:pt x="3965" y="21455"/>
                          <a:pt x="4202" y="21219"/>
                        </a:cubicBezTo>
                        <a:lnTo>
                          <a:pt x="5170" y="20249"/>
                        </a:lnTo>
                        <a:lnTo>
                          <a:pt x="6751" y="20249"/>
                        </a:lnTo>
                        <a:cubicBezTo>
                          <a:pt x="7496" y="20249"/>
                          <a:pt x="8101" y="19645"/>
                          <a:pt x="8101" y="18900"/>
                        </a:cubicBezTo>
                        <a:lnTo>
                          <a:pt x="8101" y="17549"/>
                        </a:lnTo>
                        <a:lnTo>
                          <a:pt x="9451" y="17549"/>
                        </a:lnTo>
                        <a:cubicBezTo>
                          <a:pt x="10196" y="17549"/>
                          <a:pt x="10801" y="16945"/>
                          <a:pt x="10801" y="16200"/>
                        </a:cubicBezTo>
                        <a:lnTo>
                          <a:pt x="10801" y="14617"/>
                        </a:lnTo>
                        <a:lnTo>
                          <a:pt x="12400" y="13018"/>
                        </a:lnTo>
                        <a:cubicBezTo>
                          <a:pt x="13162" y="13317"/>
                          <a:pt x="13982" y="13500"/>
                          <a:pt x="14850" y="13500"/>
                        </a:cubicBezTo>
                        <a:cubicBezTo>
                          <a:pt x="18577" y="13500"/>
                          <a:pt x="21599" y="10477"/>
                          <a:pt x="21599" y="6750"/>
                        </a:cubicBezTo>
                        <a:cubicBezTo>
                          <a:pt x="21599" y="3022"/>
                          <a:pt x="18577" y="0"/>
                          <a:pt x="1485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>
                      <a:solidFill>
                        <a:srgbClr val="FFFFFF"/>
                      </a:solidFill>
                      <a:latin typeface="Gill Sans"/>
                    </a:endParaRPr>
                  </a:p>
                </p:txBody>
              </p:sp>
              <p:sp>
                <p:nvSpPr>
                  <p:cNvPr id="49" name="AutoShape 129"/>
                  <p:cNvSpPr/>
                  <p:nvPr/>
                </p:nvSpPr>
                <p:spPr bwMode="auto">
                  <a:xfrm>
                    <a:off x="2871788" y="2640013"/>
                    <a:ext cx="115888" cy="115888"/>
                  </a:xfrm>
                  <a:custGeom>
                    <a:avLst/>
                    <a:gdLst>
                      <a:gd name="T0" fmla="*/ 10800 w 21600"/>
                      <a:gd name="T1" fmla="+- 0 10800 134"/>
                      <a:gd name="T2" fmla="*/ 10800 h 21333"/>
                      <a:gd name="T3" fmla="*/ 10800 w 21600"/>
                      <a:gd name="T4" fmla="+- 0 10800 134"/>
                      <a:gd name="T5" fmla="*/ 10800 h 21333"/>
                      <a:gd name="T6" fmla="*/ 10800 w 21600"/>
                      <a:gd name="T7" fmla="+- 0 10800 134"/>
                      <a:gd name="T8" fmla="*/ 10800 h 21333"/>
                      <a:gd name="T9" fmla="*/ 10800 w 21600"/>
                      <a:gd name="T10" fmla="+- 0 10800 134"/>
                      <a:gd name="T11" fmla="*/ 10800 h 21333"/>
                    </a:gdLst>
                    <a:ahLst/>
                    <a:cxnLst>
                      <a:cxn ang="0">
                        <a:pos x="T0" y="T2"/>
                      </a:cxn>
                      <a:cxn ang="0">
                        <a:pos x="T3" y="T5"/>
                      </a:cxn>
                      <a:cxn ang="0">
                        <a:pos x="T6" y="T8"/>
                      </a:cxn>
                      <a:cxn ang="0">
                        <a:pos x="T9" y="T11"/>
                      </a:cxn>
                    </a:cxnLst>
                    <a:rect l="0" t="0" r="r" b="b"/>
                    <a:pathLst>
                      <a:path w="21600" h="21333" extrusionOk="0">
                        <a:moveTo>
                          <a:pt x="13008" y="18684"/>
                        </a:moveTo>
                        <a:cubicBezTo>
                          <a:pt x="9017" y="15850"/>
                          <a:pt x="5542" y="12415"/>
                          <a:pt x="2694" y="8570"/>
                        </a:cubicBezTo>
                        <a:cubicBezTo>
                          <a:pt x="3736" y="5628"/>
                          <a:pt x="5693" y="3697"/>
                          <a:pt x="8585" y="2647"/>
                        </a:cubicBezTo>
                        <a:cubicBezTo>
                          <a:pt x="12578" y="5489"/>
                          <a:pt x="16048" y="8911"/>
                          <a:pt x="18889" y="12809"/>
                        </a:cubicBezTo>
                        <a:cubicBezTo>
                          <a:pt x="17836" y="15730"/>
                          <a:pt x="15883" y="17647"/>
                          <a:pt x="13008" y="18684"/>
                        </a:cubicBezTo>
                        <a:moveTo>
                          <a:pt x="21110" y="11295"/>
                        </a:moveTo>
                        <a:cubicBezTo>
                          <a:pt x="18081" y="7130"/>
                          <a:pt x="14396" y="3496"/>
                          <a:pt x="10161" y="484"/>
                        </a:cubicBezTo>
                        <a:cubicBezTo>
                          <a:pt x="9468" y="-8"/>
                          <a:pt x="8579" y="-134"/>
                          <a:pt x="7778" y="145"/>
                        </a:cubicBezTo>
                        <a:cubicBezTo>
                          <a:pt x="4027" y="1450"/>
                          <a:pt x="1463" y="3983"/>
                          <a:pt x="145" y="7687"/>
                        </a:cubicBezTo>
                        <a:cubicBezTo>
                          <a:pt x="46" y="7962"/>
                          <a:pt x="0" y="8252"/>
                          <a:pt x="0" y="8537"/>
                        </a:cubicBezTo>
                        <a:cubicBezTo>
                          <a:pt x="0" y="9071"/>
                          <a:pt x="167" y="9596"/>
                          <a:pt x="487" y="10041"/>
                        </a:cubicBezTo>
                        <a:cubicBezTo>
                          <a:pt x="3525" y="14213"/>
                          <a:pt x="7211" y="17850"/>
                          <a:pt x="11431" y="20850"/>
                        </a:cubicBezTo>
                        <a:cubicBezTo>
                          <a:pt x="12122" y="21338"/>
                          <a:pt x="13010" y="21466"/>
                          <a:pt x="13812" y="21188"/>
                        </a:cubicBezTo>
                        <a:cubicBezTo>
                          <a:pt x="17563" y="19893"/>
                          <a:pt x="20133" y="17356"/>
                          <a:pt x="21451" y="13647"/>
                        </a:cubicBezTo>
                        <a:cubicBezTo>
                          <a:pt x="21551" y="13372"/>
                          <a:pt x="21600" y="13081"/>
                          <a:pt x="21600" y="12796"/>
                        </a:cubicBezTo>
                        <a:cubicBezTo>
                          <a:pt x="21600" y="12265"/>
                          <a:pt x="21429" y="11740"/>
                          <a:pt x="21110" y="1129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lIns="19050" tIns="19050" rIns="19050" bIns="19050" anchor="ctr"/>
                  <a:lstStyle/>
                  <a:p>
                    <a:pPr algn="ctr" defTabSz="171473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>
                      <a:solidFill>
                        <a:srgbClr val="FFFFFF"/>
                      </a:solidFill>
                      <a:latin typeface="Gill Sans"/>
                    </a:endParaRPr>
                  </a:p>
                </p:txBody>
              </p:sp>
            </p:grpSp>
          </p:grpSp>
          <p:sp>
            <p:nvSpPr>
              <p:cNvPr id="51" name="Freeform 50"/>
              <p:cNvSpPr>
                <a:spLocks noEditPoints="1"/>
              </p:cNvSpPr>
              <p:nvPr/>
            </p:nvSpPr>
            <p:spPr bwMode="auto">
              <a:xfrm>
                <a:off x="6733172" y="4022570"/>
                <a:ext cx="477109" cy="600932"/>
              </a:xfrm>
              <a:custGeom>
                <a:avLst/>
                <a:gdLst/>
                <a:ahLst/>
                <a:cxnLst>
                  <a:cxn ang="0">
                    <a:pos x="187" y="135"/>
                  </a:cxn>
                  <a:cxn ang="0">
                    <a:pos x="44" y="135"/>
                  </a:cxn>
                  <a:cxn ang="0">
                    <a:pos x="44" y="156"/>
                  </a:cxn>
                  <a:cxn ang="0">
                    <a:pos x="187" y="156"/>
                  </a:cxn>
                  <a:cxn ang="0">
                    <a:pos x="187" y="135"/>
                  </a:cxn>
                  <a:cxn ang="0">
                    <a:pos x="187" y="95"/>
                  </a:cxn>
                  <a:cxn ang="0">
                    <a:pos x="44" y="95"/>
                  </a:cxn>
                  <a:cxn ang="0">
                    <a:pos x="44" y="115"/>
                  </a:cxn>
                  <a:cxn ang="0">
                    <a:pos x="187" y="115"/>
                  </a:cxn>
                  <a:cxn ang="0">
                    <a:pos x="187" y="95"/>
                  </a:cxn>
                  <a:cxn ang="0">
                    <a:pos x="187" y="54"/>
                  </a:cxn>
                  <a:cxn ang="0">
                    <a:pos x="44" y="54"/>
                  </a:cxn>
                  <a:cxn ang="0">
                    <a:pos x="44" y="75"/>
                  </a:cxn>
                  <a:cxn ang="0">
                    <a:pos x="187" y="75"/>
                  </a:cxn>
                  <a:cxn ang="0">
                    <a:pos x="187" y="54"/>
                  </a:cxn>
                  <a:cxn ang="0">
                    <a:pos x="44" y="196"/>
                  </a:cxn>
                  <a:cxn ang="0">
                    <a:pos x="116" y="196"/>
                  </a:cxn>
                  <a:cxn ang="0">
                    <a:pos x="116" y="176"/>
                  </a:cxn>
                  <a:cxn ang="0">
                    <a:pos x="44" y="176"/>
                  </a:cxn>
                  <a:cxn ang="0">
                    <a:pos x="44" y="196"/>
                  </a:cxn>
                  <a:cxn ang="0">
                    <a:pos x="233" y="29"/>
                  </a:cxn>
                  <a:cxn ang="0">
                    <a:pos x="233" y="0"/>
                  </a:cxn>
                  <a:cxn ang="0">
                    <a:pos x="0" y="0"/>
                  </a:cxn>
                  <a:cxn ang="0">
                    <a:pos x="0" y="301"/>
                  </a:cxn>
                  <a:cxn ang="0">
                    <a:pos x="29" y="301"/>
                  </a:cxn>
                  <a:cxn ang="0">
                    <a:pos x="29" y="330"/>
                  </a:cxn>
                  <a:cxn ang="0">
                    <a:pos x="262" y="330"/>
                  </a:cxn>
                  <a:cxn ang="0">
                    <a:pos x="262" y="29"/>
                  </a:cxn>
                  <a:cxn ang="0">
                    <a:pos x="233" y="29"/>
                  </a:cxn>
                  <a:cxn ang="0">
                    <a:pos x="15" y="286"/>
                  </a:cxn>
                  <a:cxn ang="0">
                    <a:pos x="15" y="16"/>
                  </a:cxn>
                  <a:cxn ang="0">
                    <a:pos x="216" y="16"/>
                  </a:cxn>
                  <a:cxn ang="0">
                    <a:pos x="216" y="216"/>
                  </a:cxn>
                  <a:cxn ang="0">
                    <a:pos x="148" y="216"/>
                  </a:cxn>
                  <a:cxn ang="0">
                    <a:pos x="148" y="286"/>
                  </a:cxn>
                  <a:cxn ang="0">
                    <a:pos x="15" y="286"/>
                  </a:cxn>
                  <a:cxn ang="0">
                    <a:pos x="245" y="315"/>
                  </a:cxn>
                  <a:cxn ang="0">
                    <a:pos x="44" y="315"/>
                  </a:cxn>
                  <a:cxn ang="0">
                    <a:pos x="44" y="301"/>
                  </a:cxn>
                  <a:cxn ang="0">
                    <a:pos x="155" y="301"/>
                  </a:cxn>
                  <a:cxn ang="0">
                    <a:pos x="233" y="225"/>
                  </a:cxn>
                  <a:cxn ang="0">
                    <a:pos x="233" y="45"/>
                  </a:cxn>
                  <a:cxn ang="0">
                    <a:pos x="245" y="45"/>
                  </a:cxn>
                  <a:cxn ang="0">
                    <a:pos x="245" y="315"/>
                  </a:cxn>
                </a:cxnLst>
                <a:rect l="0" t="0" r="r" b="b"/>
                <a:pathLst>
                  <a:path w="262" h="330" extrusionOk="0">
                    <a:moveTo>
                      <a:pt x="187" y="135"/>
                    </a:moveTo>
                    <a:lnTo>
                      <a:pt x="44" y="135"/>
                    </a:lnTo>
                    <a:lnTo>
                      <a:pt x="44" y="156"/>
                    </a:lnTo>
                    <a:lnTo>
                      <a:pt x="187" y="156"/>
                    </a:lnTo>
                    <a:lnTo>
                      <a:pt x="187" y="135"/>
                    </a:lnTo>
                    <a:close/>
                    <a:moveTo>
                      <a:pt x="187" y="95"/>
                    </a:moveTo>
                    <a:lnTo>
                      <a:pt x="44" y="95"/>
                    </a:lnTo>
                    <a:lnTo>
                      <a:pt x="44" y="115"/>
                    </a:lnTo>
                    <a:lnTo>
                      <a:pt x="187" y="115"/>
                    </a:lnTo>
                    <a:lnTo>
                      <a:pt x="187" y="95"/>
                    </a:lnTo>
                    <a:close/>
                    <a:moveTo>
                      <a:pt x="187" y="54"/>
                    </a:moveTo>
                    <a:lnTo>
                      <a:pt x="44" y="54"/>
                    </a:lnTo>
                    <a:lnTo>
                      <a:pt x="44" y="75"/>
                    </a:lnTo>
                    <a:lnTo>
                      <a:pt x="187" y="75"/>
                    </a:lnTo>
                    <a:lnTo>
                      <a:pt x="187" y="54"/>
                    </a:lnTo>
                    <a:close/>
                    <a:moveTo>
                      <a:pt x="44" y="196"/>
                    </a:moveTo>
                    <a:lnTo>
                      <a:pt x="116" y="196"/>
                    </a:lnTo>
                    <a:lnTo>
                      <a:pt x="116" y="176"/>
                    </a:lnTo>
                    <a:lnTo>
                      <a:pt x="44" y="176"/>
                    </a:lnTo>
                    <a:lnTo>
                      <a:pt x="44" y="196"/>
                    </a:lnTo>
                    <a:close/>
                    <a:moveTo>
                      <a:pt x="233" y="29"/>
                    </a:moveTo>
                    <a:lnTo>
                      <a:pt x="233" y="0"/>
                    </a:lnTo>
                    <a:lnTo>
                      <a:pt x="0" y="0"/>
                    </a:lnTo>
                    <a:lnTo>
                      <a:pt x="0" y="301"/>
                    </a:lnTo>
                    <a:lnTo>
                      <a:pt x="29" y="301"/>
                    </a:lnTo>
                    <a:lnTo>
                      <a:pt x="29" y="330"/>
                    </a:lnTo>
                    <a:lnTo>
                      <a:pt x="262" y="330"/>
                    </a:lnTo>
                    <a:lnTo>
                      <a:pt x="262" y="29"/>
                    </a:lnTo>
                    <a:lnTo>
                      <a:pt x="233" y="29"/>
                    </a:lnTo>
                    <a:close/>
                    <a:moveTo>
                      <a:pt x="15" y="286"/>
                    </a:moveTo>
                    <a:lnTo>
                      <a:pt x="15" y="16"/>
                    </a:lnTo>
                    <a:lnTo>
                      <a:pt x="216" y="16"/>
                    </a:lnTo>
                    <a:lnTo>
                      <a:pt x="216" y="216"/>
                    </a:lnTo>
                    <a:lnTo>
                      <a:pt x="148" y="216"/>
                    </a:lnTo>
                    <a:lnTo>
                      <a:pt x="148" y="286"/>
                    </a:lnTo>
                    <a:lnTo>
                      <a:pt x="15" y="286"/>
                    </a:lnTo>
                    <a:close/>
                    <a:moveTo>
                      <a:pt x="245" y="315"/>
                    </a:moveTo>
                    <a:lnTo>
                      <a:pt x="44" y="315"/>
                    </a:lnTo>
                    <a:lnTo>
                      <a:pt x="44" y="301"/>
                    </a:lnTo>
                    <a:lnTo>
                      <a:pt x="155" y="301"/>
                    </a:lnTo>
                    <a:lnTo>
                      <a:pt x="233" y="225"/>
                    </a:lnTo>
                    <a:lnTo>
                      <a:pt x="233" y="45"/>
                    </a:lnTo>
                    <a:lnTo>
                      <a:pt x="245" y="45"/>
                    </a:lnTo>
                    <a:lnTo>
                      <a:pt x="245" y="3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>
                  <a:latin typeface="微软雅黑"/>
                  <a:cs typeface="Arial"/>
                </a:endParaRPr>
              </a:p>
            </p:txBody>
          </p:sp>
        </p:grpSp>
        <p:sp>
          <p:nvSpPr>
            <p:cNvPr id="50" name="Rectangle 9"/>
            <p:cNvSpPr/>
            <p:nvPr/>
          </p:nvSpPr>
          <p:spPr bwMode="auto">
            <a:xfrm>
              <a:off x="3606121" y="3355137"/>
              <a:ext cx="538712" cy="458324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31700" y="1049364"/>
            <a:ext cx="43837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ФИНАЛИСТЫ ФЕСТИВАЛЯ ПЕДАГОГИЧЕСКИХ ИДЕЙ «УСПЕШНЫЕ ПРАКТИКИ ФОРМИРОВАНИЯ ЧИТАТЕЛЬСКОЙ ГРАМОТНОСТИ ОБУЧАЮЩИХСЯ»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505409" y="1003285"/>
            <a:ext cx="429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ПОБЕДИТЕЛИ ТВОРЧЕСКОГО КОНКУРСА СЕМЕЙНЫХ РАБОТ «ЧИТАЕМ ВМЕСТЕ: ИСТОРИЯ, КУЛЬТУРА, ПАМЯТЬ»</a:t>
            </a:r>
          </a:p>
        </p:txBody>
      </p:sp>
    </p:spTree>
    <p:extLst>
      <p:ext uri="{BB962C8B-B14F-4D97-AF65-F5344CB8AC3E}">
        <p14:creationId xmlns:p14="http://schemas.microsoft.com/office/powerpoint/2010/main" val="23572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1441830" y="1427440"/>
            <a:ext cx="3877185" cy="3874950"/>
            <a:chOff x="1222375" y="1492250"/>
            <a:chExt cx="2754313" cy="2752725"/>
          </a:xfrm>
        </p:grpSpPr>
        <p:grpSp>
          <p:nvGrpSpPr>
            <p:cNvPr id="5" name="组合 1"/>
            <p:cNvGrpSpPr>
              <a:grpSpLocks/>
            </p:cNvGrpSpPr>
            <p:nvPr/>
          </p:nvGrpSpPr>
          <p:grpSpPr bwMode="auto">
            <a:xfrm>
              <a:off x="1222375" y="1492250"/>
              <a:ext cx="2754313" cy="2752725"/>
              <a:chOff x="817310" y="2201172"/>
              <a:chExt cx="3060000" cy="3060000"/>
            </a:xfrm>
          </p:grpSpPr>
          <p:sp>
            <p:nvSpPr>
              <p:cNvPr id="7" name="椭圆 2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2000"/>
              </a:p>
            </p:txBody>
          </p:sp>
          <p:sp>
            <p:nvSpPr>
              <p:cNvPr id="8" name="椭圆 3"/>
              <p:cNvSpPr>
                <a:spLocks noChangeAspect="1"/>
              </p:cNvSpPr>
              <p:nvPr/>
            </p:nvSpPr>
            <p:spPr bwMode="auto">
              <a:xfrm>
                <a:off x="1051881" y="2435878"/>
                <a:ext cx="2590858" cy="2590588"/>
              </a:xfrm>
              <a:prstGeom prst="ellipse">
                <a:avLst/>
              </a:prstGeom>
              <a:solidFill>
                <a:srgbClr val="FFFFFF">
                  <a:alpha val="25098"/>
                </a:srgbClr>
              </a:solidFill>
              <a:ln w="76200" algn="ctr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20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1657159" y="2200833"/>
              <a:ext cx="1911541" cy="137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ru-RU" altLang="zh-CN" sz="2400" b="1" dirty="0" smtClean="0">
                  <a:solidFill>
                    <a:srgbClr val="3967B9"/>
                  </a:solidFill>
                </a:rPr>
                <a:t>Формирование </a:t>
              </a:r>
              <a:br>
                <a:rPr lang="ru-RU" altLang="zh-CN" sz="2400" b="1" dirty="0" smtClean="0">
                  <a:solidFill>
                    <a:srgbClr val="3967B9"/>
                  </a:solidFill>
                </a:rPr>
              </a:br>
              <a:r>
                <a:rPr lang="ru-RU" altLang="zh-CN" sz="2400" b="1" dirty="0" smtClean="0">
                  <a:solidFill>
                    <a:srgbClr val="3967B9"/>
                  </a:solidFill>
                </a:rPr>
                <a:t>и развитие функциональной читательской грамотности</a:t>
              </a:r>
              <a:endParaRPr lang="zh-CN" altLang="en-US" sz="2400" b="1" dirty="0">
                <a:solidFill>
                  <a:srgbClr val="3967B9"/>
                </a:solidFill>
              </a:endParaRPr>
            </a:p>
          </p:txBody>
        </p:sp>
      </p:grpSp>
      <p:grpSp>
        <p:nvGrpSpPr>
          <p:cNvPr id="9" name="组合 31"/>
          <p:cNvGrpSpPr>
            <a:grpSpLocks/>
          </p:cNvGrpSpPr>
          <p:nvPr/>
        </p:nvGrpSpPr>
        <p:grpSpPr bwMode="auto">
          <a:xfrm>
            <a:off x="4717883" y="1449787"/>
            <a:ext cx="6154332" cy="547499"/>
            <a:chOff x="3549650" y="1508125"/>
            <a:chExt cx="4371975" cy="388938"/>
          </a:xfrm>
        </p:grpSpPr>
        <p:sp>
          <p:nvSpPr>
            <p:cNvPr id="10" name="矩形 6"/>
            <p:cNvSpPr>
              <a:spLocks/>
            </p:cNvSpPr>
            <p:nvPr/>
          </p:nvSpPr>
          <p:spPr bwMode="auto">
            <a:xfrm>
              <a:off x="3549650" y="1508125"/>
              <a:ext cx="4371975" cy="38893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sz="240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1" name="TextBox 146"/>
            <p:cNvSpPr txBox="1">
              <a:spLocks noChangeArrowheads="1"/>
            </p:cNvSpPr>
            <p:nvPr/>
          </p:nvSpPr>
          <p:spPr bwMode="auto">
            <a:xfrm>
              <a:off x="3743325" y="1563688"/>
              <a:ext cx="3140565" cy="28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fontAlgn="base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fontAlgn="base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zh-CN" sz="2000" dirty="0" smtClean="0">
                  <a:solidFill>
                    <a:srgbClr val="FFFFFF"/>
                  </a:solidFill>
                  <a:latin typeface="微软雅黑" pitchFamily="34" charset="-122"/>
                </a:rPr>
                <a:t>Мероприятия для педагогов</a:t>
              </a:r>
              <a:endParaRPr lang="en-US" altLang="zh-CN" sz="2000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12" name="TextBox 146"/>
          <p:cNvSpPr txBox="1">
            <a:spLocks noChangeArrowheads="1"/>
          </p:cNvSpPr>
          <p:nvPr/>
        </p:nvSpPr>
        <p:spPr bwMode="auto">
          <a:xfrm>
            <a:off x="5477259" y="2068796"/>
            <a:ext cx="653071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>
                <a:solidFill>
                  <a:srgbClr val="3967B9"/>
                </a:solidFill>
              </a:rPr>
              <a:t>Фестиваль педагогических идей </a:t>
            </a:r>
            <a:endParaRPr lang="ru-RU" altLang="zh-CN" sz="1200" dirty="0" smtClean="0">
              <a:solidFill>
                <a:srgbClr val="3967B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Форсайт-сессия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Серия </a:t>
            </a:r>
            <a:r>
              <a:rPr lang="ru-RU" altLang="zh-CN" sz="1200" dirty="0" err="1" smtClean="0">
                <a:solidFill>
                  <a:srgbClr val="3967B9"/>
                </a:solidFill>
              </a:rPr>
              <a:t>вебинаров</a:t>
            </a:r>
            <a:r>
              <a:rPr lang="ru-RU" altLang="zh-CN" sz="1200" dirty="0" smtClean="0">
                <a:solidFill>
                  <a:srgbClr val="3967B9"/>
                </a:solidFill>
              </a:rPr>
              <a:t> для учителей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Мастер-классы для учителей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Образовательная стажировка</a:t>
            </a:r>
          </a:p>
        </p:txBody>
      </p:sp>
      <p:grpSp>
        <p:nvGrpSpPr>
          <p:cNvPr id="13" name="组合 32"/>
          <p:cNvGrpSpPr>
            <a:grpSpLocks/>
          </p:cNvGrpSpPr>
          <p:nvPr/>
        </p:nvGrpSpPr>
        <p:grpSpPr bwMode="auto">
          <a:xfrm>
            <a:off x="5622933" y="3092284"/>
            <a:ext cx="5249282" cy="547498"/>
            <a:chOff x="4192588" y="2674938"/>
            <a:chExt cx="3729037" cy="388937"/>
          </a:xfrm>
        </p:grpSpPr>
        <p:sp>
          <p:nvSpPr>
            <p:cNvPr id="14" name="矩形 5"/>
            <p:cNvSpPr>
              <a:spLocks/>
            </p:cNvSpPr>
            <p:nvPr/>
          </p:nvSpPr>
          <p:spPr bwMode="auto">
            <a:xfrm>
              <a:off x="4192588" y="2674938"/>
              <a:ext cx="3729037" cy="3889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" name="TextBox 146"/>
            <p:cNvSpPr txBox="1">
              <a:spLocks noChangeArrowheads="1"/>
            </p:cNvSpPr>
            <p:nvPr/>
          </p:nvSpPr>
          <p:spPr bwMode="auto">
            <a:xfrm>
              <a:off x="4448175" y="2730500"/>
              <a:ext cx="3473449" cy="28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fontAlgn="base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fontAlgn="base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zh-CN" sz="2000" dirty="0" smtClean="0">
                  <a:solidFill>
                    <a:srgbClr val="FFFFFF"/>
                  </a:solidFill>
                  <a:latin typeface="微软雅黑" pitchFamily="34" charset="-122"/>
                </a:rPr>
                <a:t>Мероприятия для обучающихся</a:t>
              </a:r>
              <a:endParaRPr lang="en-US" altLang="zh-CN" sz="2000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17" name="组合 33"/>
          <p:cNvGrpSpPr>
            <a:grpSpLocks/>
          </p:cNvGrpSpPr>
          <p:nvPr/>
        </p:nvGrpSpPr>
        <p:grpSpPr bwMode="auto">
          <a:xfrm>
            <a:off x="4717883" y="4745953"/>
            <a:ext cx="6254918" cy="547498"/>
            <a:chOff x="3549650" y="3849688"/>
            <a:chExt cx="4443430" cy="388937"/>
          </a:xfrm>
        </p:grpSpPr>
        <p:sp>
          <p:nvSpPr>
            <p:cNvPr id="18" name="矩形 4"/>
            <p:cNvSpPr>
              <a:spLocks/>
            </p:cNvSpPr>
            <p:nvPr/>
          </p:nvSpPr>
          <p:spPr bwMode="auto">
            <a:xfrm>
              <a:off x="3549650" y="3849688"/>
              <a:ext cx="4371975" cy="38893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9" name="TextBox 146"/>
            <p:cNvSpPr txBox="1">
              <a:spLocks noChangeArrowheads="1"/>
            </p:cNvSpPr>
            <p:nvPr/>
          </p:nvSpPr>
          <p:spPr bwMode="auto">
            <a:xfrm>
              <a:off x="3603983" y="3910377"/>
              <a:ext cx="4389097" cy="28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fontAlgn="base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fontAlgn="base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fontAlgn="base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zh-CN" sz="2000" dirty="0" smtClean="0">
                  <a:solidFill>
                    <a:srgbClr val="FFFFFF"/>
                  </a:solidFill>
                  <a:latin typeface="微软雅黑" pitchFamily="34" charset="-122"/>
                </a:rPr>
                <a:t>Мероприятия для обучающихся и родителей</a:t>
              </a:r>
              <a:endParaRPr lang="en-US" altLang="zh-CN" sz="2000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21" name="组合 28"/>
          <p:cNvGrpSpPr>
            <a:grpSpLocks/>
          </p:cNvGrpSpPr>
          <p:nvPr/>
        </p:nvGrpSpPr>
        <p:grpSpPr bwMode="auto">
          <a:xfrm>
            <a:off x="3765906" y="1201749"/>
            <a:ext cx="1052539" cy="1043602"/>
            <a:chOff x="2873375" y="1331920"/>
            <a:chExt cx="747713" cy="741364"/>
          </a:xfrm>
        </p:grpSpPr>
        <p:grpSp>
          <p:nvGrpSpPr>
            <p:cNvPr id="22" name="组合 10"/>
            <p:cNvGrpSpPr>
              <a:grpSpLocks/>
            </p:cNvGrpSpPr>
            <p:nvPr/>
          </p:nvGrpSpPr>
          <p:grpSpPr bwMode="auto">
            <a:xfrm>
              <a:off x="2876550" y="1331920"/>
              <a:ext cx="741363" cy="741364"/>
              <a:chOff x="1026678" y="2401342"/>
              <a:chExt cx="823237" cy="823237"/>
            </a:xfrm>
          </p:grpSpPr>
          <p:sp>
            <p:nvSpPr>
              <p:cNvPr id="24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椭圆 12"/>
              <p:cNvSpPr>
                <a:spLocks noChangeAspect="1"/>
              </p:cNvSpPr>
              <p:nvPr/>
            </p:nvSpPr>
            <p:spPr bwMode="auto">
              <a:xfrm>
                <a:off x="1078298" y="2452954"/>
                <a:ext cx="720000" cy="719998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873375" y="1529346"/>
              <a:ext cx="747713" cy="32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400" dirty="0">
                  <a:solidFill>
                    <a:srgbClr val="FFFFFF"/>
                  </a:solidFill>
                </a:rPr>
                <a:t>1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组合 29"/>
          <p:cNvGrpSpPr>
            <a:grpSpLocks/>
          </p:cNvGrpSpPr>
          <p:nvPr/>
        </p:nvGrpSpPr>
        <p:grpSpPr bwMode="auto">
          <a:xfrm>
            <a:off x="4762577" y="2844232"/>
            <a:ext cx="1052539" cy="1041365"/>
            <a:chOff x="3581400" y="2498725"/>
            <a:chExt cx="747713" cy="739775"/>
          </a:xfrm>
        </p:grpSpPr>
        <p:grpSp>
          <p:nvGrpSpPr>
            <p:cNvPr id="27" name="组合 7"/>
            <p:cNvGrpSpPr>
              <a:grpSpLocks/>
            </p:cNvGrpSpPr>
            <p:nvPr/>
          </p:nvGrpSpPr>
          <p:grpSpPr bwMode="auto">
            <a:xfrm>
              <a:off x="3584575" y="2498725"/>
              <a:ext cx="739775" cy="739775"/>
              <a:chOff x="4396580" y="2306605"/>
              <a:chExt cx="822211" cy="822211"/>
            </a:xfrm>
          </p:grpSpPr>
          <p:sp>
            <p:nvSpPr>
              <p:cNvPr id="29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581400" y="2701068"/>
              <a:ext cx="747713" cy="32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400" dirty="0">
                  <a:solidFill>
                    <a:srgbClr val="FFFFFF"/>
                  </a:solidFill>
                </a:rPr>
                <a:t>2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3765906" y="4497902"/>
            <a:ext cx="1052539" cy="1041365"/>
            <a:chOff x="2873375" y="3673475"/>
            <a:chExt cx="747713" cy="739775"/>
          </a:xfrm>
        </p:grpSpPr>
        <p:grpSp>
          <p:nvGrpSpPr>
            <p:cNvPr id="32" name="组合 13"/>
            <p:cNvGrpSpPr>
              <a:grpSpLocks/>
            </p:cNvGrpSpPr>
            <p:nvPr/>
          </p:nvGrpSpPr>
          <p:grpSpPr bwMode="auto">
            <a:xfrm>
              <a:off x="2878138" y="3673475"/>
              <a:ext cx="739775" cy="739775"/>
              <a:chOff x="4396507" y="3324383"/>
              <a:chExt cx="822355" cy="822355"/>
            </a:xfrm>
          </p:grpSpPr>
          <p:sp>
            <p:nvSpPr>
              <p:cNvPr id="34" name="椭圆 14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椭圆 15"/>
              <p:cNvSpPr>
                <a:spLocks noChangeAspect="1"/>
              </p:cNvSpPr>
              <p:nvPr/>
            </p:nvSpPr>
            <p:spPr>
              <a:xfrm>
                <a:off x="4447683" y="3375560"/>
                <a:ext cx="720002" cy="72000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873375" y="3875818"/>
              <a:ext cx="747713" cy="32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400" dirty="0">
                  <a:solidFill>
                    <a:srgbClr val="FFFFFF"/>
                  </a:solidFill>
                </a:rPr>
                <a:t>3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0" y="0"/>
            <a:ext cx="9257122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745" y="124693"/>
            <a:ext cx="838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 мероприятий</a:t>
            </a:r>
            <a:endParaRPr lang="ru-RU" sz="2000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146"/>
          <p:cNvSpPr txBox="1">
            <a:spLocks noChangeArrowheads="1"/>
          </p:cNvSpPr>
          <p:nvPr/>
        </p:nvSpPr>
        <p:spPr bwMode="auto">
          <a:xfrm>
            <a:off x="5541939" y="3780820"/>
            <a:ext cx="510735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Стратегическая ролевая игра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Лаборатория литературных кейсов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Тренинг</a:t>
            </a:r>
          </a:p>
        </p:txBody>
      </p:sp>
      <p:sp>
        <p:nvSpPr>
          <p:cNvPr id="39" name="TextBox 146"/>
          <p:cNvSpPr txBox="1">
            <a:spLocks noChangeArrowheads="1"/>
          </p:cNvSpPr>
          <p:nvPr/>
        </p:nvSpPr>
        <p:spPr bwMode="auto">
          <a:xfrm>
            <a:off x="5541939" y="5445515"/>
            <a:ext cx="510735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Читательский </a:t>
            </a:r>
            <a:r>
              <a:rPr lang="ru-RU" altLang="zh-CN" sz="1200" dirty="0" err="1" smtClean="0">
                <a:solidFill>
                  <a:srgbClr val="3967B9"/>
                </a:solidFill>
              </a:rPr>
              <a:t>квиз</a:t>
            </a:r>
            <a:r>
              <a:rPr lang="ru-RU" altLang="zh-CN" sz="1200" dirty="0" smtClean="0">
                <a:solidFill>
                  <a:srgbClr val="3967B9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Книжный </a:t>
            </a:r>
            <a:r>
              <a:rPr lang="ru-RU" altLang="zh-CN" sz="1200" dirty="0" err="1" smtClean="0">
                <a:solidFill>
                  <a:srgbClr val="3967B9"/>
                </a:solidFill>
              </a:rPr>
              <a:t>квест</a:t>
            </a:r>
            <a:endParaRPr lang="ru-RU" altLang="zh-CN" sz="1200" dirty="0" smtClean="0">
              <a:solidFill>
                <a:srgbClr val="3967B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Тренинг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200" dirty="0" smtClean="0">
                <a:solidFill>
                  <a:srgbClr val="3967B9"/>
                </a:solidFill>
              </a:rPr>
              <a:t>Творческий конкурс семейных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8284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3969" y="984398"/>
            <a:ext cx="1173518" cy="5231984"/>
            <a:chOff x="3228250" y="877560"/>
            <a:chExt cx="1173518" cy="5231984"/>
          </a:xfrm>
        </p:grpSpPr>
        <p:sp>
          <p:nvSpPr>
            <p:cNvPr id="4" name="任意多边形 37"/>
            <p:cNvSpPr/>
            <p:nvPr/>
          </p:nvSpPr>
          <p:spPr>
            <a:xfrm rot="13553618">
              <a:off x="4079229" y="1190624"/>
              <a:ext cx="322226" cy="32222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任意多边形 40"/>
            <p:cNvSpPr/>
            <p:nvPr/>
          </p:nvSpPr>
          <p:spPr>
            <a:xfrm rot="18900000" flipH="1">
              <a:off x="4063954" y="2267725"/>
              <a:ext cx="322226" cy="32222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任意多边形 45"/>
            <p:cNvSpPr/>
            <p:nvPr/>
          </p:nvSpPr>
          <p:spPr>
            <a:xfrm rot="13764625">
              <a:off x="4063279" y="3410450"/>
              <a:ext cx="322226" cy="32222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任意多边形 48"/>
            <p:cNvSpPr/>
            <p:nvPr/>
          </p:nvSpPr>
          <p:spPr>
            <a:xfrm rot="18900000" flipH="1">
              <a:off x="4063954" y="4397159"/>
              <a:ext cx="322226" cy="32222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任意多边形 51"/>
            <p:cNvSpPr/>
            <p:nvPr/>
          </p:nvSpPr>
          <p:spPr>
            <a:xfrm rot="13868639">
              <a:off x="4079542" y="5538866"/>
              <a:ext cx="322226" cy="322226"/>
            </a:xfrm>
            <a:custGeom>
              <a:avLst/>
              <a:gdLst>
                <a:gd name="connsiteX0" fmla="*/ 0 w 304899"/>
                <a:gd name="connsiteY0" fmla="*/ 0 h 304899"/>
                <a:gd name="connsiteX1" fmla="*/ 3059 w 304899"/>
                <a:gd name="connsiteY1" fmla="*/ 10322 h 304899"/>
                <a:gd name="connsiteX2" fmla="*/ 119391 w 304899"/>
                <a:gd name="connsiteY2" fmla="*/ 185508 h 304899"/>
                <a:gd name="connsiteX3" fmla="*/ 294577 w 304899"/>
                <a:gd name="connsiteY3" fmla="*/ 301840 h 304899"/>
                <a:gd name="connsiteX4" fmla="*/ 304899 w 304899"/>
                <a:gd name="connsiteY4" fmla="*/ 304899 h 304899"/>
                <a:gd name="connsiteX5" fmla="*/ 0 w 304899"/>
                <a:gd name="connsiteY5" fmla="*/ 304899 h 30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99" h="304899">
                  <a:moveTo>
                    <a:pt x="0" y="0"/>
                  </a:moveTo>
                  <a:lnTo>
                    <a:pt x="3059" y="10322"/>
                  </a:lnTo>
                  <a:cubicBezTo>
                    <a:pt x="28910" y="74072"/>
                    <a:pt x="67688" y="133805"/>
                    <a:pt x="119391" y="185508"/>
                  </a:cubicBezTo>
                  <a:cubicBezTo>
                    <a:pt x="171094" y="237211"/>
                    <a:pt x="230827" y="275989"/>
                    <a:pt x="294577" y="301840"/>
                  </a:cubicBezTo>
                  <a:lnTo>
                    <a:pt x="304899" y="304899"/>
                  </a:lnTo>
                  <a:lnTo>
                    <a:pt x="0" y="3048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9" name="组合 86"/>
            <p:cNvGrpSpPr/>
            <p:nvPr/>
          </p:nvGrpSpPr>
          <p:grpSpPr>
            <a:xfrm>
              <a:off x="3228250" y="877560"/>
              <a:ext cx="973115" cy="973115"/>
              <a:chOff x="5613944" y="1340768"/>
              <a:chExt cx="920788" cy="920788"/>
            </a:xfrm>
          </p:grpSpPr>
          <p:sp>
            <p:nvSpPr>
              <p:cNvPr id="10" name="椭圆 23"/>
              <p:cNvSpPr/>
              <p:nvPr/>
            </p:nvSpPr>
            <p:spPr>
              <a:xfrm>
                <a:off x="5613944" y="1340768"/>
                <a:ext cx="920788" cy="92078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TextBox 20"/>
              <p:cNvSpPr txBox="1"/>
              <p:nvPr/>
            </p:nvSpPr>
            <p:spPr>
              <a:xfrm>
                <a:off x="5914315" y="1606235"/>
                <a:ext cx="320046" cy="465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3200" spc="300" dirty="0">
                    <a:solidFill>
                      <a:schemeClr val="bg1">
                        <a:lumMod val="95000"/>
                      </a:schemeClr>
                    </a:solidFill>
                    <a:latin typeface="Agency FB" panose="020B0503020202020204" pitchFamily="34" charset="0"/>
                    <a:ea typeface="微软雅黑" pitchFamily="34" charset="-122"/>
                  </a:rPr>
                  <a:t>01</a:t>
                </a:r>
                <a:endParaRPr lang="zh-CN" altLang="en-US" sz="3200" spc="3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endParaRPr>
              </a:p>
            </p:txBody>
          </p:sp>
        </p:grpSp>
        <p:grpSp>
          <p:nvGrpSpPr>
            <p:cNvPr id="14" name="组合 87"/>
            <p:cNvGrpSpPr/>
            <p:nvPr/>
          </p:nvGrpSpPr>
          <p:grpSpPr>
            <a:xfrm>
              <a:off x="3228250" y="1942278"/>
              <a:ext cx="973115" cy="973115"/>
              <a:chOff x="5613944" y="2348233"/>
              <a:chExt cx="920788" cy="920788"/>
            </a:xfrm>
          </p:grpSpPr>
          <p:sp>
            <p:nvSpPr>
              <p:cNvPr id="15" name="椭圆 41"/>
              <p:cNvSpPr/>
              <p:nvPr/>
            </p:nvSpPr>
            <p:spPr>
              <a:xfrm flipH="1">
                <a:off x="5613944" y="2348233"/>
                <a:ext cx="920788" cy="92078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7" name="TextBox 20"/>
              <p:cNvSpPr txBox="1"/>
              <p:nvPr/>
            </p:nvSpPr>
            <p:spPr>
              <a:xfrm>
                <a:off x="5914317" y="2613700"/>
                <a:ext cx="320046" cy="465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>
                        <a:lumMod val="95000"/>
                      </a:schemeClr>
                    </a:solidFill>
                    <a:latin typeface="Agency FB" panose="020B0503020202020204" pitchFamily="34" charset="0"/>
                    <a:ea typeface="微软雅黑" pitchFamily="34" charset="-122"/>
                  </a:rPr>
                  <a:t>02</a:t>
                </a:r>
                <a:endParaRPr lang="zh-CN" altLang="en-US" sz="3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endParaRPr>
              </a:p>
            </p:txBody>
          </p:sp>
        </p:grpSp>
        <p:grpSp>
          <p:nvGrpSpPr>
            <p:cNvPr id="19" name="组合 88"/>
            <p:cNvGrpSpPr/>
            <p:nvPr/>
          </p:nvGrpSpPr>
          <p:grpSpPr>
            <a:xfrm>
              <a:off x="3228250" y="3006996"/>
              <a:ext cx="973115" cy="973115"/>
              <a:chOff x="5613944" y="3355698"/>
              <a:chExt cx="920788" cy="920788"/>
            </a:xfrm>
          </p:grpSpPr>
          <p:sp>
            <p:nvSpPr>
              <p:cNvPr id="20" name="椭圆 46"/>
              <p:cNvSpPr/>
              <p:nvPr/>
            </p:nvSpPr>
            <p:spPr>
              <a:xfrm>
                <a:off x="5613944" y="3355698"/>
                <a:ext cx="920788" cy="92078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2" name="TextBox 20"/>
              <p:cNvSpPr txBox="1"/>
              <p:nvPr/>
            </p:nvSpPr>
            <p:spPr>
              <a:xfrm>
                <a:off x="5908250" y="3621165"/>
                <a:ext cx="332180" cy="465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>
                        <a:lumMod val="95000"/>
                      </a:schemeClr>
                    </a:solidFill>
                    <a:latin typeface="Agency FB" panose="020B0503020202020204" pitchFamily="34" charset="0"/>
                    <a:ea typeface="微软雅黑" pitchFamily="34" charset="-122"/>
                  </a:rPr>
                  <a:t>03</a:t>
                </a:r>
                <a:endParaRPr lang="zh-CN" altLang="en-US" sz="3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endParaRPr>
              </a:p>
            </p:txBody>
          </p:sp>
        </p:grpSp>
        <p:grpSp>
          <p:nvGrpSpPr>
            <p:cNvPr id="24" name="组合 89"/>
            <p:cNvGrpSpPr/>
            <p:nvPr/>
          </p:nvGrpSpPr>
          <p:grpSpPr>
            <a:xfrm>
              <a:off x="3228250" y="4071711"/>
              <a:ext cx="973115" cy="973115"/>
              <a:chOff x="5613944" y="4363162"/>
              <a:chExt cx="920788" cy="920788"/>
            </a:xfrm>
          </p:grpSpPr>
          <p:sp>
            <p:nvSpPr>
              <p:cNvPr id="25" name="椭圆 49"/>
              <p:cNvSpPr/>
              <p:nvPr/>
            </p:nvSpPr>
            <p:spPr>
              <a:xfrm flipH="1">
                <a:off x="5613944" y="4363162"/>
                <a:ext cx="920788" cy="92078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27" name="TextBox 20"/>
              <p:cNvSpPr txBox="1"/>
              <p:nvPr/>
            </p:nvSpPr>
            <p:spPr>
              <a:xfrm>
                <a:off x="5915833" y="4628629"/>
                <a:ext cx="317012" cy="465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bg1">
                        <a:lumMod val="95000"/>
                      </a:schemeClr>
                    </a:solidFill>
                    <a:latin typeface="Agency FB" panose="020B0503020202020204" pitchFamily="34" charset="0"/>
                    <a:ea typeface="微软雅黑" pitchFamily="34" charset="-122"/>
                  </a:rPr>
                  <a:t>04</a:t>
                </a:r>
                <a:endParaRPr lang="zh-CN" altLang="en-US" sz="3200" dirty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endParaRPr>
              </a:p>
            </p:txBody>
          </p:sp>
        </p:grpSp>
        <p:grpSp>
          <p:nvGrpSpPr>
            <p:cNvPr id="29" name="组合 90"/>
            <p:cNvGrpSpPr/>
            <p:nvPr/>
          </p:nvGrpSpPr>
          <p:grpSpPr>
            <a:xfrm>
              <a:off x="3228250" y="5136429"/>
              <a:ext cx="973115" cy="973115"/>
              <a:chOff x="5613944" y="5370626"/>
              <a:chExt cx="920788" cy="920788"/>
            </a:xfrm>
          </p:grpSpPr>
          <p:sp>
            <p:nvSpPr>
              <p:cNvPr id="30" name="椭圆 52"/>
              <p:cNvSpPr/>
              <p:nvPr/>
            </p:nvSpPr>
            <p:spPr>
              <a:xfrm>
                <a:off x="5613944" y="5370626"/>
                <a:ext cx="920788" cy="92078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grpSp>
            <p:nvGrpSpPr>
              <p:cNvPr id="31" name="组合 66"/>
              <p:cNvGrpSpPr/>
              <p:nvPr/>
            </p:nvGrpSpPr>
            <p:grpSpPr>
              <a:xfrm>
                <a:off x="5910523" y="5471949"/>
                <a:ext cx="327631" cy="630107"/>
                <a:chOff x="5910522" y="2469108"/>
                <a:chExt cx="327631" cy="630107"/>
              </a:xfrm>
            </p:grpSpPr>
            <p:sp>
              <p:nvSpPr>
                <p:cNvPr id="32" name="TextBox 20"/>
                <p:cNvSpPr txBox="1"/>
                <p:nvPr/>
              </p:nvSpPr>
              <p:spPr>
                <a:xfrm>
                  <a:off x="5910522" y="2633252"/>
                  <a:ext cx="327631" cy="4659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solidFill>
                        <a:schemeClr val="bg1">
                          <a:lumMod val="95000"/>
                        </a:schemeClr>
                      </a:solidFill>
                      <a:latin typeface="Agency FB" panose="020B0503020202020204" pitchFamily="34" charset="0"/>
                      <a:ea typeface="微软雅黑" pitchFamily="34" charset="-122"/>
                    </a:rPr>
                    <a:t>05</a:t>
                  </a:r>
                  <a:endParaRPr lang="zh-CN" altLang="en-US" sz="3200" dirty="0">
                    <a:solidFill>
                      <a:schemeClr val="bg1">
                        <a:lumMod val="95000"/>
                      </a:schemeClr>
                    </a:solidFill>
                    <a:latin typeface="Agency FB" panose="020B0503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" name="TextBox 20"/>
                <p:cNvSpPr txBox="1"/>
                <p:nvPr/>
              </p:nvSpPr>
              <p:spPr>
                <a:xfrm>
                  <a:off x="6074304" y="2469108"/>
                  <a:ext cx="62" cy="203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endParaRPr lang="zh-CN" altLang="en-US" sz="14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34" name="TextBox 19"/>
          <p:cNvSpPr txBox="1"/>
          <p:nvPr/>
        </p:nvSpPr>
        <p:spPr>
          <a:xfrm>
            <a:off x="1611221" y="976255"/>
            <a:ext cx="293575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3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Фестиваль педагогических идей  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«Успешные практики формирования читательской грамотности обучающихся»</a:t>
            </a:r>
          </a:p>
        </p:txBody>
      </p:sp>
      <p:sp>
        <p:nvSpPr>
          <p:cNvPr id="36" name="TextBox 19"/>
          <p:cNvSpPr txBox="1"/>
          <p:nvPr/>
        </p:nvSpPr>
        <p:spPr>
          <a:xfrm>
            <a:off x="1622093" y="1881494"/>
            <a:ext cx="2843184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3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Серия </a:t>
            </a:r>
            <a:r>
              <a:rPr lang="ru-RU" altLang="zh-CN" sz="1300" b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вебинаров</a:t>
            </a:r>
            <a:r>
              <a:rPr lang="ru-RU" altLang="zh-CN" sz="13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для учителей «Использование универсального метода работы с текстом для формирования читательской грамотности»</a:t>
            </a:r>
          </a:p>
        </p:txBody>
      </p:sp>
      <p:sp>
        <p:nvSpPr>
          <p:cNvPr id="38" name="TextBox 19"/>
          <p:cNvSpPr txBox="1"/>
          <p:nvPr/>
        </p:nvSpPr>
        <p:spPr>
          <a:xfrm>
            <a:off x="1611221" y="3213412"/>
            <a:ext cx="288711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3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Форсайт-сессия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«Формирование функциональной грамотности школьников в ежедневной практике учителя</a:t>
            </a:r>
          </a:p>
        </p:txBody>
      </p:sp>
      <p:sp>
        <p:nvSpPr>
          <p:cNvPr id="40" name="TextBox 19"/>
          <p:cNvSpPr txBox="1"/>
          <p:nvPr/>
        </p:nvSpPr>
        <p:spPr>
          <a:xfrm>
            <a:off x="1632870" y="4228782"/>
            <a:ext cx="284382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3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Мастер-класс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по практике работы </a:t>
            </a:r>
            <a: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  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текстом на содержании учебных предметов для учителей 1-4 классов</a:t>
            </a:r>
            <a: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/</a:t>
            </a:r>
          </a:p>
          <a:p>
            <a: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5-8 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классов/9-11 классов</a:t>
            </a:r>
          </a:p>
        </p:txBody>
      </p:sp>
      <p:sp>
        <p:nvSpPr>
          <p:cNvPr id="42" name="TextBox 19"/>
          <p:cNvSpPr txBox="1"/>
          <p:nvPr/>
        </p:nvSpPr>
        <p:spPr>
          <a:xfrm>
            <a:off x="1606427" y="5342845"/>
            <a:ext cx="2813483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3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Образовательная стажировка 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для педагогов «Читательская грамотность как основа формирования функциональной грамотности </a:t>
            </a:r>
            <a: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altLang="zh-CN" sz="13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 </a:t>
            </a:r>
            <a:r>
              <a:rPr lang="ru-RU" altLang="zh-CN" sz="13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условиях реализации ФГОС»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0" y="0"/>
            <a:ext cx="9257122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7745" y="124693"/>
            <a:ext cx="838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ПРОВЕДЕНИЯ МЕРОПРИЯТИЙ ДЛЯ ПЕДАГОГОВ </a:t>
            </a:r>
            <a:endParaRPr lang="ru-RU" sz="2000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41552" y="702469"/>
            <a:ext cx="61170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РЕЗУЛЬТАТЫ</a:t>
            </a:r>
          </a:p>
          <a:p>
            <a:endParaRPr lang="ru-RU" sz="1400" b="1" u="sng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Количество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участников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– 536 педагогов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Форма проведения –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очная, заочная и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очно-заочная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Материалы, разработанные для педагогов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Сборник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материалов Фестиваля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Практическое пособие с методическими рекомендациями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использованию универсального метода работы с текстом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формированию читательской грамотности у обучающихся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Сборник методических материалов по итогам проведения  мастер-классов для учителей 1-4 классов/5-8 классов/9-11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классов</a:t>
            </a:r>
          </a:p>
          <a:p>
            <a:pPr algn="just"/>
            <a:endParaRPr lang="ru-RU" sz="14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Материалы врученные педагогам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книжная и сувенирная продукция для участников и победителей Фестиваля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раздаточные материалы по темам мероприятий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печатная продукция: учебно-методические пособия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брендированная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продукция: блокноты, ручки,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бейджи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/>
            <a:endParaRPr lang="ru-RU" sz="14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Образовательная стажировка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БКЦ «НОТА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» («Тихая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книга», Подкаст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, Зин-осмысление, использованию VR-технологий и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нейросетей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для погружения в нарратив по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литературе)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ГБОУ «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Инженерно-технологическая школа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№ 777»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(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риемы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работы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художественным и учебным текстом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, приемы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сжатия учебного текста, развития смыслового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чтения, разработка читательских проектов)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4782715" y="984398"/>
            <a:ext cx="513459" cy="5358721"/>
          </a:xfrm>
          <a:prstGeom prst="rightBrac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Freeform 310"/>
          <p:cNvSpPr>
            <a:spLocks noEditPoints="1"/>
          </p:cNvSpPr>
          <p:nvPr/>
        </p:nvSpPr>
        <p:spPr bwMode="auto">
          <a:xfrm>
            <a:off x="5452613" y="862091"/>
            <a:ext cx="471105" cy="464732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solidFill>
                <a:prstClr val="black"/>
              </a:solidFill>
            </a:endParaRPr>
          </a:p>
        </p:txBody>
      </p:sp>
      <p:grpSp>
        <p:nvGrpSpPr>
          <p:cNvPr id="51" name="Group 17"/>
          <p:cNvGrpSpPr>
            <a:grpSpLocks noChangeAspect="1"/>
          </p:cNvGrpSpPr>
          <p:nvPr/>
        </p:nvGrpSpPr>
        <p:grpSpPr bwMode="auto">
          <a:xfrm>
            <a:off x="5522045" y="3905575"/>
            <a:ext cx="426123" cy="457253"/>
            <a:chOff x="231" y="1205"/>
            <a:chExt cx="640" cy="687"/>
          </a:xfrm>
          <a:solidFill>
            <a:srgbClr val="2F5597"/>
          </a:solidFill>
        </p:grpSpPr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5493018" y="2024028"/>
            <a:ext cx="360000" cy="468000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 extrusionOk="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2F5597"/>
          </a:solidFill>
          <a:ln w="9525">
            <a:noFill/>
            <a:round/>
            <a:headEnd/>
            <a:tailE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ko-KR">
              <a:latin typeface="微软雅黑"/>
              <a:cs typeface="Arial"/>
            </a:endParaRPr>
          </a:p>
        </p:txBody>
      </p:sp>
      <p:grpSp>
        <p:nvGrpSpPr>
          <p:cNvPr id="41" name="组合 30"/>
          <p:cNvGrpSpPr/>
          <p:nvPr/>
        </p:nvGrpSpPr>
        <p:grpSpPr bwMode="auto">
          <a:xfrm>
            <a:off x="5549788" y="5436593"/>
            <a:ext cx="364772" cy="361011"/>
            <a:chOff x="6967126" y="4092464"/>
            <a:chExt cx="453105" cy="448433"/>
          </a:xfrm>
          <a:solidFill>
            <a:srgbClr val="2F5597"/>
          </a:solidFill>
        </p:grpSpPr>
        <p:sp>
          <p:nvSpPr>
            <p:cNvPr id="43" name="Freeform 136"/>
            <p:cNvSpPr/>
            <p:nvPr/>
          </p:nvSpPr>
          <p:spPr bwMode="auto">
            <a:xfrm>
              <a:off x="6967126" y="4343773"/>
              <a:ext cx="453105" cy="197123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 extrusionOk="0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>
                <a:solidFill>
                  <a:prstClr val="black"/>
                </a:solidFill>
                <a:latin typeface="微软雅黑"/>
                <a:ea typeface="微软雅黑"/>
                <a:cs typeface="Arial"/>
              </a:endParaRPr>
            </a:p>
          </p:txBody>
        </p:sp>
        <p:sp>
          <p:nvSpPr>
            <p:cNvPr id="46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 extrusionOk="0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>
                <a:solidFill>
                  <a:prstClr val="black"/>
                </a:solidFill>
                <a:latin typeface="微软雅黑"/>
                <a:ea typeface="微软雅黑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9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19"/>
          <p:cNvSpPr txBox="1"/>
          <p:nvPr/>
        </p:nvSpPr>
        <p:spPr>
          <a:xfrm>
            <a:off x="300966" y="1186953"/>
            <a:ext cx="344608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altLang="zh-CN" sz="16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Мастер-класс </a:t>
            </a:r>
            <a:r>
              <a:rPr lang="ru-RU" altLang="zh-CN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 практике работы с  текстом на содержании учебных предметов для учителей 1-4 классов/</a:t>
            </a:r>
          </a:p>
          <a:p>
            <a:r>
              <a:rPr lang="ru-RU" altLang="zh-CN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5-8 классов/9-11 классов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0" y="0"/>
            <a:ext cx="9257122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7745" y="124693"/>
            <a:ext cx="838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ПРОВЕДЕНИЯ АНКЕТИРОВАНИЯ</a:t>
            </a:r>
            <a:endParaRPr lang="ru-RU" sz="2000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17"/>
          <p:cNvGrpSpPr>
            <a:grpSpLocks noChangeAspect="1"/>
          </p:cNvGrpSpPr>
          <p:nvPr/>
        </p:nvGrpSpPr>
        <p:grpSpPr bwMode="auto">
          <a:xfrm>
            <a:off x="4729512" y="1346149"/>
            <a:ext cx="449023" cy="481826"/>
            <a:chOff x="231" y="1205"/>
            <a:chExt cx="640" cy="687"/>
          </a:xfrm>
          <a:solidFill>
            <a:srgbClr val="3967B9"/>
          </a:solidFill>
        </p:grpSpPr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prstClr val="black"/>
                </a:solidFill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5625656" y="1186953"/>
            <a:ext cx="604227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Итоги анкетирования участников мастер-классов</a:t>
            </a:r>
          </a:p>
          <a:p>
            <a:pPr algn="just"/>
            <a:endParaRPr lang="ru-RU" sz="14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80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% – участников преимущественно представляют гуманитарные дисциплины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90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% – педагогов продемонстрировали высокую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степень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вовлеченности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 активности во время проведения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мастер-классов </a:t>
            </a:r>
            <a:endParaRPr lang="ru-RU" sz="16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70 % – педагогов сообщили о значительных изменениях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восприятии базисных понятий по работе с текстом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85 % – педагогов отметили высокую вероятность успешного внедрения в педагогический процесс  изученного метода работы с текстом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Небольшая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группа педагогов испытывает неуверенность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применении метода на практике – 15 %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966" y="5634716"/>
            <a:ext cx="11019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Рекомендации:</a:t>
            </a: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Дополнительно провести серию консультационных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вебинаров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по использованию приемов понимания текста обучающимися разных возрастных категорий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1"/>
          <a:stretch/>
        </p:blipFill>
        <p:spPr>
          <a:xfrm>
            <a:off x="822096" y="2299290"/>
            <a:ext cx="3458270" cy="320797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790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0"/>
            <a:ext cx="9257122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45" y="124693"/>
            <a:ext cx="838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ПРОВЕДЕНИЯ МЕРОПРИЯТИЙ ДЛЯ ОБУЧАЮЩИХСЯ</a:t>
            </a:r>
            <a:endParaRPr lang="ru-RU" sz="2000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206" y="3146603"/>
            <a:ext cx="3739064" cy="349371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7745" y="793269"/>
            <a:ext cx="4237721" cy="2187943"/>
            <a:chOff x="87745" y="1292025"/>
            <a:chExt cx="3966936" cy="2187943"/>
          </a:xfrm>
        </p:grpSpPr>
        <p:cxnSp>
          <p:nvCxnSpPr>
            <p:cNvPr id="12" name="直接连接符 17"/>
            <p:cNvCxnSpPr/>
            <p:nvPr/>
          </p:nvCxnSpPr>
          <p:spPr>
            <a:xfrm flipH="1">
              <a:off x="552600" y="3243823"/>
              <a:ext cx="792000" cy="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9" name="Группа 18"/>
            <p:cNvGrpSpPr/>
            <p:nvPr/>
          </p:nvGrpSpPr>
          <p:grpSpPr>
            <a:xfrm>
              <a:off x="87745" y="1292025"/>
              <a:ext cx="3966936" cy="2187943"/>
              <a:chOff x="73637" y="1254511"/>
              <a:chExt cx="3966936" cy="2187943"/>
            </a:xfrm>
          </p:grpSpPr>
          <p:cxnSp>
            <p:nvCxnSpPr>
              <p:cNvPr id="7" name="直接连接符 17"/>
              <p:cNvCxnSpPr/>
              <p:nvPr/>
            </p:nvCxnSpPr>
            <p:spPr>
              <a:xfrm flipH="1">
                <a:off x="552600" y="1471676"/>
                <a:ext cx="792000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9" name="文本框 27"/>
              <p:cNvSpPr txBox="1"/>
              <p:nvPr/>
            </p:nvSpPr>
            <p:spPr>
              <a:xfrm>
                <a:off x="73637" y="1254511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just">
                  <a:defRPr/>
                </a:pPr>
                <a:r>
                  <a:rPr lang="en-US" altLang="zh-C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01</a:t>
                </a:r>
                <a:endParaRPr lang="zh-CN" alt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10" name="直接连接符 17"/>
              <p:cNvCxnSpPr/>
              <p:nvPr/>
            </p:nvCxnSpPr>
            <p:spPr>
              <a:xfrm flipH="1">
                <a:off x="583392" y="2342703"/>
                <a:ext cx="792000" cy="0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" name="文本框 27"/>
              <p:cNvSpPr txBox="1"/>
              <p:nvPr/>
            </p:nvSpPr>
            <p:spPr>
              <a:xfrm>
                <a:off x="82599" y="2111871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just">
                  <a:defRPr/>
                </a:pPr>
                <a:r>
                  <a:rPr lang="en-US" altLang="zh-C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0</a:t>
                </a:r>
                <a:r>
                  <a:rPr lang="ru-RU" altLang="zh-C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2</a:t>
                </a:r>
                <a:endParaRPr lang="zh-CN" alt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文本框 27"/>
              <p:cNvSpPr txBox="1"/>
              <p:nvPr/>
            </p:nvSpPr>
            <p:spPr>
              <a:xfrm>
                <a:off x="82599" y="3042344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just">
                  <a:defRPr/>
                </a:pPr>
                <a:r>
                  <a:rPr lang="en-US" altLang="zh-C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0</a:t>
                </a:r>
                <a:r>
                  <a:rPr lang="ru-RU" altLang="zh-CN" sz="20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rPr>
                  <a:t>3</a:t>
                </a:r>
                <a:endParaRPr lang="zh-CN" altLang="en-US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1534994" y="1273493"/>
                <a:ext cx="2505579" cy="2118908"/>
                <a:chOff x="1545968" y="1273493"/>
                <a:chExt cx="4460119" cy="2118908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1583412" y="1273493"/>
                  <a:ext cx="4422675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altLang="zh-CN" sz="1400" b="1" dirty="0">
                      <a:solidFill>
                        <a:schemeClr val="accent5">
                          <a:lumMod val="50000"/>
                        </a:schemeClr>
                      </a:solidFill>
                      <a:cs typeface="Calibri" panose="020F0502020204030204" pitchFamily="34" charset="0"/>
                    </a:rPr>
                    <a:t>Стратегическая ролевая игра </a:t>
                  </a:r>
                  <a:r>
                    <a:rPr lang="ru-RU" altLang="zh-CN" sz="1400" dirty="0">
                      <a:solidFill>
                        <a:schemeClr val="accent5">
                          <a:lumMod val="50000"/>
                        </a:schemeClr>
                      </a:solidFill>
                      <a:cs typeface="Calibri" panose="020F0502020204030204" pitchFamily="34" charset="0"/>
                    </a:rPr>
                    <a:t>«Литературные хроники</a:t>
                  </a:r>
                  <a:r>
                    <a:rPr lang="ru-RU" altLang="zh-CN" sz="1400" dirty="0" smtClean="0">
                      <a:solidFill>
                        <a:schemeClr val="accent5">
                          <a:lumMod val="50000"/>
                        </a:schemeClr>
                      </a:solidFill>
                      <a:cs typeface="Calibri" panose="020F0502020204030204" pitchFamily="34" charset="0"/>
                    </a:rPr>
                    <a:t>»</a:t>
                  </a:r>
                  <a:endParaRPr lang="ru-RU" altLang="zh-CN" sz="1400" dirty="0">
                    <a:solidFill>
                      <a:schemeClr val="accent5">
                        <a:lumMod val="5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1545968" y="2017486"/>
                  <a:ext cx="429126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altLang="zh-CN" sz="1400" b="1" dirty="0" smtClean="0">
                      <a:solidFill>
                        <a:schemeClr val="accent5">
                          <a:lumMod val="50000"/>
                        </a:schemeClr>
                      </a:solidFill>
                      <a:cs typeface="Calibri" panose="020F0502020204030204" pitchFamily="34" charset="0"/>
                    </a:rPr>
                    <a:t>Лаборатория литературных кейсов </a:t>
                  </a:r>
                  <a:r>
                    <a:rPr lang="ru-RU" altLang="zh-CN" sz="1400" dirty="0" smtClean="0">
                      <a:solidFill>
                        <a:schemeClr val="accent5">
                          <a:lumMod val="50000"/>
                        </a:schemeClr>
                      </a:solidFill>
                      <a:cs typeface="Calibri" panose="020F0502020204030204" pitchFamily="34" charset="0"/>
                    </a:rPr>
                    <a:t>для обучающихся</a:t>
                  </a:r>
                  <a:endParaRPr lang="ru-RU" altLang="zh-CN" sz="1400" dirty="0">
                    <a:solidFill>
                      <a:schemeClr val="accent5">
                        <a:lumMod val="5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83414" y="2869181"/>
                  <a:ext cx="425381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altLang="zh-CN" sz="1400" b="1" dirty="0" smtClean="0">
                      <a:solidFill>
                        <a:schemeClr val="accent5">
                          <a:lumMod val="50000"/>
                        </a:schemeClr>
                      </a:solidFill>
                      <a:cs typeface="Calibri" panose="020F0502020204030204" pitchFamily="34" charset="0"/>
                    </a:rPr>
                    <a:t>Тренинг </a:t>
                  </a:r>
                  <a:r>
                    <a:rPr lang="ru-RU" altLang="zh-CN" sz="1400" dirty="0" smtClean="0">
                      <a:solidFill>
                        <a:schemeClr val="accent5">
                          <a:lumMod val="50000"/>
                        </a:schemeClr>
                      </a:solidFill>
                      <a:cs typeface="Calibri" panose="020F0502020204030204" pitchFamily="34" charset="0"/>
                    </a:rPr>
                    <a:t>«Работа с текстом: понимание  содержания»</a:t>
                  </a:r>
                  <a:endParaRPr lang="ru-RU" altLang="zh-CN" sz="1400" dirty="0">
                    <a:solidFill>
                      <a:schemeClr val="accent5">
                        <a:lumMod val="50000"/>
                      </a:schemeClr>
                    </a:solidFill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1" name="Прямоугольник 20"/>
          <p:cNvSpPr/>
          <p:nvPr/>
        </p:nvSpPr>
        <p:spPr>
          <a:xfrm>
            <a:off x="4589253" y="644243"/>
            <a:ext cx="7356270" cy="638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РЕЗУЛЬТАТЫ</a:t>
            </a:r>
          </a:p>
          <a:p>
            <a:pPr>
              <a:lnSpc>
                <a:spcPct val="112000"/>
              </a:lnSpc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Количество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участников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153 обучающихся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120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Форма проведения 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очная</a:t>
            </a:r>
          </a:p>
          <a:p>
            <a:pPr>
              <a:lnSpc>
                <a:spcPct val="112000"/>
              </a:lnSpc>
            </a:pPr>
            <a:endParaRPr lang="ru-RU" altLang="zh-CN" sz="400" b="1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ru-RU" altLang="zh-CN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Категории участников – </a:t>
            </a:r>
            <a:r>
              <a:rPr lang="ru-RU" altLang="zh-CN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обучающиеся 6-8 </a:t>
            </a: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классов, 9-11 классов</a:t>
            </a:r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ru-RU" altLang="zh-CN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Вручение книжной и сувенирной продукции </a:t>
            </a: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участникам и победителям</a:t>
            </a:r>
          </a:p>
          <a:p>
            <a:pPr>
              <a:lnSpc>
                <a:spcPct val="112000"/>
              </a:lnSpc>
            </a:pPr>
            <a:endParaRPr lang="ru-RU" altLang="zh-CN" sz="700" b="1" u="sng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12000"/>
              </a:lnSpc>
            </a:pPr>
            <a:r>
              <a:rPr lang="ru-RU" altLang="zh-CN" sz="1400" b="1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Мероприятия включали:</a:t>
            </a:r>
          </a:p>
          <a:p>
            <a:pPr marL="285750" indent="-17463"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Интерактивный формат работы</a:t>
            </a:r>
          </a:p>
          <a:p>
            <a:pPr marL="285750" indent="-17463"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Формирование навыков работы в команде</a:t>
            </a:r>
          </a:p>
          <a:p>
            <a:pPr>
              <a:defRPr/>
            </a:pPr>
            <a:endParaRPr lang="ru-RU" altLang="zh-CN" sz="7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zh-CN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Стратегическая ролевая игра</a:t>
            </a:r>
          </a:p>
          <a:p>
            <a:pPr>
              <a:defRPr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Основное задание игры – необходимо </a:t>
            </a:r>
            <a:r>
              <a:rPr lang="ru-RU" altLang="zh-CN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было понять и </a:t>
            </a: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продемонстрировать </a:t>
            </a:r>
            <a:b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 </a:t>
            </a:r>
            <a:r>
              <a:rPr lang="ru-RU" altLang="zh-CN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театрализованной форме понимание </a:t>
            </a: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текста</a:t>
            </a:r>
          </a:p>
          <a:p>
            <a:pPr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увлеклись процессом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театрализации, уделив наименьшее внимание пониманию идеи произведения 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>
              <a:defRPr/>
            </a:pPr>
            <a:endParaRPr lang="ru-RU" altLang="zh-CN" sz="7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zh-CN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Литературные кейсы</a:t>
            </a:r>
          </a:p>
          <a:p>
            <a:pPr algn="just">
              <a:defRPr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Участники решали кейсы из художественных произведений, объясняя описанные </a:t>
            </a:r>
            <a:b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 них явления с точки зрения предметных знаний </a:t>
            </a:r>
          </a:p>
          <a:p>
            <a:pPr algn="just">
              <a:defRPr/>
            </a:pPr>
            <a:endParaRPr lang="ru-RU" altLang="zh-CN" sz="7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zh-CN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Тренинг</a:t>
            </a:r>
          </a:p>
          <a:p>
            <a:pPr algn="just">
              <a:defRPr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Участники выполняли упражнения на понимание текста: </a:t>
            </a:r>
          </a:p>
          <a:p>
            <a:pPr marL="285750" indent="-17463">
              <a:buFont typeface="Wingdings" panose="05000000000000000000" pitchFamily="2" charset="2"/>
              <a:buChar char="ü"/>
              <a:defRPr/>
            </a:pPr>
            <a:r>
              <a:rPr lang="ru-RU" altLang="zh-CN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рисовали картины, по пониманию текста</a:t>
            </a:r>
          </a:p>
          <a:p>
            <a:pPr marL="285750" indent="-17463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описывали характеристику объекта, строили текст и схемы, поясняющие причинно-следственные связи и динамику изменений объекта</a:t>
            </a:r>
            <a:endParaRPr lang="ru-RU" altLang="zh-CN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17463">
              <a:buFont typeface="Wingdings" panose="05000000000000000000" pitchFamily="2" charset="2"/>
              <a:buChar char="ü"/>
              <a:defRPr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составляли словарь </a:t>
            </a:r>
            <a:r>
              <a:rPr lang="ru-RU" altLang="zh-CN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 ключевым словам </a:t>
            </a: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задачи</a:t>
            </a:r>
          </a:p>
          <a:p>
            <a:pPr>
              <a:defRPr/>
            </a:pPr>
            <a:endParaRPr lang="ru-RU" altLang="zh-CN" sz="7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zh-CN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Высокая </a:t>
            </a:r>
            <a:r>
              <a:rPr lang="ru-RU" altLang="zh-CN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степень вовлеченности обучающихся</a:t>
            </a:r>
          </a:p>
          <a:p>
            <a:pPr marL="285750" indent="-17463">
              <a:buFont typeface="Wingdings" panose="05000000000000000000" pitchFamily="2" charset="2"/>
              <a:buChar char="ü"/>
              <a:defRPr/>
            </a:pPr>
            <a:endParaRPr lang="ru-RU" altLang="zh-CN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2" name="矩形: 圆顶角 4"/>
          <p:cNvSpPr/>
          <p:nvPr/>
        </p:nvSpPr>
        <p:spPr>
          <a:xfrm>
            <a:off x="0" y="6510130"/>
            <a:ext cx="3132403" cy="347870"/>
          </a:xfrm>
          <a:prstGeom prst="round2SameRect">
            <a:avLst/>
          </a:prstGeom>
          <a:solidFill>
            <a:srgbClr val="7D8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23084" y="6324599"/>
            <a:ext cx="266169" cy="395989"/>
            <a:chOff x="2248744" y="4084107"/>
            <a:chExt cx="428367" cy="673631"/>
          </a:xfrm>
          <a:solidFill>
            <a:srgbClr val="7D8C26"/>
          </a:solidFill>
        </p:grpSpPr>
        <p:sp>
          <p:nvSpPr>
            <p:cNvPr id="23" name="Freeform 69"/>
            <p:cNvSpPr/>
            <p:nvPr/>
          </p:nvSpPr>
          <p:spPr bwMode="auto">
            <a:xfrm>
              <a:off x="2248744" y="4084107"/>
              <a:ext cx="428367" cy="439691"/>
            </a:xfrm>
            <a:custGeom>
              <a:avLst/>
              <a:gdLst>
                <a:gd name="T0" fmla="*/ 57 w 64"/>
                <a:gd name="T1" fmla="*/ 37 h 66"/>
                <a:gd name="T2" fmla="*/ 43 w 64"/>
                <a:gd name="T3" fmla="*/ 12 h 66"/>
                <a:gd name="T4" fmla="*/ 39 w 64"/>
                <a:gd name="T5" fmla="*/ 6 h 66"/>
                <a:gd name="T6" fmla="*/ 25 w 64"/>
                <a:gd name="T7" fmla="*/ 6 h 66"/>
                <a:gd name="T8" fmla="*/ 22 w 64"/>
                <a:gd name="T9" fmla="*/ 12 h 66"/>
                <a:gd name="T10" fmla="*/ 8 w 64"/>
                <a:gd name="T11" fmla="*/ 37 h 66"/>
                <a:gd name="T12" fmla="*/ 4 w 64"/>
                <a:gd name="T13" fmla="*/ 43 h 66"/>
                <a:gd name="T14" fmla="*/ 11 w 64"/>
                <a:gd name="T15" fmla="*/ 55 h 66"/>
                <a:gd name="T16" fmla="*/ 18 w 64"/>
                <a:gd name="T17" fmla="*/ 55 h 66"/>
                <a:gd name="T18" fmla="*/ 19 w 64"/>
                <a:gd name="T19" fmla="*/ 55 h 66"/>
                <a:gd name="T20" fmla="*/ 19 w 64"/>
                <a:gd name="T21" fmla="*/ 66 h 66"/>
                <a:gd name="T22" fmla="*/ 32 w 64"/>
                <a:gd name="T23" fmla="*/ 62 h 66"/>
                <a:gd name="T24" fmla="*/ 32 w 64"/>
                <a:gd name="T25" fmla="*/ 62 h 66"/>
                <a:gd name="T26" fmla="*/ 46 w 64"/>
                <a:gd name="T27" fmla="*/ 66 h 66"/>
                <a:gd name="T28" fmla="*/ 46 w 64"/>
                <a:gd name="T29" fmla="*/ 55 h 66"/>
                <a:gd name="T30" fmla="*/ 46 w 64"/>
                <a:gd name="T31" fmla="*/ 55 h 66"/>
                <a:gd name="T32" fmla="*/ 53 w 64"/>
                <a:gd name="T33" fmla="*/ 55 h 66"/>
                <a:gd name="T34" fmla="*/ 60 w 64"/>
                <a:gd name="T35" fmla="*/ 43 h 66"/>
                <a:gd name="T36" fmla="*/ 57 w 64"/>
                <a:gd name="T37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66" extrusionOk="0">
                  <a:moveTo>
                    <a:pt x="57" y="37"/>
                  </a:moveTo>
                  <a:cubicBezTo>
                    <a:pt x="53" y="30"/>
                    <a:pt x="47" y="19"/>
                    <a:pt x="43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0"/>
                    <a:pt x="29" y="0"/>
                    <a:pt x="25" y="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19"/>
                    <a:pt x="11" y="30"/>
                    <a:pt x="8" y="37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0"/>
                    <a:pt x="3" y="55"/>
                    <a:pt x="11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3" y="63"/>
                    <a:pt x="27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7" y="62"/>
                    <a:pt x="42" y="63"/>
                    <a:pt x="46" y="66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61" y="55"/>
                    <a:pt x="64" y="49"/>
                    <a:pt x="60" y="43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88" tIns="45694" rIns="91388" bIns="45694" numCol="1" anchor="t" anchorCtr="0" compatLnSpc="1"/>
            <a:lstStyle/>
            <a:p>
              <a:pPr>
                <a:defRPr/>
              </a:pPr>
              <a:endParaRPr lang="zh-CN" sz="2400">
                <a:latin typeface="Arial"/>
                <a:ea typeface="微软雅黑"/>
                <a:cs typeface="Arial"/>
              </a:endParaRPr>
            </a:p>
          </p:txBody>
        </p:sp>
        <p:sp>
          <p:nvSpPr>
            <p:cNvPr id="24" name="Freeform 70"/>
            <p:cNvSpPr/>
            <p:nvPr/>
          </p:nvSpPr>
          <p:spPr bwMode="auto">
            <a:xfrm>
              <a:off x="2350200" y="4523798"/>
              <a:ext cx="233911" cy="233940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17 w 35"/>
                <a:gd name="T5" fmla="*/ 0 h 35"/>
                <a:gd name="T6" fmla="*/ 17 w 35"/>
                <a:gd name="T7" fmla="*/ 0 h 35"/>
                <a:gd name="T8" fmla="*/ 17 w 35"/>
                <a:gd name="T9" fmla="*/ 0 h 35"/>
                <a:gd name="T10" fmla="*/ 4 w 35"/>
                <a:gd name="T11" fmla="*/ 6 h 35"/>
                <a:gd name="T12" fmla="*/ 0 w 35"/>
                <a:gd name="T13" fmla="*/ 17 h 35"/>
                <a:gd name="T14" fmla="*/ 0 w 35"/>
                <a:gd name="T15" fmla="*/ 17 h 35"/>
                <a:gd name="T16" fmla="*/ 17 w 35"/>
                <a:gd name="T17" fmla="*/ 35 h 35"/>
                <a:gd name="T18" fmla="*/ 17 w 35"/>
                <a:gd name="T19" fmla="*/ 35 h 35"/>
                <a:gd name="T20" fmla="*/ 35 w 35"/>
                <a:gd name="T21" fmla="*/ 17 h 35"/>
                <a:gd name="T22" fmla="*/ 35 w 35"/>
                <a:gd name="T23" fmla="*/ 17 h 35"/>
                <a:gd name="T24" fmla="*/ 31 w 35"/>
                <a:gd name="T25" fmla="*/ 6 h 35"/>
                <a:gd name="T26" fmla="*/ 17 w 35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5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2"/>
                    <a:pt x="4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3"/>
                    <a:pt x="33" y="9"/>
                    <a:pt x="31" y="6"/>
                  </a:cubicBezTo>
                  <a:cubicBezTo>
                    <a:pt x="27" y="2"/>
                    <a:pt x="23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88" tIns="45694" rIns="91388" bIns="45694" numCol="1" anchor="t" anchorCtr="0" compatLnSpc="1"/>
            <a:lstStyle/>
            <a:p>
              <a:pPr>
                <a:defRPr/>
              </a:pPr>
              <a:endParaRPr lang="zh-CN" sz="2400">
                <a:latin typeface="Arial"/>
                <a:ea typeface="微软雅黑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5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0"/>
            <a:ext cx="9257122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45" y="124693"/>
            <a:ext cx="838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ПРОВЕДЕНИЯ АНКЕТИРОВАНИЯ </a:t>
            </a:r>
            <a:endParaRPr lang="ru-RU" sz="2000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963" y="948395"/>
            <a:ext cx="7302289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Тренинг «Работа с текстом: понимание  содержания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»</a:t>
            </a:r>
          </a:p>
          <a:p>
            <a:pPr>
              <a:defRPr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ИТОГИ АНКЕТИРОВАНИЯ</a:t>
            </a:r>
          </a:p>
          <a:p>
            <a:pPr>
              <a:spcAft>
                <a:spcPts val="3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48% участников – обучающиеся 7 класса, 22% - 6 классов, 30% – 8 классов</a:t>
            </a:r>
          </a:p>
          <a:p>
            <a:pPr>
              <a:spcAft>
                <a:spcPts val="3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57 % участников – понимают текст на уроке математике,</a:t>
            </a:r>
          </a:p>
          <a:p>
            <a:pPr>
              <a:spcAft>
                <a:spcPts val="3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лучше воспринимают текст со строгими правилами и формулами</a:t>
            </a:r>
          </a:p>
          <a:p>
            <a:pPr>
              <a:spcAft>
                <a:spcPts val="3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36% - испытывают сложности в понимании предметного материала по биологии, 26 % - химии</a:t>
            </a:r>
          </a:p>
          <a:p>
            <a:pPr>
              <a:spcAft>
                <a:spcPts val="3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100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%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участников предпочитают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пассивное восприятие информации (слушание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учителя)</a:t>
            </a:r>
          </a:p>
          <a:p>
            <a:pPr>
              <a:spcAft>
                <a:spcPts val="3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80% - считают, что визуальные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 аудиовизуальные средства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способствуют лучшему усвоению материала</a:t>
            </a:r>
          </a:p>
          <a:p>
            <a:pPr>
              <a:spcAft>
                <a:spcPts val="300"/>
              </a:spcAft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10% - не готовы самостоятельно читать и анализировать текст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Рекомендации: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необходимо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системно уделять внимание организации работы по пониманию текста такие как рисование,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вопросы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дискуссии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интегрировать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 учебный процесс различные техники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понимания текста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сочетать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объяснение учителя с самостоятельным чтением и работой с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текстом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повышать у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обучающихся мотивацию и глубину понимания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текста</a:t>
            </a:r>
            <a:endParaRPr lang="ru-RU" sz="16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8100390" y="1445353"/>
            <a:ext cx="3550479" cy="4331106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3207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7"/>
          <p:cNvSpPr txBox="1">
            <a:spLocks/>
          </p:cNvSpPr>
          <p:nvPr/>
        </p:nvSpPr>
        <p:spPr>
          <a:xfrm>
            <a:off x="8247447" y="1386418"/>
            <a:ext cx="3552402" cy="977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10167730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745" y="32399"/>
            <a:ext cx="908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ПРОВЕДЕНИЯ МЕРОПРИЯТИЙ ДЛЯ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ОБУЧАЮЩИХСЯ И РОДИТЕЛЕЙ (ЗАКОННЫХ ПРЕДСТАВИТЕЛЕЙ)</a:t>
            </a:r>
            <a:endParaRPr lang="ru-RU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828" y="1209371"/>
            <a:ext cx="4452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Читательский </a:t>
            </a:r>
            <a:r>
              <a:rPr lang="ru-RU" altLang="zh-CN" sz="16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квиз</a:t>
            </a:r>
            <a:r>
              <a:rPr lang="ru-RU" altLang="zh-CN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Книжный </a:t>
            </a:r>
            <a:r>
              <a:rPr lang="ru-RU" altLang="zh-CN" sz="16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квест</a:t>
            </a:r>
            <a:endParaRPr lang="ru-RU" altLang="zh-CN" sz="16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Тренинг «Семейные ценности»</a:t>
            </a:r>
            <a:endParaRPr lang="ru-RU" altLang="zh-CN" sz="16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altLang="zh-CN" sz="16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Творческий конкурс семейных </a:t>
            </a:r>
            <a:r>
              <a:rPr lang="ru-RU" altLang="zh-CN" sz="16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работ «Читаем вместе: история, культура, память»</a:t>
            </a:r>
            <a:endParaRPr lang="ru-RU" altLang="zh-CN" sz="16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94352" y="851624"/>
            <a:ext cx="6243762" cy="318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РЕЗУЛЬТАТЫ</a:t>
            </a:r>
          </a:p>
          <a:p>
            <a:pPr>
              <a:lnSpc>
                <a:spcPct val="112000"/>
              </a:lnSpc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Количество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участников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472 человека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120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Форма проведения 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очная, заочная</a:t>
            </a:r>
          </a:p>
          <a:p>
            <a:pPr>
              <a:lnSpc>
                <a:spcPct val="112000"/>
              </a:lnSpc>
            </a:pPr>
            <a:r>
              <a:rPr lang="ru-RU" altLang="zh-CN" sz="1400" b="1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Категории участников – </a:t>
            </a: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обучающиеся 5-11 классов, родители (законные представители)</a:t>
            </a:r>
            <a:endParaRPr lang="ru-RU" altLang="zh-CN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12000"/>
              </a:lnSpc>
            </a:pPr>
            <a:r>
              <a:rPr lang="ru-RU" altLang="zh-CN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Вручение книжной и сувенирной продукции участникам и </a:t>
            </a: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победителям</a:t>
            </a:r>
          </a:p>
          <a:p>
            <a:pPr>
              <a:lnSpc>
                <a:spcPct val="112000"/>
              </a:lnSpc>
            </a:pPr>
            <a:endParaRPr lang="ru-RU" altLang="zh-CN" sz="1400" b="1" u="sng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112000"/>
              </a:lnSpc>
            </a:pPr>
            <a:r>
              <a:rPr lang="ru-RU" altLang="zh-CN" sz="1400" b="1" u="sng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Мероприятия включали:</a:t>
            </a:r>
          </a:p>
          <a:p>
            <a:pPr marL="285750" indent="-17463"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Интерактивный формат работы</a:t>
            </a:r>
          </a:p>
          <a:p>
            <a:pPr marL="285750" indent="-17463">
              <a:lnSpc>
                <a:spcPct val="112000"/>
              </a:lnSpc>
              <a:buFont typeface="Wingdings" panose="05000000000000000000" pitchFamily="2" charset="2"/>
              <a:buChar char="ü"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Творческий подход  к выполнению заданий</a:t>
            </a:r>
          </a:p>
          <a:p>
            <a:pPr marL="285750" indent="-17463">
              <a:buFont typeface="Wingdings" panose="05000000000000000000" pitchFamily="2" charset="2"/>
              <a:buChar char="ü"/>
              <a:defRPr/>
            </a:pPr>
            <a:r>
              <a:rPr lang="ru-RU" altLang="zh-CN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Совместная деятельность обучающихся и родителей (законных представителей)</a:t>
            </a:r>
          </a:p>
          <a:p>
            <a:pPr>
              <a:defRPr/>
            </a:pPr>
            <a:endParaRPr lang="ru-RU" altLang="zh-CN" sz="1400" dirty="0" smtClean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9" y="3812874"/>
            <a:ext cx="2076809" cy="276907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51" y="3821023"/>
            <a:ext cx="2096580" cy="277818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31" y="3809521"/>
            <a:ext cx="2061713" cy="281556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417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7"/>
          <p:cNvSpPr txBox="1">
            <a:spLocks/>
          </p:cNvSpPr>
          <p:nvPr/>
        </p:nvSpPr>
        <p:spPr>
          <a:xfrm>
            <a:off x="8247447" y="1386418"/>
            <a:ext cx="3552402" cy="977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10167730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615" y="123839"/>
            <a:ext cx="908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АНКЕТИРОВАНИЯ ТРЕНИНГА  «СЕМЕЙНЫЕ ЦЕННОСТИ»</a:t>
            </a:r>
            <a:endParaRPr lang="ru-RU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96815"/>
              </p:ext>
            </p:extLst>
          </p:nvPr>
        </p:nvGraphicFramePr>
        <p:xfrm>
          <a:off x="367174" y="992994"/>
          <a:ext cx="6229351" cy="559871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875727">
                  <a:extLst>
                    <a:ext uri="{9D8B030D-6E8A-4147-A177-3AD203B41FA5}">
                      <a16:colId xmlns:a16="http://schemas.microsoft.com/office/drawing/2014/main" xmlns="" val="1737671835"/>
                    </a:ext>
                  </a:extLst>
                </a:gridCol>
                <a:gridCol w="1127484">
                  <a:extLst>
                    <a:ext uri="{9D8B030D-6E8A-4147-A177-3AD203B41FA5}">
                      <a16:colId xmlns:a16="http://schemas.microsoft.com/office/drawing/2014/main" xmlns="" val="933597621"/>
                    </a:ext>
                  </a:extLst>
                </a:gridCol>
                <a:gridCol w="1226140">
                  <a:extLst>
                    <a:ext uri="{9D8B030D-6E8A-4147-A177-3AD203B41FA5}">
                      <a16:colId xmlns:a16="http://schemas.microsoft.com/office/drawing/2014/main" xmlns="" val="1289312129"/>
                    </a:ext>
                  </a:extLst>
                </a:gridCol>
              </a:tblGrid>
              <a:tr h="2325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Вопросы анкеты</a:t>
                      </a:r>
                    </a:p>
                  </a:txBody>
                  <a:tcPr marL="59798" marR="59798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Категория участников</a:t>
                      </a:r>
                    </a:p>
                  </a:txBody>
                  <a:tcPr marL="59798" marR="5979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241710"/>
                  </a:ext>
                </a:extLst>
              </a:tr>
              <a:tr h="548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Обучающиеся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Родители (законные представители)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0811836"/>
                  </a:ext>
                </a:extLst>
              </a:tr>
              <a:tr h="21929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Знают и могут объяснить, что такое семья 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368911"/>
                  </a:ext>
                </a:extLst>
              </a:tr>
              <a:tr h="230345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Знают и могут объяснить, что это такое брак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97%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93%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7227172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Знают и могут объяснить, что это такое семейные ценности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90%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5958221"/>
                  </a:ext>
                </a:extLst>
              </a:tr>
              <a:tr h="43859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Знают и могут объяснить, что это такое семейные правовые отношения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80%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72 %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5829048"/>
                  </a:ext>
                </a:extLst>
              </a:tr>
              <a:tr h="43859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Редко обсуждается в семье вопрос о семейных ценностях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41%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492115"/>
                  </a:ext>
                </a:extLst>
              </a:tr>
              <a:tr h="43859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Редко обсуждается в школе вопрос о семейных ценностях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558005"/>
                  </a:ext>
                </a:extLst>
              </a:tr>
              <a:tr h="43859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Основным источником знаний о семейных ценностях является семья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73%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4238176"/>
                  </a:ext>
                </a:extLst>
              </a:tr>
              <a:tr h="44449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Оценка уровня </a:t>
                      </a:r>
                      <a:r>
                        <a:rPr lang="ru-RU" sz="1400" b="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сформированности</a:t>
                      </a: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семейных ценностей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2101491"/>
                  </a:ext>
                </a:extLst>
              </a:tr>
              <a:tr h="23257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Взаимопонимание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5549522"/>
                  </a:ext>
                </a:extLst>
              </a:tr>
              <a:tr h="23257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Взаимоуважение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60%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64%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3049171"/>
                  </a:ext>
                </a:extLst>
              </a:tr>
              <a:tr h="23257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Доверие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63 %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79%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9565748"/>
                  </a:ext>
                </a:extLst>
              </a:tr>
              <a:tr h="23257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Доброта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67%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75%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1519528"/>
                  </a:ext>
                </a:extLst>
              </a:tr>
              <a:tr h="23257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Умение проявлять любовь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5757718"/>
                  </a:ext>
                </a:extLst>
              </a:tr>
              <a:tr h="23257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Связь поколений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7745176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500178"/>
              </p:ext>
            </p:extLst>
          </p:nvPr>
        </p:nvGraphicFramePr>
        <p:xfrm>
          <a:off x="7029450" y="3961447"/>
          <a:ext cx="4812030" cy="255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245287"/>
              </p:ext>
            </p:extLst>
          </p:nvPr>
        </p:nvGraphicFramePr>
        <p:xfrm>
          <a:off x="7033260" y="1245870"/>
          <a:ext cx="48531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13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7"/>
          <p:cNvSpPr txBox="1">
            <a:spLocks/>
          </p:cNvSpPr>
          <p:nvPr/>
        </p:nvSpPr>
        <p:spPr>
          <a:xfrm>
            <a:off x="8247447" y="1386418"/>
            <a:ext cx="3552402" cy="977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0"/>
            <a:ext cx="10167730" cy="678730"/>
          </a:xfrm>
          <a:prstGeom prst="round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967B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615" y="123839"/>
            <a:ext cx="9086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АНКЕТИРОВАНИЯ КНИЖНОГО КВЕСТА</a:t>
            </a:r>
            <a:endParaRPr lang="ru-RU" b="1" spc="8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21708"/>
              </p:ext>
            </p:extLst>
          </p:nvPr>
        </p:nvGraphicFramePr>
        <p:xfrm>
          <a:off x="329467" y="1068045"/>
          <a:ext cx="6010422" cy="388918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923714">
                  <a:extLst>
                    <a:ext uri="{9D8B030D-6E8A-4147-A177-3AD203B41FA5}">
                      <a16:colId xmlns:a16="http://schemas.microsoft.com/office/drawing/2014/main" xmlns="" val="1737671835"/>
                    </a:ext>
                  </a:extLst>
                </a:gridCol>
                <a:gridCol w="2086708">
                  <a:extLst>
                    <a:ext uri="{9D8B030D-6E8A-4147-A177-3AD203B41FA5}">
                      <a16:colId xmlns:a16="http://schemas.microsoft.com/office/drawing/2014/main" xmlns="" val="933597621"/>
                    </a:ext>
                  </a:extLst>
                </a:gridCol>
              </a:tblGrid>
              <a:tr h="947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</a:rPr>
                        <a:t>Вопросы анкеты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8" marR="5979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Ответы участников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9798" marR="5979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6241710"/>
                  </a:ext>
                </a:extLst>
              </a:tr>
              <a:tr h="26578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Любите ли Вы читать книги?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83%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0368911"/>
                  </a:ext>
                </a:extLst>
              </a:tr>
              <a:tr h="27963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Часто ли Вы читаете книги?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54%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7227172"/>
                  </a:ext>
                </a:extLst>
              </a:tr>
              <a:tr h="23329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Какие книги Вы любите читать?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5958221"/>
                  </a:ext>
                </a:extLst>
              </a:tr>
              <a:tr h="21101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Приключения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26%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5829048"/>
                  </a:ext>
                </a:extLst>
              </a:tr>
              <a:tr h="18756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Классиков (Пушкин, Толстой, Чехов и т.д.)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19%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492115"/>
                  </a:ext>
                </a:extLst>
              </a:tr>
              <a:tr h="22273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Научная литература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558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Понравилось ли Вам участвовать в книжном </a:t>
                      </a:r>
                      <a:r>
                        <a:rPr lang="ru-RU" sz="14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квесте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?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95%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4238176"/>
                  </a:ext>
                </a:extLst>
              </a:tr>
              <a:tr h="21151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Какое задание </a:t>
                      </a:r>
                      <a:r>
                        <a:rPr lang="ru-RU" sz="1400" b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квеста</a:t>
                      </a: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оказалось самым интересным?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2101491"/>
                  </a:ext>
                </a:extLst>
              </a:tr>
              <a:tr h="28234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Отгадывание произведения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32%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5549522"/>
                  </a:ext>
                </a:extLst>
              </a:tr>
              <a:tr h="28234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Отгадывание пословиц</a:t>
                      </a:r>
                      <a:endParaRPr lang="ru-RU" sz="14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24%</a:t>
                      </a:r>
                      <a:endParaRPr lang="ru-RU" sz="1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9798" marR="5979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3049171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147783"/>
              </p:ext>
            </p:extLst>
          </p:nvPr>
        </p:nvGraphicFramePr>
        <p:xfrm>
          <a:off x="6661005" y="1025406"/>
          <a:ext cx="5322277" cy="361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7092" y="5451671"/>
            <a:ext cx="10328636" cy="1488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Рекомендации</a:t>
            </a:r>
          </a:p>
          <a:p>
            <a:pPr>
              <a:lnSpc>
                <a:spcPct val="1120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Включить в план воспитательной работы школ мероприятия, направленные на  укрепление связей между поколениями, поддержку семейных ценностей</a:t>
            </a:r>
          </a:p>
          <a:p>
            <a:pPr>
              <a:lnSpc>
                <a:spcPct val="1120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Провести для родителей серию педагогических консультаций по формированию интереса у детей к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чтению</a:t>
            </a:r>
          </a:p>
          <a:p>
            <a:pPr>
              <a:lnSpc>
                <a:spcPct val="112000"/>
              </a:lnSpc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Провести серию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вебинаров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для педагогов по формированию функциональной грамотности обучающихся</a:t>
            </a:r>
            <a:endParaRPr lang="ru-RU" sz="14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12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7394</TotalTime>
  <Words>850</Words>
  <Application>Microsoft Office PowerPoint</Application>
  <PresentationFormat>Произвольный</PresentationFormat>
  <Paragraphs>229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 реализации регионального проекта  по формированию и оцениванию функциональной грамотности обучающихся в контексте обновлённых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Абакумова Евгения Борисовна</dc:creator>
  <cp:lastModifiedBy>Людмила Геннадьевна Михайлюк</cp:lastModifiedBy>
  <cp:revision>238</cp:revision>
  <dcterms:created xsi:type="dcterms:W3CDTF">2025-06-30T07:53:48Z</dcterms:created>
  <dcterms:modified xsi:type="dcterms:W3CDTF">2025-12-18T10:15:18Z</dcterms:modified>
</cp:coreProperties>
</file>