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54" r:id="rId1"/>
    <p:sldMasterId id="2147483718" r:id="rId2"/>
    <p:sldMasterId id="2147483737" r:id="rId3"/>
  </p:sldMasterIdLst>
  <p:notesMasterIdLst>
    <p:notesMasterId r:id="rId9"/>
  </p:notesMasterIdLst>
  <p:handoutMasterIdLst>
    <p:handoutMasterId r:id="rId10"/>
  </p:handoutMasterIdLst>
  <p:sldIdLst>
    <p:sldId id="256" r:id="rId4"/>
    <p:sldId id="260" r:id="rId5"/>
    <p:sldId id="257" r:id="rId6"/>
    <p:sldId id="258" r:id="rId7"/>
    <p:sldId id="259" r:id="rId8"/>
  </p:sldIdLst>
  <p:sldSz cx="9144000" cy="5143500" type="screen16x9"/>
  <p:notesSz cx="6761163" cy="9942513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Panton Bold" panose="020B0604020202020204" charset="-52"/>
      <p:regular r:id="rId15"/>
      <p:bold r:id="rId16"/>
    </p:embeddedFont>
  </p:embeddedFontLst>
  <p:defaultTextStyle>
    <a:defPPr>
      <a:defRPr lang="ru-RU"/>
    </a:defPPr>
    <a:lvl1pPr marL="0" algn="l" defTabSz="68574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875" algn="l" defTabSz="68574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749" algn="l" defTabSz="68574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624" algn="l" defTabSz="68574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498" algn="l" defTabSz="68574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373" algn="l" defTabSz="68574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246" algn="l" defTabSz="68574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120" algn="l" defTabSz="68574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2995" algn="l" defTabSz="68574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  <p15:guide id="5" pos="383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84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32">
          <p15:clr>
            <a:srgbClr val="A4A3A4"/>
          </p15:clr>
        </p15:guide>
        <p15:guide id="4" pos="213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C7FF"/>
    <a:srgbClr val="FA606F"/>
    <a:srgbClr val="00B0F0"/>
    <a:srgbClr val="FA2906"/>
    <a:srgbClr val="61D9FF"/>
    <a:srgbClr val="B381D9"/>
    <a:srgbClr val="3BD3D8"/>
    <a:srgbClr val="89D6F1"/>
    <a:srgbClr val="52BED6"/>
    <a:srgbClr val="DDE3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620"/>
    <p:restoredTop sz="96630" autoAdjust="0"/>
  </p:normalViewPr>
  <p:slideViewPr>
    <p:cSldViewPr>
      <p:cViewPr varScale="1">
        <p:scale>
          <a:sx n="215" d="100"/>
          <a:sy n="215" d="100"/>
        </p:scale>
        <p:origin x="204" y="180"/>
      </p:cViewPr>
      <p:guideLst>
        <p:guide orient="horz" pos="2160"/>
        <p:guide pos="3840"/>
        <p:guide orient="horz" pos="1620"/>
        <p:guide pos="2880"/>
        <p:guide pos="383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2" d="100"/>
          <a:sy n="62" d="100"/>
        </p:scale>
        <p:origin x="-3558" y="-66"/>
      </p:cViewPr>
      <p:guideLst>
        <p:guide orient="horz" pos="3840"/>
        <p:guide pos="2160"/>
        <p:guide orient="horz" pos="3132"/>
        <p:guide pos="213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font" Target="fonts/font1.fntdata"/><Relationship Id="rId5" Type="http://schemas.openxmlformats.org/officeDocument/2006/relationships/slide" Target="slides/slide2.xml"/><Relationship Id="rId15" Type="http://schemas.openxmlformats.org/officeDocument/2006/relationships/font" Target="fonts/font5.fntdata"/><Relationship Id="rId10" Type="http://schemas.openxmlformats.org/officeDocument/2006/relationships/handoutMaster" Target="handoutMasters/handoutMaster1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80175" tIns="40087" rIns="80175" bIns="40087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80175" tIns="40087" rIns="80175" bIns="40087" rtlCol="0"/>
          <a:lstStyle>
            <a:lvl1pPr algn="r">
              <a:defRPr sz="1100"/>
            </a:lvl1pPr>
          </a:lstStyle>
          <a:p>
            <a:fld id="{0D93CAD6-9825-4BAD-88B1-3A8EF106C585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4093"/>
            <a:ext cx="2929837" cy="497126"/>
          </a:xfrm>
          <a:prstGeom prst="rect">
            <a:avLst/>
          </a:prstGeom>
        </p:spPr>
        <p:txBody>
          <a:bodyPr vert="horz" lIns="80175" tIns="40087" rIns="80175" bIns="40087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761" y="9444093"/>
            <a:ext cx="2929837" cy="497126"/>
          </a:xfrm>
          <a:prstGeom prst="rect">
            <a:avLst/>
          </a:prstGeom>
        </p:spPr>
        <p:txBody>
          <a:bodyPr vert="horz" lIns="80175" tIns="40087" rIns="80175" bIns="40087" rtlCol="0" anchor="b"/>
          <a:lstStyle>
            <a:lvl1pPr algn="r">
              <a:defRPr sz="1100"/>
            </a:lvl1pPr>
          </a:lstStyle>
          <a:p>
            <a:fld id="{1B6E0CEC-CD30-4A4D-B46E-D88F0A7760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9416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421"/>
          </a:xfrm>
          <a:prstGeom prst="rect">
            <a:avLst/>
          </a:prstGeom>
        </p:spPr>
        <p:txBody>
          <a:bodyPr vert="horz" lIns="80175" tIns="40087" rIns="80175" bIns="40087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8421"/>
          </a:xfrm>
          <a:prstGeom prst="rect">
            <a:avLst/>
          </a:prstGeom>
        </p:spPr>
        <p:txBody>
          <a:bodyPr vert="horz" lIns="80175" tIns="40087" rIns="80175" bIns="40087" rtlCol="0"/>
          <a:lstStyle>
            <a:lvl1pPr algn="r">
              <a:defRPr sz="1100"/>
            </a:lvl1pPr>
          </a:lstStyle>
          <a:p>
            <a:fld id="{75210565-A9CD-493D-A815-8D8BA0508C7C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1243013"/>
            <a:ext cx="5967413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0175" tIns="40087" rIns="80175" bIns="4008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vert="horz" lIns="80175" tIns="40087" rIns="80175" bIns="40087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4093"/>
            <a:ext cx="2929837" cy="498420"/>
          </a:xfrm>
          <a:prstGeom prst="rect">
            <a:avLst/>
          </a:prstGeom>
        </p:spPr>
        <p:txBody>
          <a:bodyPr vert="horz" lIns="80175" tIns="40087" rIns="80175" bIns="40087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4093"/>
            <a:ext cx="2929837" cy="498420"/>
          </a:xfrm>
          <a:prstGeom prst="rect">
            <a:avLst/>
          </a:prstGeom>
        </p:spPr>
        <p:txBody>
          <a:bodyPr vert="horz" lIns="80175" tIns="40087" rIns="80175" bIns="40087" rtlCol="0" anchor="b"/>
          <a:lstStyle>
            <a:lvl1pPr algn="r">
              <a:defRPr sz="1100"/>
            </a:lvl1pPr>
          </a:lstStyle>
          <a:p>
            <a:fld id="{E91B51A8-CAC5-4E34-9DD1-9D88A443D8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481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4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75" algn="l" defTabSz="68574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49" algn="l" defTabSz="68574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24" algn="l" defTabSz="68574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498" algn="l" defTabSz="68574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373" algn="l" defTabSz="68574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246" algn="l" defTabSz="68574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120" algn="l" defTabSz="68574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2995" algn="l" defTabSz="68574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+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B51A8-CAC5-4E34-9DD1-9D88A443D8F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343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90D6EB-00FE-4F24-879D-7A858E623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BC9084F-C984-440B-AA82-FD16AAE2E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7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4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E43235-3EEB-4D25-A43D-20009DF96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4C09E6-96D0-41A9-B4F4-5998C212A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D2C4D0-D267-4CD2-BFB6-86CAACF1C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849C-5F29-4ED4-856D-0A541E2140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398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052ACFD-5EA3-4C8B-B21E-331E76C51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72"/>
            <a:ext cx="9144000" cy="514076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2038B573-0EB4-492F-AD6C-7055D3A7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FC344C-7317-4E3C-AD37-E3EDABD8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2B3B96-32E8-44B2-B5B1-C3BDA119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04" y="4767265"/>
            <a:ext cx="2057400" cy="27463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Panton Bold" panose="00000800000000000000" pitchFamily="2" charset="-52"/>
              </a:defRPr>
            </a:lvl1pPr>
          </a:lstStyle>
          <a:p>
            <a:fld id="{F05E849C-5F29-4ED4-856D-0A541E2140E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6902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90D6EB-00FE-4F24-879D-7A858E623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BC9084F-C984-440B-AA82-FD16AAE2E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7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4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E43235-3EEB-4D25-A43D-20009DF96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4C09E6-96D0-41A9-B4F4-5998C212A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D2C4D0-D267-4CD2-BFB6-86CAACF1C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849C-5F29-4ED4-856D-0A541E2140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445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052ACFD-5EA3-4C8B-B21E-331E76C51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72"/>
            <a:ext cx="9144000" cy="514076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2038B573-0EB4-492F-AD6C-7055D3A7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FC344C-7317-4E3C-AD37-E3EDABD8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2B3B96-32E8-44B2-B5B1-C3BDA119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04" y="4767265"/>
            <a:ext cx="2057400" cy="27463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Panton Bold" panose="00000800000000000000" pitchFamily="2" charset="-52"/>
              </a:defRPr>
            </a:lvl1pPr>
          </a:lstStyle>
          <a:p>
            <a:fld id="{F05E849C-5F29-4ED4-856D-0A541E2140E8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946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90D6EB-00FE-4F24-879D-7A858E623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BC9084F-C984-440B-AA82-FD16AAE2E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7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4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E43235-3EEB-4D25-A43D-20009DF96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4C09E6-96D0-41A9-B4F4-5998C212A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D2C4D0-D267-4CD2-BFB6-86CAACF1C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849C-5F29-4ED4-856D-0A541E2140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390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052ACFD-5EA3-4C8B-B21E-331E76C51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72"/>
            <a:ext cx="9144000" cy="514076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2038B573-0EB4-492F-AD6C-7055D3A7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FC344C-7317-4E3C-AD37-E3EDABD8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2B3B96-32E8-44B2-B5B1-C3BDA119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04" y="4767265"/>
            <a:ext cx="2057400" cy="27463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Panton Bold" panose="00000800000000000000" pitchFamily="2" charset="-52"/>
              </a:defRPr>
            </a:lvl1pPr>
          </a:lstStyle>
          <a:p>
            <a:fld id="{F05E849C-5F29-4ED4-856D-0A541E2140E8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665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74BA25-B076-479D-955D-923007969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40"/>
            <a:ext cx="7886700" cy="9937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4659A4-3C90-48EB-A9AB-DA2C33D9D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A2C511-FA38-44BC-B61E-30B8D2328D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5"/>
            <a:ext cx="2057400" cy="274637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E8C81-62AD-42D6-B86F-2E4C0A2405C1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01CE3B-3E5F-4BBF-96AB-DD558527F1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5"/>
            <a:ext cx="3086100" cy="274637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563038-C815-4EF0-A049-B48A715363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5"/>
            <a:ext cx="2057400" cy="274637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E849C-5F29-4ED4-856D-0A541E2140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324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8" indent="-228588" algn="l" defTabSz="91435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4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74BA25-B076-479D-955D-923007969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40"/>
            <a:ext cx="7886700" cy="9937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4659A4-3C90-48EB-A9AB-DA2C33D9D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A2C511-FA38-44BC-B61E-30B8D2328D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5"/>
            <a:ext cx="2057400" cy="274637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E8C81-62AD-42D6-B86F-2E4C0A2405C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01CE3B-3E5F-4BBF-96AB-DD558527F1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5"/>
            <a:ext cx="3086100" cy="274637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563038-C815-4EF0-A049-B48A715363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5"/>
            <a:ext cx="2057400" cy="274637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E849C-5F29-4ED4-856D-0A541E2140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669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</p:sldLayoutIdLst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8" indent="-228588" algn="l" defTabSz="91435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4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74BA25-B076-479D-955D-923007969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40"/>
            <a:ext cx="7886700" cy="9937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4659A4-3C90-48EB-A9AB-DA2C33D9D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A2C511-FA38-44BC-B61E-30B8D2328D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5"/>
            <a:ext cx="2057400" cy="274637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E8C81-62AD-42D6-B86F-2E4C0A2405C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01CE3B-3E5F-4BBF-96AB-DD558527F1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5"/>
            <a:ext cx="3086100" cy="274637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563038-C815-4EF0-A049-B48A715363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5"/>
            <a:ext cx="2057400" cy="274637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E849C-5F29-4ED4-856D-0A541E2140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661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</p:sldLayoutIdLst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8" indent="-228588" algn="l" defTabSz="91435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4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903968E-0023-4A32-AF13-1E4F49B73D8C}"/>
              </a:ext>
            </a:extLst>
          </p:cNvPr>
          <p:cNvSpPr/>
          <p:nvPr/>
        </p:nvSpPr>
        <p:spPr>
          <a:xfrm>
            <a:off x="320611" y="853592"/>
            <a:ext cx="4968552" cy="584776"/>
          </a:xfrm>
          <a:prstGeom prst="rect">
            <a:avLst/>
          </a:prstGeom>
          <a:solidFill>
            <a:schemeClr val="accent1">
              <a:lumMod val="20000"/>
              <a:lumOff val="80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904F356-AEB8-4903-9B54-E1EA908E83D1}"/>
              </a:ext>
            </a:extLst>
          </p:cNvPr>
          <p:cNvSpPr/>
          <p:nvPr/>
        </p:nvSpPr>
        <p:spPr>
          <a:xfrm>
            <a:off x="1907704" y="-5653"/>
            <a:ext cx="61286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Олимпиада «Путешествие в историю Ленинградской области»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4A6928-9D36-4517-A15F-07F381AB888E}"/>
              </a:ext>
            </a:extLst>
          </p:cNvPr>
          <p:cNvSpPr txBox="1"/>
          <p:nvPr/>
        </p:nvSpPr>
        <p:spPr>
          <a:xfrm>
            <a:off x="251825" y="848075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олимпиаде участвовали </a:t>
            </a:r>
            <a:r>
              <a:rPr lang="ru-RU" sz="1600" dirty="0">
                <a:solidFill>
                  <a:srgbClr val="29C7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89 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регионов Российской Федерации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CB1289-7DEE-4A5C-B03F-006A2F66BF56}"/>
              </a:ext>
            </a:extLst>
          </p:cNvPr>
          <p:cNvSpPr txBox="1"/>
          <p:nvPr/>
        </p:nvSpPr>
        <p:spPr>
          <a:xfrm>
            <a:off x="1052728" y="1468000"/>
            <a:ext cx="3816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29C7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Топ - 10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регионов по количеству участников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6D0FAA2-2D54-4192-84D4-C09A018FD0E2}"/>
              </a:ext>
            </a:extLst>
          </p:cNvPr>
          <p:cNvSpPr/>
          <p:nvPr/>
        </p:nvSpPr>
        <p:spPr>
          <a:xfrm>
            <a:off x="5580722" y="853592"/>
            <a:ext cx="3383766" cy="584777"/>
          </a:xfrm>
          <a:prstGeom prst="rect">
            <a:avLst/>
          </a:prstGeom>
          <a:solidFill>
            <a:schemeClr val="accent1">
              <a:lumMod val="20000"/>
              <a:lumOff val="80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172B14-703D-414B-84CD-E1B87A886409}"/>
              </a:ext>
            </a:extLst>
          </p:cNvPr>
          <p:cNvSpPr txBox="1"/>
          <p:nvPr/>
        </p:nvSpPr>
        <p:spPr>
          <a:xfrm>
            <a:off x="5712930" y="909629"/>
            <a:ext cx="3251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регионы Российской Федерации приняли активное участие в олимпиаде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05538D-A3EF-4DBA-9DAB-1F3ED628619B}"/>
              </a:ext>
            </a:extLst>
          </p:cNvPr>
          <p:cNvSpPr txBox="1"/>
          <p:nvPr/>
        </p:nvSpPr>
        <p:spPr>
          <a:xfrm>
            <a:off x="620680" y="403201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rgbClr val="29C7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GB" sz="1800" dirty="0">
                <a:solidFill>
                  <a:srgbClr val="29C7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8557</a:t>
            </a: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общее количество участников,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ABD486C-F5E8-4B50-B55B-5B719FF0EAA1}"/>
              </a:ext>
            </a:extLst>
          </p:cNvPr>
          <p:cNvSpPr/>
          <p:nvPr/>
        </p:nvSpPr>
        <p:spPr>
          <a:xfrm>
            <a:off x="-33480" y="322332"/>
            <a:ext cx="9177480" cy="45719"/>
          </a:xfrm>
          <a:prstGeom prst="rect">
            <a:avLst/>
          </a:prstGeom>
          <a:solidFill>
            <a:schemeClr val="accent1">
              <a:lumMod val="20000"/>
              <a:lumOff val="80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C5F63601-7208-483C-B545-12254DAF7B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2060864"/>
              </p:ext>
            </p:extLst>
          </p:nvPr>
        </p:nvGraphicFramePr>
        <p:xfrm>
          <a:off x="5580722" y="1564554"/>
          <a:ext cx="3377888" cy="1079201"/>
        </p:xfrm>
        <a:graphic>
          <a:graphicData uri="http://schemas.openxmlformats.org/drawingml/2006/table">
            <a:tbl>
              <a:tblPr>
                <a:tableStyleId>{5A111915-BE36-4E01-A7E5-04B1672EAD32}</a:tableStyleId>
              </a:tblPr>
              <a:tblGrid>
                <a:gridCol w="2320325">
                  <a:extLst>
                    <a:ext uri="{9D8B030D-6E8A-4147-A177-3AD203B41FA5}">
                      <a16:colId xmlns:a16="http://schemas.microsoft.com/office/drawing/2014/main" val="930857489"/>
                    </a:ext>
                  </a:extLst>
                </a:gridCol>
                <a:gridCol w="1057563">
                  <a:extLst>
                    <a:ext uri="{9D8B030D-6E8A-4147-A177-3AD203B41FA5}">
                      <a16:colId xmlns:a16="http://schemas.microsoft.com/office/drawing/2014/main" val="3807132441"/>
                    </a:ext>
                  </a:extLst>
                </a:gridCol>
              </a:tblGrid>
              <a:tr h="2402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Регион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Кол-во участников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6172948"/>
                  </a:ext>
                </a:extLst>
              </a:tr>
              <a:tr h="1398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Донецкая Народная Республика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475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2427469"/>
                  </a:ext>
                </a:extLst>
              </a:tr>
              <a:tr h="1398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Луганская Народная Республика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204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9791328"/>
                  </a:ext>
                </a:extLst>
              </a:tr>
              <a:tr h="1398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Запорожская область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8110766"/>
                  </a:ext>
                </a:extLst>
              </a:tr>
              <a:tr h="1398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Севастополь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6951172"/>
                  </a:ext>
                </a:extLst>
              </a:tr>
              <a:tr h="1398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Крым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4862588"/>
                  </a:ext>
                </a:extLst>
              </a:tr>
              <a:tr h="1398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Херсонская область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6175523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90287573-7E0D-4D09-B1F3-55232ECC563D}"/>
              </a:ext>
            </a:extLst>
          </p:cNvPr>
          <p:cNvSpPr txBox="1"/>
          <p:nvPr/>
        </p:nvSpPr>
        <p:spPr>
          <a:xfrm>
            <a:off x="5004048" y="400049"/>
            <a:ext cx="4032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29C7FF"/>
                </a:solidFill>
              </a:rPr>
              <a:t>3941</a:t>
            </a:r>
            <a:r>
              <a:rPr lang="ru-RU" sz="1800" dirty="0">
                <a:solidFill>
                  <a:srgbClr val="29C7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школа зарегистрировались в олимпиаде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2E7B6CF-8847-469A-8DFD-69A4F0ABF27D}"/>
              </a:ext>
            </a:extLst>
          </p:cNvPr>
          <p:cNvSpPr/>
          <p:nvPr/>
        </p:nvSpPr>
        <p:spPr>
          <a:xfrm>
            <a:off x="320611" y="392136"/>
            <a:ext cx="8643877" cy="420789"/>
          </a:xfrm>
          <a:prstGeom prst="rect">
            <a:avLst/>
          </a:prstGeom>
          <a:noFill/>
          <a:ln>
            <a:solidFill>
              <a:srgbClr val="29C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207BCB6-E590-4410-AEEB-2B41BE3F4D96}"/>
              </a:ext>
            </a:extLst>
          </p:cNvPr>
          <p:cNvSpPr/>
          <p:nvPr/>
        </p:nvSpPr>
        <p:spPr>
          <a:xfrm>
            <a:off x="5574844" y="2735842"/>
            <a:ext cx="3383766" cy="388076"/>
          </a:xfrm>
          <a:prstGeom prst="rect">
            <a:avLst/>
          </a:prstGeom>
          <a:solidFill>
            <a:schemeClr val="accent1">
              <a:lumMod val="20000"/>
              <a:lumOff val="80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B65E07-779C-4484-88D6-24BA59739BBA}"/>
              </a:ext>
            </a:extLst>
          </p:cNvPr>
          <p:cNvSpPr txBox="1"/>
          <p:nvPr/>
        </p:nvSpPr>
        <p:spPr>
          <a:xfrm>
            <a:off x="5742077" y="2790098"/>
            <a:ext cx="32515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также другие страны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552DE538-E45D-49F0-B51C-FD6D009CBC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6440960"/>
              </p:ext>
            </p:extLst>
          </p:nvPr>
        </p:nvGraphicFramePr>
        <p:xfrm>
          <a:off x="280802" y="1851670"/>
          <a:ext cx="5008360" cy="3158176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650310">
                  <a:extLst>
                    <a:ext uri="{9D8B030D-6E8A-4147-A177-3AD203B41FA5}">
                      <a16:colId xmlns:a16="http://schemas.microsoft.com/office/drawing/2014/main" val="811265795"/>
                    </a:ext>
                  </a:extLst>
                </a:gridCol>
                <a:gridCol w="1543274">
                  <a:extLst>
                    <a:ext uri="{9D8B030D-6E8A-4147-A177-3AD203B41FA5}">
                      <a16:colId xmlns:a16="http://schemas.microsoft.com/office/drawing/2014/main" val="2098143931"/>
                    </a:ext>
                  </a:extLst>
                </a:gridCol>
                <a:gridCol w="601780">
                  <a:extLst>
                    <a:ext uri="{9D8B030D-6E8A-4147-A177-3AD203B41FA5}">
                      <a16:colId xmlns:a16="http://schemas.microsoft.com/office/drawing/2014/main" val="430462155"/>
                    </a:ext>
                  </a:extLst>
                </a:gridCol>
                <a:gridCol w="601780">
                  <a:extLst>
                    <a:ext uri="{9D8B030D-6E8A-4147-A177-3AD203B41FA5}">
                      <a16:colId xmlns:a16="http://schemas.microsoft.com/office/drawing/2014/main" val="1808036845"/>
                    </a:ext>
                  </a:extLst>
                </a:gridCol>
                <a:gridCol w="960906">
                  <a:extLst>
                    <a:ext uri="{9D8B030D-6E8A-4147-A177-3AD203B41FA5}">
                      <a16:colId xmlns:a16="http://schemas.microsoft.com/office/drawing/2014/main" val="901645004"/>
                    </a:ext>
                  </a:extLst>
                </a:gridCol>
                <a:gridCol w="650310">
                  <a:extLst>
                    <a:ext uri="{9D8B030D-6E8A-4147-A177-3AD203B41FA5}">
                      <a16:colId xmlns:a16="http://schemas.microsoft.com/office/drawing/2014/main" val="2932195920"/>
                    </a:ext>
                  </a:extLst>
                </a:gridCol>
              </a:tblGrid>
              <a:tr h="390336"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Регион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1-4 класс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5-9 класс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10-11 класс, СПО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Итого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1795568"/>
                  </a:ext>
                </a:extLst>
              </a:tr>
              <a:tr h="2483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Ленинградская область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973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2673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951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4597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2267835"/>
                  </a:ext>
                </a:extLst>
              </a:tr>
              <a:tr h="2483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Санкт-Петербург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221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1166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185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1572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6257266"/>
                  </a:ext>
                </a:extLst>
              </a:tr>
              <a:tr h="39033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Ханты-Мансийский АО — Югра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267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464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177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908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9898357"/>
                  </a:ext>
                </a:extLst>
              </a:tr>
              <a:tr h="2483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Свердловская область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91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395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52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538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0017236"/>
                  </a:ext>
                </a:extLst>
              </a:tr>
              <a:tr h="39033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Донецкая Народная Республика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162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200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113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475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2759119"/>
                  </a:ext>
                </a:extLst>
              </a:tr>
              <a:tr h="2483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Чувашия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244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185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32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461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6738484"/>
                  </a:ext>
                </a:extLst>
              </a:tr>
              <a:tr h="2483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Красноярский край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114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290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39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443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012215"/>
                  </a:ext>
                </a:extLst>
              </a:tr>
              <a:tr h="2483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Ямало-Ненецкий АО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169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245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27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441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635172"/>
                  </a:ext>
                </a:extLst>
              </a:tr>
              <a:tr h="24839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Тюменская область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98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275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26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399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0651860"/>
                  </a:ext>
                </a:extLst>
              </a:tr>
              <a:tr h="24839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Новосибирская область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96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249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45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390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7950258"/>
                  </a:ext>
                </a:extLst>
              </a:tr>
            </a:tbl>
          </a:graphicData>
        </a:graphic>
      </p:graphicFrame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BB370009-44B1-49CF-8E37-2E1FD241B5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0329473"/>
              </p:ext>
            </p:extLst>
          </p:nvPr>
        </p:nvGraphicFramePr>
        <p:xfrm>
          <a:off x="5574844" y="3200901"/>
          <a:ext cx="3383766" cy="1808946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1749343">
                  <a:extLst>
                    <a:ext uri="{9D8B030D-6E8A-4147-A177-3AD203B41FA5}">
                      <a16:colId xmlns:a16="http://schemas.microsoft.com/office/drawing/2014/main" val="1983707742"/>
                    </a:ext>
                  </a:extLst>
                </a:gridCol>
                <a:gridCol w="1634423">
                  <a:extLst>
                    <a:ext uri="{9D8B030D-6E8A-4147-A177-3AD203B41FA5}">
                      <a16:colId xmlns:a16="http://schemas.microsoft.com/office/drawing/2014/main" val="1742094534"/>
                    </a:ext>
                  </a:extLst>
                </a:gridCol>
              </a:tblGrid>
              <a:tr h="714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Страна</a:t>
                      </a:r>
                      <a:endParaRPr lang="ru-RU" sz="6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057" marR="9057" marT="9057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Численность участников</a:t>
                      </a:r>
                      <a:endParaRPr lang="ru-RU" sz="6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057" marR="9057" marT="9057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279658"/>
                  </a:ext>
                </a:extLst>
              </a:tr>
              <a:tr h="714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Абхазия</a:t>
                      </a:r>
                      <a:endParaRPr lang="ru-RU" sz="6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057" marR="9057" marT="9057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6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057" marR="9057" marT="9057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421986"/>
                  </a:ext>
                </a:extLst>
              </a:tr>
              <a:tr h="714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Австрия</a:t>
                      </a:r>
                      <a:endParaRPr lang="ru-RU" sz="6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057" marR="9057" marT="9057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ru-RU" sz="6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057" marR="9057" marT="9057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1470947"/>
                  </a:ext>
                </a:extLst>
              </a:tr>
              <a:tr h="714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Армения</a:t>
                      </a:r>
                      <a:endParaRPr lang="ru-RU" sz="6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057" marR="9057" marT="9057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6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057" marR="9057" marT="9057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8457602"/>
                  </a:ext>
                </a:extLst>
              </a:tr>
              <a:tr h="714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Беларусь</a:t>
                      </a:r>
                      <a:endParaRPr lang="ru-RU" sz="6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057" marR="9057" marT="9057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ru-RU" sz="6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057" marR="9057" marT="9057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5408893"/>
                  </a:ext>
                </a:extLst>
              </a:tr>
              <a:tr h="714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Казахстан</a:t>
                      </a:r>
                      <a:endParaRPr lang="ru-RU" sz="6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057" marR="9057" marT="9057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30</a:t>
                      </a:r>
                      <a:endParaRPr lang="ru-RU" sz="6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057" marR="9057" marT="9057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1577776"/>
                  </a:ext>
                </a:extLst>
              </a:tr>
              <a:tr h="714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Кыргызстан</a:t>
                      </a:r>
                      <a:endParaRPr lang="ru-RU" sz="6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057" marR="9057" marT="9057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34</a:t>
                      </a:r>
                      <a:endParaRPr lang="ru-RU" sz="6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057" marR="9057" marT="9057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2539618"/>
                  </a:ext>
                </a:extLst>
              </a:tr>
              <a:tr h="714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Молдова</a:t>
                      </a:r>
                      <a:endParaRPr lang="ru-RU" sz="6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057" marR="9057" marT="9057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ru-RU" sz="6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057" marR="9057" marT="9057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0394317"/>
                  </a:ext>
                </a:extLst>
              </a:tr>
              <a:tr h="714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Монголия</a:t>
                      </a:r>
                      <a:endParaRPr lang="ru-RU" sz="6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057" marR="9057" marT="9057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119</a:t>
                      </a:r>
                      <a:endParaRPr lang="ru-RU" sz="6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057" marR="9057" marT="9057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786580"/>
                  </a:ext>
                </a:extLst>
              </a:tr>
              <a:tr h="714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Приднестровье</a:t>
                      </a:r>
                      <a:endParaRPr lang="ru-RU" sz="6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057" marR="9057" marT="9057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41</a:t>
                      </a:r>
                      <a:endParaRPr lang="ru-RU" sz="6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057" marR="9057" marT="9057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7758464"/>
                  </a:ext>
                </a:extLst>
              </a:tr>
              <a:tr h="714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Таиланд</a:t>
                      </a:r>
                      <a:endParaRPr lang="ru-RU" sz="6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057" marR="9057" marT="9057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ru-RU" sz="6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057" marR="9057" marT="9057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0483937"/>
                  </a:ext>
                </a:extLst>
              </a:tr>
              <a:tr h="714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Туркменистан</a:t>
                      </a:r>
                      <a:endParaRPr lang="ru-RU" sz="6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057" marR="9057" marT="9057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endParaRPr lang="ru-RU" sz="6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057" marR="9057" marT="9057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8402145"/>
                  </a:ext>
                </a:extLst>
              </a:tr>
              <a:tr h="714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Турция</a:t>
                      </a:r>
                      <a:endParaRPr lang="ru-RU" sz="6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057" marR="9057" marT="9057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ru-RU" sz="6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057" marR="9057" marT="9057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0149983"/>
                  </a:ext>
                </a:extLst>
              </a:tr>
              <a:tr h="714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Узбекистан</a:t>
                      </a:r>
                      <a:endParaRPr lang="ru-RU" sz="6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057" marR="9057" marT="9057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33</a:t>
                      </a:r>
                      <a:endParaRPr lang="ru-RU" sz="6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057" marR="9057" marT="9057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4381695"/>
                  </a:ext>
                </a:extLst>
              </a:tr>
              <a:tr h="714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Франция</a:t>
                      </a:r>
                      <a:endParaRPr lang="ru-RU" sz="6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057" marR="9057" marT="9057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endParaRPr lang="ru-RU" sz="6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057" marR="9057" marT="9057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8938169"/>
                  </a:ext>
                </a:extLst>
              </a:tr>
              <a:tr h="714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Эстония</a:t>
                      </a:r>
                      <a:endParaRPr lang="ru-RU" sz="6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057" marR="9057" marT="9057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ru-RU" sz="6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057" marR="9057" marT="9057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6500968"/>
                  </a:ext>
                </a:extLst>
              </a:tr>
              <a:tr h="714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Участники без указания страны </a:t>
                      </a:r>
                      <a:endParaRPr lang="ru-RU" sz="600" b="0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057" marR="9057" marT="9057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144</a:t>
                      </a:r>
                      <a:endParaRPr lang="ru-RU" sz="6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057" marR="9057" marT="9057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092551"/>
                  </a:ext>
                </a:extLst>
              </a:tr>
              <a:tr h="714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Итого</a:t>
                      </a:r>
                      <a:endParaRPr lang="ru-RU" sz="6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057" marR="9057" marT="9057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425</a:t>
                      </a:r>
                      <a:endParaRPr lang="ru-RU" sz="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057" marR="9057" marT="9057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3149651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554"/>
    </mc:Choice>
    <mc:Fallback xmlns="">
      <p:transition spd="slow" advTm="155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1506561-3666-4CC7-8081-61F5E45134B6}"/>
              </a:ext>
            </a:extLst>
          </p:cNvPr>
          <p:cNvSpPr/>
          <p:nvPr/>
        </p:nvSpPr>
        <p:spPr>
          <a:xfrm>
            <a:off x="1507700" y="-5653"/>
            <a:ext cx="61286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Олимпиада «Путешествие в историю Ленинградской области»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D05343F-F4B5-4231-8064-3040E4332606}"/>
              </a:ext>
            </a:extLst>
          </p:cNvPr>
          <p:cNvSpPr/>
          <p:nvPr/>
        </p:nvSpPr>
        <p:spPr>
          <a:xfrm>
            <a:off x="-33480" y="322332"/>
            <a:ext cx="9177480" cy="45719"/>
          </a:xfrm>
          <a:prstGeom prst="rect">
            <a:avLst/>
          </a:prstGeom>
          <a:solidFill>
            <a:schemeClr val="accent1">
              <a:lumMod val="20000"/>
              <a:lumOff val="80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F68B10BA-DC76-48C0-BA06-46F07A512E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5664712"/>
              </p:ext>
            </p:extLst>
          </p:nvPr>
        </p:nvGraphicFramePr>
        <p:xfrm>
          <a:off x="107504" y="843558"/>
          <a:ext cx="8784975" cy="4338840"/>
        </p:xfrm>
        <a:graphic>
          <a:graphicData uri="http://schemas.openxmlformats.org/drawingml/2006/table">
            <a:tbl>
              <a:tblPr>
                <a:tableStyleId>{5A111915-BE36-4E01-A7E5-04B1672EAD32}</a:tableStyleId>
              </a:tblPr>
              <a:tblGrid>
                <a:gridCol w="2397121">
                  <a:extLst>
                    <a:ext uri="{9D8B030D-6E8A-4147-A177-3AD203B41FA5}">
                      <a16:colId xmlns:a16="http://schemas.microsoft.com/office/drawing/2014/main" val="1544867409"/>
                    </a:ext>
                  </a:extLst>
                </a:gridCol>
                <a:gridCol w="1232038">
                  <a:extLst>
                    <a:ext uri="{9D8B030D-6E8A-4147-A177-3AD203B41FA5}">
                      <a16:colId xmlns:a16="http://schemas.microsoft.com/office/drawing/2014/main" val="2742765440"/>
                    </a:ext>
                  </a:extLst>
                </a:gridCol>
                <a:gridCol w="1124905">
                  <a:extLst>
                    <a:ext uri="{9D8B030D-6E8A-4147-A177-3AD203B41FA5}">
                      <a16:colId xmlns:a16="http://schemas.microsoft.com/office/drawing/2014/main" val="946871802"/>
                    </a:ext>
                  </a:extLst>
                </a:gridCol>
                <a:gridCol w="1165081">
                  <a:extLst>
                    <a:ext uri="{9D8B030D-6E8A-4147-A177-3AD203B41FA5}">
                      <a16:colId xmlns:a16="http://schemas.microsoft.com/office/drawing/2014/main" val="2386499541"/>
                    </a:ext>
                  </a:extLst>
                </a:gridCol>
                <a:gridCol w="1687358">
                  <a:extLst>
                    <a:ext uri="{9D8B030D-6E8A-4147-A177-3AD203B41FA5}">
                      <a16:colId xmlns:a16="http://schemas.microsoft.com/office/drawing/2014/main" val="1800779222"/>
                    </a:ext>
                  </a:extLst>
                </a:gridCol>
                <a:gridCol w="1178472">
                  <a:extLst>
                    <a:ext uri="{9D8B030D-6E8A-4147-A177-3AD203B41FA5}">
                      <a16:colId xmlns:a16="http://schemas.microsoft.com/office/drawing/2014/main" val="2642613380"/>
                    </a:ext>
                  </a:extLst>
                </a:gridCol>
              </a:tblGrid>
              <a:tr h="3351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Муниципалитет</a:t>
                      </a:r>
                      <a:endParaRPr lang="ru-RU" sz="1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Победители</a:t>
                      </a:r>
                      <a:endParaRPr lang="ru-RU" sz="10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Призёры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 степени</a:t>
                      </a:r>
                      <a:endParaRPr lang="ru-RU" sz="10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Призёры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 степени</a:t>
                      </a:r>
                      <a:endParaRPr lang="ru-RU" sz="10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Участники без места</a:t>
                      </a:r>
                      <a:endParaRPr lang="ru-RU" sz="10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Всего участников</a:t>
                      </a:r>
                      <a:endParaRPr lang="ru-RU" sz="10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5029767"/>
                  </a:ext>
                </a:extLst>
              </a:tr>
              <a:tr h="1989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Всеволожский район</a:t>
                      </a:r>
                      <a:endParaRPr lang="ru-RU" sz="1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34</a:t>
                      </a:r>
                      <a:endParaRPr lang="ru-RU" sz="10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</a:t>
                      </a:r>
                      <a:endParaRPr lang="ru-RU" sz="10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58</a:t>
                      </a:r>
                      <a:endParaRPr lang="ru-RU" sz="10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614</a:t>
                      </a:r>
                      <a:endParaRPr lang="ru-RU" sz="10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29C7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717</a:t>
                      </a:r>
                      <a:endParaRPr lang="ru-RU" sz="1000" dirty="0">
                        <a:solidFill>
                          <a:srgbClr val="29C7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5903998"/>
                  </a:ext>
                </a:extLst>
              </a:tr>
              <a:tr h="1989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Кингисеппский район</a:t>
                      </a:r>
                      <a:endParaRPr lang="ru-RU" sz="1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22</a:t>
                      </a:r>
                      <a:endParaRPr lang="ru-RU" sz="10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22</a:t>
                      </a:r>
                      <a:endParaRPr lang="ru-RU" sz="10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43</a:t>
                      </a:r>
                      <a:endParaRPr lang="ru-RU" sz="10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462</a:t>
                      </a:r>
                      <a:endParaRPr lang="ru-RU" sz="10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29C7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549</a:t>
                      </a:r>
                      <a:endParaRPr lang="ru-RU" sz="1000" dirty="0">
                        <a:solidFill>
                          <a:srgbClr val="29C7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9990144"/>
                  </a:ext>
                </a:extLst>
              </a:tr>
              <a:tr h="1989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Тосненский район</a:t>
                      </a:r>
                      <a:endParaRPr lang="ru-RU" sz="1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22</a:t>
                      </a:r>
                      <a:endParaRPr lang="ru-RU" sz="10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</a:t>
                      </a:r>
                      <a:endParaRPr lang="ru-RU" sz="10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56</a:t>
                      </a:r>
                      <a:endParaRPr lang="ru-RU" sz="10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444</a:t>
                      </a:r>
                      <a:endParaRPr lang="ru-RU" sz="10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29C7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531</a:t>
                      </a:r>
                      <a:endParaRPr lang="ru-RU" sz="1000" dirty="0">
                        <a:solidFill>
                          <a:srgbClr val="29C7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5245320"/>
                  </a:ext>
                </a:extLst>
              </a:tr>
              <a:tr h="1989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Ломоносовский район</a:t>
                      </a:r>
                      <a:endParaRPr lang="ru-RU" sz="1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39</a:t>
                      </a:r>
                      <a:endParaRPr lang="ru-RU" sz="10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</a:t>
                      </a:r>
                      <a:endParaRPr lang="ru-RU" sz="10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40</a:t>
                      </a:r>
                      <a:endParaRPr lang="ru-RU" sz="10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423</a:t>
                      </a:r>
                      <a:endParaRPr lang="ru-RU" sz="10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29C7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515</a:t>
                      </a:r>
                      <a:endParaRPr lang="ru-RU" sz="1000" dirty="0">
                        <a:solidFill>
                          <a:srgbClr val="29C7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5348522"/>
                  </a:ext>
                </a:extLst>
              </a:tr>
              <a:tr h="1989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Волховский район</a:t>
                      </a:r>
                      <a:endParaRPr lang="ru-RU" sz="1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</a:t>
                      </a:r>
                      <a:endParaRPr lang="ru-RU" sz="10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ru-RU" sz="10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</a:t>
                      </a:r>
                      <a:endParaRPr lang="ru-RU" sz="10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448</a:t>
                      </a:r>
                      <a:endParaRPr lang="ru-RU" sz="10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29C7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489</a:t>
                      </a:r>
                      <a:endParaRPr lang="ru-RU" sz="1000" dirty="0">
                        <a:solidFill>
                          <a:srgbClr val="29C7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4053486"/>
                  </a:ext>
                </a:extLst>
              </a:tr>
              <a:tr h="1989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Выборгский район</a:t>
                      </a:r>
                      <a:endParaRPr lang="ru-RU" sz="10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</a:t>
                      </a:r>
                      <a:endParaRPr lang="ru-RU" sz="10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ru-RU" sz="10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27</a:t>
                      </a:r>
                      <a:endParaRPr lang="ru-RU" sz="10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310</a:t>
                      </a:r>
                      <a:endParaRPr lang="ru-RU" sz="10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29C7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358</a:t>
                      </a:r>
                      <a:endParaRPr lang="ru-RU" sz="1000" dirty="0">
                        <a:solidFill>
                          <a:srgbClr val="29C7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4512984"/>
                  </a:ext>
                </a:extLst>
              </a:tr>
              <a:tr h="1989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Сланцевский район</a:t>
                      </a:r>
                      <a:endParaRPr lang="ru-RU" sz="10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</a:t>
                      </a:r>
                      <a:endParaRPr lang="ru-RU" sz="10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ru-RU" sz="10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</a:t>
                      </a:r>
                      <a:endParaRPr lang="ru-RU" sz="10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273</a:t>
                      </a:r>
                      <a:endParaRPr lang="ru-RU" sz="1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29C7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312</a:t>
                      </a:r>
                      <a:endParaRPr lang="ru-RU" sz="1000" dirty="0">
                        <a:solidFill>
                          <a:srgbClr val="29C7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0763031"/>
                  </a:ext>
                </a:extLst>
              </a:tr>
              <a:tr h="1989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Тихвинский район</a:t>
                      </a:r>
                      <a:endParaRPr lang="ru-RU" sz="10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</a:t>
                      </a:r>
                      <a:endParaRPr lang="ru-RU" sz="10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10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</a:t>
                      </a:r>
                      <a:endParaRPr lang="ru-RU" sz="10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203</a:t>
                      </a:r>
                      <a:endParaRPr lang="ru-RU" sz="1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29C7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234</a:t>
                      </a:r>
                      <a:endParaRPr lang="ru-RU" sz="1000" dirty="0">
                        <a:solidFill>
                          <a:srgbClr val="29C7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9348580"/>
                  </a:ext>
                </a:extLst>
              </a:tr>
              <a:tr h="1989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Киришский район</a:t>
                      </a:r>
                      <a:endParaRPr lang="ru-RU" sz="10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</a:t>
                      </a:r>
                      <a:endParaRPr lang="ru-RU" sz="10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ru-RU" sz="10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</a:t>
                      </a:r>
                      <a:endParaRPr lang="ru-RU" sz="10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178</a:t>
                      </a:r>
                      <a:endParaRPr lang="ru-RU" sz="1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29C7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213</a:t>
                      </a:r>
                      <a:endParaRPr lang="ru-RU" sz="1000" dirty="0">
                        <a:solidFill>
                          <a:srgbClr val="29C7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1125356"/>
                  </a:ext>
                </a:extLst>
              </a:tr>
              <a:tr h="1989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Лужский район</a:t>
                      </a:r>
                      <a:endParaRPr lang="ru-RU" sz="10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endParaRPr lang="ru-RU" sz="10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ru-RU" sz="10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  <a:endParaRPr lang="ru-RU" sz="10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151</a:t>
                      </a:r>
                      <a:endParaRPr lang="ru-RU" sz="1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29C7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170</a:t>
                      </a:r>
                      <a:endParaRPr lang="ru-RU" sz="1000" dirty="0">
                        <a:solidFill>
                          <a:srgbClr val="29C7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5329540"/>
                  </a:ext>
                </a:extLst>
              </a:tr>
              <a:tr h="1989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Подпорожский район</a:t>
                      </a:r>
                      <a:endParaRPr lang="ru-RU" sz="10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ru-RU" sz="10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ru-RU" sz="10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99</a:t>
                      </a:r>
                      <a:endParaRPr lang="ru-RU" sz="1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29C7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104</a:t>
                      </a:r>
                      <a:endParaRPr lang="ru-RU" sz="1000" dirty="0">
                        <a:solidFill>
                          <a:srgbClr val="29C7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7105298"/>
                  </a:ext>
                </a:extLst>
              </a:tr>
              <a:tr h="1989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Гатчинский район</a:t>
                      </a:r>
                      <a:endParaRPr lang="ru-RU" sz="10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</a:t>
                      </a:r>
                      <a:endParaRPr lang="ru-RU" sz="10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ru-RU" sz="10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ru-RU" sz="10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83</a:t>
                      </a:r>
                      <a:endParaRPr lang="ru-RU" sz="1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29C7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103</a:t>
                      </a:r>
                      <a:endParaRPr lang="ru-RU" sz="1000" dirty="0">
                        <a:solidFill>
                          <a:srgbClr val="29C7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0338212"/>
                  </a:ext>
                </a:extLst>
              </a:tr>
              <a:tr h="1989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Лодейнопольский район</a:t>
                      </a:r>
                      <a:endParaRPr lang="ru-RU" sz="10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10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ru-RU" sz="10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ru-RU" sz="10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63</a:t>
                      </a:r>
                      <a:endParaRPr lang="ru-RU" sz="1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29C7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78</a:t>
                      </a:r>
                      <a:endParaRPr lang="ru-RU" sz="1000" dirty="0">
                        <a:solidFill>
                          <a:srgbClr val="29C7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8309151"/>
                  </a:ext>
                </a:extLst>
              </a:tr>
              <a:tr h="1989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Волосовский район</a:t>
                      </a:r>
                      <a:endParaRPr lang="ru-RU" sz="10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10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10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60</a:t>
                      </a:r>
                      <a:endParaRPr lang="ru-RU" sz="1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29C7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64</a:t>
                      </a:r>
                      <a:endParaRPr lang="ru-RU" sz="1000" dirty="0">
                        <a:solidFill>
                          <a:srgbClr val="29C7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585040"/>
                  </a:ext>
                </a:extLst>
              </a:tr>
              <a:tr h="1989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Приозерский район</a:t>
                      </a:r>
                      <a:endParaRPr lang="ru-RU" sz="10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ru-RU" sz="10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57</a:t>
                      </a:r>
                      <a:endParaRPr lang="ru-RU" sz="1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29C7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58</a:t>
                      </a:r>
                      <a:endParaRPr lang="ru-RU" sz="1000" dirty="0">
                        <a:solidFill>
                          <a:srgbClr val="29C7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6980928"/>
                  </a:ext>
                </a:extLst>
              </a:tr>
              <a:tr h="1989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Кировский район</a:t>
                      </a:r>
                      <a:endParaRPr lang="ru-RU" sz="10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ru-RU" sz="10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ru-RU" sz="10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ru-RU" sz="10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38</a:t>
                      </a:r>
                      <a:endParaRPr lang="ru-RU" sz="1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29C7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47</a:t>
                      </a:r>
                      <a:endParaRPr lang="ru-RU" sz="1000" dirty="0">
                        <a:solidFill>
                          <a:srgbClr val="29C7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3605190"/>
                  </a:ext>
                </a:extLst>
              </a:tr>
              <a:tr h="1989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Бокситогорский район</a:t>
                      </a:r>
                      <a:endParaRPr lang="ru-RU" sz="10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ru-RU" sz="10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10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  <a:endParaRPr lang="ru-RU" sz="10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32</a:t>
                      </a:r>
                      <a:endParaRPr lang="ru-RU" sz="1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29C7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43</a:t>
                      </a:r>
                      <a:endParaRPr lang="ru-RU" sz="1000" dirty="0">
                        <a:solidFill>
                          <a:srgbClr val="29C7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3692967"/>
                  </a:ext>
                </a:extLst>
              </a:tr>
              <a:tr h="2431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Сосновоборский городской округ</a:t>
                      </a:r>
                      <a:endParaRPr lang="ru-RU" sz="10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ru-RU" sz="10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ru-RU" sz="10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  <a:endParaRPr lang="ru-RU" sz="1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29C7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</a:t>
                      </a:r>
                      <a:endParaRPr lang="ru-RU" sz="1000" dirty="0">
                        <a:solidFill>
                          <a:srgbClr val="29C7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5013076"/>
                  </a:ext>
                </a:extLst>
              </a:tr>
              <a:tr h="1989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Итого</a:t>
                      </a:r>
                      <a:endParaRPr lang="ru-RU" sz="10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221</a:t>
                      </a:r>
                      <a:endParaRPr lang="ru-RU" sz="10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93</a:t>
                      </a:r>
                      <a:endParaRPr lang="ru-RU" sz="10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337</a:t>
                      </a:r>
                      <a:endParaRPr lang="ru-RU" sz="10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3946</a:t>
                      </a:r>
                      <a:endParaRPr lang="ru-RU" sz="1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29C7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4597</a:t>
                      </a:r>
                      <a:endParaRPr lang="ru-RU" sz="1000" dirty="0">
                        <a:solidFill>
                          <a:srgbClr val="29C7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5539" marR="15539" marT="15539" marB="15539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038202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3C4712A-BA70-487D-AE2E-51C1D419C6ED}"/>
              </a:ext>
            </a:extLst>
          </p:cNvPr>
          <p:cNvSpPr/>
          <p:nvPr/>
        </p:nvSpPr>
        <p:spPr>
          <a:xfrm>
            <a:off x="1043608" y="463931"/>
            <a:ext cx="81369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Рейтинговая таблица по районам Ленинградской области (по численности участников</a:t>
            </a:r>
          </a:p>
        </p:txBody>
      </p:sp>
    </p:spTree>
    <p:extLst>
      <p:ext uri="{BB962C8B-B14F-4D97-AF65-F5344CB8AC3E}">
        <p14:creationId xmlns:p14="http://schemas.microsoft.com/office/powerpoint/2010/main" val="2772238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3C6A7A8-3A9F-4230-8D0C-83EBF746C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4097330"/>
            <a:ext cx="1625041" cy="9303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E079F9B-65A3-4782-8F9A-A890E91D6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2508034"/>
            <a:ext cx="2017283" cy="12965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A7C328-4C17-4350-A70B-270AC57A98BC}"/>
              </a:ext>
            </a:extLst>
          </p:cNvPr>
          <p:cNvSpPr txBox="1"/>
          <p:nvPr/>
        </p:nvSpPr>
        <p:spPr>
          <a:xfrm>
            <a:off x="539552" y="597181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Большой охват и активное участие в олимпиаде обеспечены эффективной предварительной подготовкой.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B0B9CA0-358C-4868-88DD-FF22B3327A19}"/>
              </a:ext>
            </a:extLst>
          </p:cNvPr>
          <p:cNvSpPr/>
          <p:nvPr/>
        </p:nvSpPr>
        <p:spPr>
          <a:xfrm>
            <a:off x="1907704" y="-5653"/>
            <a:ext cx="61286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Олимпиада «Путешествие в историю Ленинградской области»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1DCB9F4-3C09-43E7-9FA4-20CC9B7DFB6D}"/>
              </a:ext>
            </a:extLst>
          </p:cNvPr>
          <p:cNvSpPr/>
          <p:nvPr/>
        </p:nvSpPr>
        <p:spPr>
          <a:xfrm>
            <a:off x="-33480" y="322332"/>
            <a:ext cx="9177480" cy="45719"/>
          </a:xfrm>
          <a:prstGeom prst="rect">
            <a:avLst/>
          </a:prstGeom>
          <a:solidFill>
            <a:schemeClr val="accent1">
              <a:lumMod val="20000"/>
              <a:lumOff val="80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B241F49-C4E6-4412-9B00-8E4C07DDE739}"/>
              </a:ext>
            </a:extLst>
          </p:cNvPr>
          <p:cNvSpPr/>
          <p:nvPr/>
        </p:nvSpPr>
        <p:spPr>
          <a:xfrm>
            <a:off x="251520" y="482646"/>
            <a:ext cx="8568952" cy="936975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03B9F6-E26D-475F-B1B9-6F44F095BA19}"/>
              </a:ext>
            </a:extLst>
          </p:cNvPr>
          <p:cNvSpPr txBox="1"/>
          <p:nvPr/>
        </p:nvSpPr>
        <p:spPr>
          <a:xfrm>
            <a:off x="3059832" y="1739878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Были созданы материалы, такие, как анимационный ролик, информационный буклет про историю Ленинградской области  и др.</a:t>
            </a:r>
          </a:p>
        </p:txBody>
      </p:sp>
      <p:pic>
        <p:nvPicPr>
          <p:cNvPr id="8" name="Рисунок 7" descr="Маркеры-галочки">
            <a:extLst>
              <a:ext uri="{FF2B5EF4-FFF2-40B4-BE49-F238E27FC236}">
                <a16:creationId xmlns:a16="http://schemas.microsoft.com/office/drawing/2014/main" id="{D2A47BA7-B2A2-4FC7-B466-21B98E0DC9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55776" y="1358047"/>
            <a:ext cx="719234" cy="719234"/>
          </a:xfrm>
          <a:prstGeom prst="rect">
            <a:avLst/>
          </a:prstGeom>
        </p:spPr>
      </p:pic>
      <p:pic>
        <p:nvPicPr>
          <p:cNvPr id="10" name="Рисунок 9" descr="Исследование">
            <a:extLst>
              <a:ext uri="{FF2B5EF4-FFF2-40B4-BE49-F238E27FC236}">
                <a16:creationId xmlns:a16="http://schemas.microsoft.com/office/drawing/2014/main" id="{9766D3F8-6F0C-467F-897F-F2DDACA9AD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58000" y="493933"/>
            <a:ext cx="914400" cy="9144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55C48A8-727E-4273-B43F-186AA028E5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520" y="1635646"/>
            <a:ext cx="1577775" cy="20640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3692070-FADB-434A-A443-212ACE1481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7664" y="1419622"/>
            <a:ext cx="2283718" cy="22837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A9F87AE-66D6-4E27-BEBF-5506FACD23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504" y="3600743"/>
            <a:ext cx="2470398" cy="1227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187254D-F116-4FD7-BBCE-5B9B60926E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2599" y="3029526"/>
            <a:ext cx="1445597" cy="20400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29811DA-353D-4D75-8AB1-93376C1177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65598" y="2343562"/>
            <a:ext cx="2526882" cy="18016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A035086-56B5-4FCC-AB29-CED899C07E6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24906" y="3630954"/>
            <a:ext cx="1965920" cy="13270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7728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59B1081-A765-4985-BF21-15F35CB834B2}"/>
              </a:ext>
            </a:extLst>
          </p:cNvPr>
          <p:cNvSpPr/>
          <p:nvPr/>
        </p:nvSpPr>
        <p:spPr>
          <a:xfrm>
            <a:off x="1907704" y="-5653"/>
            <a:ext cx="61286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Олимпиада «Путешествие в историю Ленинградской области»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FD8A512-3E31-40AA-A01F-4C2189694972}"/>
              </a:ext>
            </a:extLst>
          </p:cNvPr>
          <p:cNvSpPr/>
          <p:nvPr/>
        </p:nvSpPr>
        <p:spPr>
          <a:xfrm>
            <a:off x="-33480" y="322332"/>
            <a:ext cx="9177480" cy="45719"/>
          </a:xfrm>
          <a:prstGeom prst="rect">
            <a:avLst/>
          </a:prstGeom>
          <a:solidFill>
            <a:schemeClr val="accent1">
              <a:lumMod val="20000"/>
              <a:lumOff val="80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A38B38-7EE6-48F7-9E71-4812B70430C8}"/>
              </a:ext>
            </a:extLst>
          </p:cNvPr>
          <p:cNvSpPr txBox="1"/>
          <p:nvPr/>
        </p:nvSpPr>
        <p:spPr>
          <a:xfrm>
            <a:off x="251520" y="597947"/>
            <a:ext cx="543330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Информационный буклет «История Ленинградской области» содержит множество познавательной информации, он рассказывает о становлении, исторических событиях, известных личностях, достопримечательностях Ленинградской области и о многом другом.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0C47B99-0660-4DF2-A3A0-2C265E78ABF7}"/>
              </a:ext>
            </a:extLst>
          </p:cNvPr>
          <p:cNvSpPr/>
          <p:nvPr/>
        </p:nvSpPr>
        <p:spPr>
          <a:xfrm>
            <a:off x="110803" y="497356"/>
            <a:ext cx="5616624" cy="1441032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C0121D8-81E5-4DBE-8349-984DD34F3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63" y="1970400"/>
            <a:ext cx="2088232" cy="29469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9C369F9-BBBD-4C53-904E-69371D943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597" y="2038979"/>
            <a:ext cx="2241114" cy="29317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C34ED03-4147-42EE-AEAF-B5DA08E95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6722" y="2160970"/>
            <a:ext cx="2267842" cy="29076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551C500-EBF4-42E5-9A75-529F6C2A83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5575" y="497356"/>
            <a:ext cx="2833564" cy="29460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05641FF-5AA8-404F-B5C9-BD8E868AF0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3311" y="3142507"/>
            <a:ext cx="3622526" cy="18002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5953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385DF95-727D-4562-B0AB-49A9C2ADD1AD}"/>
              </a:ext>
            </a:extLst>
          </p:cNvPr>
          <p:cNvSpPr/>
          <p:nvPr/>
        </p:nvSpPr>
        <p:spPr>
          <a:xfrm>
            <a:off x="1907704" y="-5653"/>
            <a:ext cx="61286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Олимпиада «Путешествие в историю Ленинградской области»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BA7E4CB-AB20-47EE-B4BE-EFFD0E7228D9}"/>
              </a:ext>
            </a:extLst>
          </p:cNvPr>
          <p:cNvSpPr/>
          <p:nvPr/>
        </p:nvSpPr>
        <p:spPr>
          <a:xfrm>
            <a:off x="-33480" y="322332"/>
            <a:ext cx="9177480" cy="45719"/>
          </a:xfrm>
          <a:prstGeom prst="rect">
            <a:avLst/>
          </a:prstGeom>
          <a:solidFill>
            <a:schemeClr val="accent1">
              <a:lumMod val="20000"/>
              <a:lumOff val="80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57D1BF-1555-42DD-8DDA-BBB7FFD2A7FC}"/>
              </a:ext>
            </a:extLst>
          </p:cNvPr>
          <p:cNvSpPr txBox="1"/>
          <p:nvPr/>
        </p:nvSpPr>
        <p:spPr>
          <a:xfrm>
            <a:off x="110803" y="572039"/>
            <a:ext cx="36724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Анимационный ролик рассказывает о волшебном путешествии ученицы в историю Ленинградской области и привлекает погрузиться в историю Ленинградской области более подробно!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5BA610F-EF39-4563-9230-69DA2EE1B5B3}"/>
              </a:ext>
            </a:extLst>
          </p:cNvPr>
          <p:cNvSpPr/>
          <p:nvPr/>
        </p:nvSpPr>
        <p:spPr>
          <a:xfrm>
            <a:off x="110803" y="497356"/>
            <a:ext cx="5616624" cy="1441032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FEB705-7174-40C7-AD43-D1435DDC3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532681"/>
            <a:ext cx="2008246" cy="134056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9DF83C8-68EB-4A13-B06E-3CA730D1E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561" y="2139702"/>
            <a:ext cx="3245226" cy="28083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5013E22-3C98-4A33-81FF-0207A6B17A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0610" y="582235"/>
            <a:ext cx="2308245" cy="1321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6288181"/>
      </p:ext>
    </p:extLst>
  </p:cSld>
  <p:clrMapOvr>
    <a:masterClrMapping/>
  </p:clrMapOvr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3">
      <a:majorFont>
        <a:latin typeface="Panton Bold"/>
        <a:ea typeface=""/>
        <a:cs typeface=""/>
      </a:majorFont>
      <a:minorFont>
        <a:latin typeface="Panton Bol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На доработку (1).pptx" id="{1B5B456D-B23E-4131-9415-22FE67C8708F}" vid="{3B525D67-9F82-4864-A8E2-60F09EFE178A}"/>
    </a:ext>
  </a:extLst>
</a:theme>
</file>

<file path=ppt/theme/theme2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3">
      <a:majorFont>
        <a:latin typeface="Panton Bold"/>
        <a:ea typeface=""/>
        <a:cs typeface=""/>
      </a:majorFont>
      <a:minorFont>
        <a:latin typeface="Panton Bol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На доработку (1).pptx" id="{1B5B456D-B23E-4131-9415-22FE67C8708F}" vid="{3B525D67-9F82-4864-A8E2-60F09EFE178A}"/>
    </a:ext>
  </a:extLst>
</a:theme>
</file>

<file path=ppt/theme/theme3.xml><?xml version="1.0" encoding="utf-8"?>
<a:theme xmlns:a="http://schemas.openxmlformats.org/drawingml/2006/main" name="2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3">
      <a:majorFont>
        <a:latin typeface="Panton Bold"/>
        <a:ea typeface=""/>
        <a:cs typeface=""/>
      </a:majorFont>
      <a:minorFont>
        <a:latin typeface="Panton Bol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На доработку (1).pptx" id="{1B5B456D-B23E-4131-9415-22FE67C8708F}" vid="{3B525D67-9F82-4864-A8E2-60F09EFE178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Фон синий без комобр</Template>
  <TotalTime>2296</TotalTime>
  <Words>462</Words>
  <Application>Microsoft Office PowerPoint</Application>
  <DocSecurity>0</DocSecurity>
  <PresentationFormat>Экран (16:9)</PresentationFormat>
  <Paragraphs>255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1" baseType="lpstr">
      <vt:lpstr>Arial</vt:lpstr>
      <vt:lpstr>Panton Bold</vt:lpstr>
      <vt:lpstr>Calibri</vt:lpstr>
      <vt:lpstr>Специальное оформление</vt:lpstr>
      <vt:lpstr>1_Специальное оформление</vt:lpstr>
      <vt:lpstr>2_Специальное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Online Yxes</dc:creator>
  <cp:lastModifiedBy>Online Yxes</cp:lastModifiedBy>
  <cp:revision>48</cp:revision>
  <cp:lastPrinted>2025-08-20T14:36:22Z</cp:lastPrinted>
  <dcterms:created xsi:type="dcterms:W3CDTF">2025-05-05T11:40:33Z</dcterms:created>
  <dcterms:modified xsi:type="dcterms:W3CDTF">2026-05-07T08:56:27Z</dcterms:modified>
</cp:coreProperties>
</file>