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3" r:id="rId3"/>
    <p:sldId id="261" r:id="rId4"/>
    <p:sldId id="296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</p:sldIdLst>
  <p:sldSz cx="9144000" cy="5143500" type="screen16x9"/>
  <p:notesSz cx="6797675" cy="9926638"/>
  <p:embeddedFontLst>
    <p:embeddedFont>
      <p:font typeface="Panton SemiBold" panose="020B0604020202020204" charset="-52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Panton" panose="020B0604020202020204" charset="-52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Panton Bold" panose="020B0604020202020204" charset="-52"/>
      <p:bold r:id="rId50"/>
    </p:embeddedFont>
  </p:embeddedFontLst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6F1"/>
    <a:srgbClr val="CAF9FE"/>
    <a:srgbClr val="A0F5FE"/>
    <a:srgbClr val="FF5050"/>
    <a:srgbClr val="009644"/>
    <a:srgbClr val="354E93"/>
    <a:srgbClr val="00A44A"/>
    <a:srgbClr val="29C7FF"/>
    <a:srgbClr val="DDE3F7"/>
    <a:srgbClr val="5F7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8" autoAdjust="0"/>
    <p:restoredTop sz="96609" autoAdjust="0"/>
  </p:normalViewPr>
  <p:slideViewPr>
    <p:cSldViewPr>
      <p:cViewPr>
        <p:scale>
          <a:sx n="100" d="100"/>
          <a:sy n="100" d="100"/>
        </p:scale>
        <p:origin x="-579" y="-185"/>
      </p:cViewPr>
      <p:guideLst>
        <p:guide orient="horz" pos="2160"/>
        <p:guide orient="horz" pos="1620"/>
        <p:guide pos="3833"/>
        <p:guide pos="2880"/>
      </p:guideLst>
    </p:cSldViewPr>
  </p:slideViewPr>
  <p:outlineViewPr>
    <p:cViewPr>
      <p:scale>
        <a:sx n="33" d="100"/>
        <a:sy n="33" d="100"/>
      </p:scale>
      <p:origin x="0" y="13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3558" y="-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количество подведомственных учреждений</c:v>
                </c:pt>
                <c:pt idx="1">
                  <c:v>количество заседаний комиссии</c:v>
                </c:pt>
                <c:pt idx="2">
                  <c:v>количество уведомлений о работе родственников (свойственников)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количество подведомственных учреждений</c:v>
                </c:pt>
                <c:pt idx="1">
                  <c:v>количество заседаний комиссии</c:v>
                </c:pt>
                <c:pt idx="2">
                  <c:v>количество уведомлений о работе родственников (свойственников)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количество подведомственных учреждений</c:v>
                </c:pt>
                <c:pt idx="1">
                  <c:v>количество заседаний комиссии</c:v>
                </c:pt>
                <c:pt idx="2">
                  <c:v>количество уведомлений о работе родственников (свойственников)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61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количество подведомственных учреждений</c:v>
                </c:pt>
                <c:pt idx="1">
                  <c:v>количество заседаний комиссии</c:v>
                </c:pt>
                <c:pt idx="2">
                  <c:v>количество уведомлений о работе родственников (свойственников)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61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2811008"/>
        <c:axId val="103157696"/>
      </c:barChart>
      <c:catAx>
        <c:axId val="1128110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103157696"/>
        <c:crosses val="autoZero"/>
        <c:auto val="1"/>
        <c:lblAlgn val="ctr"/>
        <c:lblOffset val="100"/>
        <c:noMultiLvlLbl val="0"/>
      </c:catAx>
      <c:valAx>
        <c:axId val="103157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81100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0D93CAD6-9825-4BAD-88B1-3A8EF106C585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014"/>
            <a:ext cx="2945659" cy="496332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9014"/>
            <a:ext cx="2945659" cy="496332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1B6E0CEC-CD30-4A4D-B46E-D88F0A776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41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625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75210565-A9CD-493D-A815-8D8BA0508C7C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014"/>
            <a:ext cx="2945659" cy="497624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9014"/>
            <a:ext cx="2945659" cy="497624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E91B51A8-CAC5-4E34-9DD1-9D88A443D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8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2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02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2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2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5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9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0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3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90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0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3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36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0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3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47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0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3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17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0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3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66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357809" y="1491630"/>
            <a:ext cx="8318647" cy="1590898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latin typeface="Panton Bold" panose="00000800000000000000" pitchFamily="2" charset="-52"/>
              </a:rPr>
              <a:t>Вместе против коррупции!</a:t>
            </a:r>
            <a:br>
              <a:rPr lang="ru-RU" sz="2800" b="1" dirty="0" smtClean="0">
                <a:solidFill>
                  <a:schemeClr val="bg1"/>
                </a:solidFill>
                <a:latin typeface="Panton Bold" panose="00000800000000000000" pitchFamily="2" charset="-52"/>
              </a:rPr>
            </a:br>
            <a:r>
              <a:rPr lang="ru-RU" sz="1200" b="1" dirty="0" smtClean="0">
                <a:solidFill>
                  <a:schemeClr val="bg1"/>
                </a:solidFill>
                <a:latin typeface="Panton Bold" panose="00000800000000000000" pitchFamily="2" charset="-52"/>
              </a:rPr>
              <a:t>Конкурс лучших практик в сфере противодействия коррупции</a:t>
            </a:r>
            <a:endParaRPr sz="1200" dirty="0">
              <a:solidFill>
                <a:schemeClr val="bg1"/>
              </a:solidFill>
              <a:latin typeface="Panton Bold" panose="00000800000000000000" pitchFamily="2" charset="-52"/>
              <a:ea typeface="Panton SemiBold"/>
              <a:cs typeface="Panton SemiBold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57809" y="2427734"/>
            <a:ext cx="8462663" cy="1944216"/>
          </a:xfrm>
          <a:prstGeom prst="rect">
            <a:avLst/>
          </a:prstGeom>
        </p:spPr>
        <p:txBody>
          <a:bodyPr vert="horz" lIns="68579" tIns="34289" rIns="68579" bIns="34289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500" dirty="0" smtClean="0">
                <a:solidFill>
                  <a:srgbClr val="29C7FF"/>
                </a:solidFill>
                <a:latin typeface="Panton"/>
                <a:ea typeface="Panton"/>
                <a:cs typeface="Panton"/>
              </a:rPr>
              <a:t>Практика организации антикоррупционного просвещения работников государственных учреждений Ленинградской области и организаций, созданных для выполнения задач, поставленных перед комитетом общего и профессионального образования Ленинградской области</a:t>
            </a:r>
            <a:endParaRPr sz="2700" dirty="0">
              <a:solidFill>
                <a:srgbClr val="29C7FF"/>
              </a:solidFill>
              <a:latin typeface="Panton"/>
              <a:ea typeface="Panton"/>
              <a:cs typeface="Panton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331640" y="281819"/>
            <a:ext cx="2944801" cy="774811"/>
          </a:xfrm>
          <a:prstGeom prst="rect">
            <a:avLst/>
          </a:prstGeom>
        </p:spPr>
        <p:txBody>
          <a:bodyPr vert="horz" lIns="68579" tIns="34289" rIns="68579" bIns="34289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DDE3F7"/>
                </a:solidFill>
                <a:latin typeface="Panton"/>
                <a:ea typeface="Panton"/>
                <a:cs typeface="Panton"/>
              </a:rPr>
              <a:t>Комитет общего и профессионального образования Ленинградской области</a:t>
            </a:r>
            <a:endParaRPr sz="1400" dirty="0">
              <a:solidFill>
                <a:srgbClr val="DDE3F7"/>
              </a:solidFill>
              <a:latin typeface="Panton"/>
              <a:ea typeface="Panton"/>
              <a:cs typeface="Panton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357809" y="206861"/>
            <a:ext cx="821252" cy="92472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99" y="569235"/>
            <a:ext cx="92845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Б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594138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Бытовая коррупция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вымогательство государственным или муниципальным служащим денег или материальных ценностей с населения за оказание </a:t>
            </a:r>
            <a:r>
              <a:rPr lang="ru-RU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dirty="0">
                <a:solidFill>
                  <a:schemeClr val="bg1"/>
                </a:solidFill>
              </a:rPr>
              <a:t>услуг в случаях когда «простой человек решает свои проблемы».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Ю.В.Латов</a:t>
            </a:r>
            <a:r>
              <a:rPr lang="ru-RU" sz="1200" i="1" dirty="0">
                <a:solidFill>
                  <a:schemeClr val="bg1"/>
                </a:solidFill>
              </a:rPr>
              <a:t>. Из книги «Политическая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..», </a:t>
            </a:r>
            <a:r>
              <a:rPr lang="ru-RU" sz="1200" i="1" dirty="0">
                <a:solidFill>
                  <a:schemeClr val="bg1"/>
                </a:solidFill>
              </a:rPr>
              <a:t>2008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526965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«Библия». </a:t>
            </a:r>
            <a:r>
              <a:rPr lang="ru-RU" dirty="0">
                <a:solidFill>
                  <a:schemeClr val="bg1"/>
                </a:solidFill>
              </a:rPr>
              <a:t>Антикоррупционные положения: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«Проклят, кто берет подкуп, чтоб убить душу и пролить кровь невинную! И весь народ скажет: Аминь!» </a:t>
            </a:r>
            <a:r>
              <a:rPr lang="ru-RU" i="1" dirty="0">
                <a:solidFill>
                  <a:schemeClr val="bg1"/>
                </a:solidFill>
              </a:rPr>
              <a:t>(Второзаконие, глава 27, стих 25) 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«Князья твои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законопреступники и сообщники воров; все они любят </a:t>
            </a:r>
            <a:r>
              <a:rPr lang="ru-RU" dirty="0" smtClean="0">
                <a:solidFill>
                  <a:schemeClr val="bg1"/>
                </a:solidFill>
              </a:rPr>
              <a:t>подарки </a:t>
            </a:r>
            <a:r>
              <a:rPr lang="ru-RU" dirty="0">
                <a:solidFill>
                  <a:schemeClr val="bg1"/>
                </a:solidFill>
              </a:rPr>
              <a:t>и гонятся за мздой» </a:t>
            </a:r>
            <a:r>
              <a:rPr lang="ru-RU" i="1" dirty="0">
                <a:solidFill>
                  <a:schemeClr val="bg1"/>
                </a:solidFill>
              </a:rPr>
              <a:t>(Исход, глава 1, стих 23). 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«Руки их обращены к тому, чтоб уметь делать зло; начальник требует </a:t>
            </a:r>
            <a:r>
              <a:rPr lang="ru-RU" dirty="0" smtClean="0">
                <a:solidFill>
                  <a:schemeClr val="bg1"/>
                </a:solidFill>
              </a:rPr>
              <a:t>подарков</a:t>
            </a:r>
            <a:r>
              <a:rPr lang="ru-RU" dirty="0">
                <a:solidFill>
                  <a:schemeClr val="bg1"/>
                </a:solidFill>
              </a:rPr>
              <a:t>, и судья судит за взятки, а вельможи высказывают злые хотения души своей и извращают дело» </a:t>
            </a:r>
            <a:r>
              <a:rPr lang="ru-RU" i="1" dirty="0">
                <a:solidFill>
                  <a:schemeClr val="bg1"/>
                </a:solidFill>
              </a:rPr>
              <a:t>(Михей, глава 7, стих 3). 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«Нечестивый берет подарок из пазухи, чтобы извратить пути правосудия» </a:t>
            </a:r>
          </a:p>
          <a:p>
            <a:pPr algn="just"/>
            <a:r>
              <a:rPr lang="ru-RU" i="1" dirty="0">
                <a:solidFill>
                  <a:schemeClr val="bg1"/>
                </a:solidFill>
              </a:rPr>
              <a:t>(Притчи, глава 17, стих 23).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882415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Бакунин Михаил Александрович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1814 - 1876</a:t>
            </a:r>
            <a:r>
              <a:rPr lang="ru-RU" dirty="0">
                <a:solidFill>
                  <a:schemeClr val="bg1"/>
                </a:solidFill>
              </a:rPr>
              <a:t>), главный теоретик анархизма, русский революционер. Считал, что коррупция для любых правителей государства является средством управления, важным инструментом в руках профессиональных политиков, которые обладают «</a:t>
            </a:r>
            <a:r>
              <a:rPr lang="ru-RU" dirty="0" smtClean="0">
                <a:solidFill>
                  <a:schemeClr val="bg1"/>
                </a:solidFill>
              </a:rPr>
              <a:t>искусством </a:t>
            </a:r>
            <a:r>
              <a:rPr lang="ru-RU" dirty="0">
                <a:solidFill>
                  <a:schemeClr val="bg1"/>
                </a:solidFill>
              </a:rPr>
              <a:t>побеждать и сохранять власть всеми возможными способами». </a:t>
            </a:r>
          </a:p>
        </p:txBody>
      </p:sp>
    </p:spTree>
    <p:extLst>
      <p:ext uri="{BB962C8B-B14F-4D97-AF65-F5344CB8AC3E}">
        <p14:creationId xmlns:p14="http://schemas.microsoft.com/office/powerpoint/2010/main" val="8745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99" y="569235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В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699542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Бэкон Френсис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1561 - 1626</a:t>
            </a:r>
            <a:r>
              <a:rPr lang="ru-RU" dirty="0">
                <a:solidFill>
                  <a:schemeClr val="bg1"/>
                </a:solidFill>
              </a:rPr>
              <a:t>), английский философ: «Думая, что всё могут купить за свои богатства, многие, прежде всего, продали себя».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4879" y="1491630"/>
            <a:ext cx="67687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«Взятки наоборот»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реакция чиновников царской России на активную </a:t>
            </a:r>
            <a:r>
              <a:rPr lang="ru-RU" dirty="0" smtClean="0">
                <a:solidFill>
                  <a:schemeClr val="bg1"/>
                </a:solidFill>
              </a:rPr>
              <a:t>антикоррупционную </a:t>
            </a:r>
            <a:r>
              <a:rPr lang="ru-RU" dirty="0">
                <a:solidFill>
                  <a:schemeClr val="bg1"/>
                </a:solidFill>
              </a:rPr>
              <a:t>деятельность генерал-губернатора Сибири Михаила Сперанского в начале XIX века, предпочитавших давать взятки крестьянам за то, чтобы они не подавали жалоб на произвол чиновников.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560" y="2787774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«Взять на зарплату»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договориться с </a:t>
            </a:r>
            <a:r>
              <a:rPr lang="ru-RU" dirty="0" smtClean="0">
                <a:solidFill>
                  <a:schemeClr val="bg1"/>
                </a:solidFill>
              </a:rPr>
              <a:t>чиновником</a:t>
            </a:r>
            <a:r>
              <a:rPr lang="ru-RU" dirty="0">
                <a:solidFill>
                  <a:schemeClr val="bg1"/>
                </a:solidFill>
              </a:rPr>
              <a:t>, в коррупционных услугах которого часто нуждается взяткодатель, о </a:t>
            </a:r>
            <a:r>
              <a:rPr lang="ru-RU" dirty="0" smtClean="0">
                <a:solidFill>
                  <a:schemeClr val="bg1"/>
                </a:solidFill>
              </a:rPr>
              <a:t>регулярных </a:t>
            </a:r>
            <a:r>
              <a:rPr lang="ru-RU" dirty="0">
                <a:solidFill>
                  <a:schemeClr val="bg1"/>
                </a:solidFill>
              </a:rPr>
              <a:t>выплатах по определенным ставкам в пользу чиновника взамен его </a:t>
            </a:r>
            <a:r>
              <a:rPr lang="ru-RU" dirty="0" smtClean="0">
                <a:solidFill>
                  <a:schemeClr val="bg1"/>
                </a:solidFill>
              </a:rPr>
              <a:t>систематических </a:t>
            </a:r>
            <a:r>
              <a:rPr lang="ru-RU" dirty="0">
                <a:solidFill>
                  <a:schemeClr val="bg1"/>
                </a:solidFill>
              </a:rPr>
              <a:t>услуг.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7390" y="3867894"/>
            <a:ext cx="774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Волин Лев Лазаревич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1887 - 1926</a:t>
            </a:r>
            <a:r>
              <a:rPr lang="ru-RU" dirty="0">
                <a:solidFill>
                  <a:schemeClr val="bg1"/>
                </a:solidFill>
              </a:rPr>
              <a:t>), высший советский чиновник в 20-е годы XX века, заведующий Особым отделом Валютного управления </a:t>
            </a:r>
            <a:r>
              <a:rPr lang="ru-RU" dirty="0" err="1" smtClean="0">
                <a:solidFill>
                  <a:schemeClr val="bg1"/>
                </a:solidFill>
              </a:rPr>
              <a:t>Наркомфина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РСФСР, видный взяточник и казнокрад. Расстрелян за хищения в особо </a:t>
            </a:r>
            <a:r>
              <a:rPr lang="ru-RU" dirty="0" smtClean="0">
                <a:solidFill>
                  <a:schemeClr val="bg1"/>
                </a:solidFill>
              </a:rPr>
              <a:t>крупных </a:t>
            </a:r>
            <a:r>
              <a:rPr lang="ru-RU" dirty="0">
                <a:solidFill>
                  <a:schemeClr val="bg1"/>
                </a:solidFill>
              </a:rPr>
              <a:t>размерах. </a:t>
            </a:r>
          </a:p>
          <a:p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99" y="569235"/>
            <a:ext cx="86273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Г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1736" y="580964"/>
            <a:ext cx="72728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Гоббс Томас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1588 - 1679</a:t>
            </a:r>
            <a:r>
              <a:rPr lang="ru-RU" dirty="0">
                <a:solidFill>
                  <a:schemeClr val="bg1"/>
                </a:solidFill>
              </a:rPr>
              <a:t>), английский философ XVII века: «Коррупция есть </a:t>
            </a:r>
            <a:r>
              <a:rPr lang="ru-RU" dirty="0" smtClean="0">
                <a:solidFill>
                  <a:schemeClr val="bg1"/>
                </a:solidFill>
              </a:rPr>
              <a:t>корень</a:t>
            </a:r>
            <a:r>
              <a:rPr lang="ru-RU" dirty="0">
                <a:solidFill>
                  <a:schemeClr val="bg1"/>
                </a:solidFill>
              </a:rPr>
              <a:t>, из которого вытекает во все времена и при всяких соблазнах презрение ко всем законам». 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Гоголь </a:t>
            </a:r>
            <a:r>
              <a:rPr lang="ru-RU" b="1" dirty="0">
                <a:solidFill>
                  <a:schemeClr val="bg1"/>
                </a:solidFill>
              </a:rPr>
              <a:t>Николай Васильевич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1809 - 1852</a:t>
            </a:r>
            <a:r>
              <a:rPr lang="ru-RU" dirty="0">
                <a:solidFill>
                  <a:schemeClr val="bg1"/>
                </a:solidFill>
              </a:rPr>
              <a:t>), российский писатель. Осуждая </a:t>
            </a:r>
            <a:r>
              <a:rPr lang="ru-RU" dirty="0" smtClean="0">
                <a:solidFill>
                  <a:schemeClr val="bg1"/>
                </a:solidFill>
              </a:rPr>
              <a:t>коррупцию</a:t>
            </a:r>
            <a:r>
              <a:rPr lang="ru-RU" dirty="0">
                <a:solidFill>
                  <a:schemeClr val="bg1"/>
                </a:solidFill>
              </a:rPr>
              <a:t>, писал: «Бесчестное дело брать взятки сделалось необходимостью и </a:t>
            </a:r>
            <a:r>
              <a:rPr lang="ru-RU" dirty="0" smtClean="0">
                <a:solidFill>
                  <a:schemeClr val="bg1"/>
                </a:solidFill>
              </a:rPr>
              <a:t>потребностью </a:t>
            </a:r>
            <a:r>
              <a:rPr lang="ru-RU" dirty="0">
                <a:solidFill>
                  <a:schemeClr val="bg1"/>
                </a:solidFill>
              </a:rPr>
              <a:t>даже для таких людей, которые не рождены быть бесчестными». 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Гуковский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Исидор</a:t>
            </a:r>
            <a:r>
              <a:rPr lang="ru-RU" dirty="0">
                <a:solidFill>
                  <a:schemeClr val="bg1"/>
                </a:solidFill>
              </a:rPr>
              <a:t>, полномочный и торговый представитель РСФСР в Эстонии, известный советский коррупционер XX века, «прославившийся» крупными отката-ми и мошенничеством. Умер в 1921 году.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8998" y="3363838"/>
            <a:ext cx="80154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Государственная программа. </a:t>
            </a:r>
            <a:r>
              <a:rPr lang="ru-RU" dirty="0">
                <a:solidFill>
                  <a:schemeClr val="bg1"/>
                </a:solidFill>
              </a:rPr>
              <a:t>«Если реализация государственной программы не достигает легитимных целей, то все предусмотренные ею препоны и ограничения не создают ничего, кроме плодородной почвы для коррупции. Выходом тут может быть только решительный отказ от программы, а не ее коррекция».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университета. 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99" y="569235"/>
            <a:ext cx="113043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Д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569235"/>
            <a:ext cx="631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Декрет «О взяточничестве» 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первый в Советской России правовой акт Совета народных комиссаров, предусматривавший уголовную ответственность за </a:t>
            </a:r>
            <a:r>
              <a:rPr lang="ru-RU" dirty="0" smtClean="0">
                <a:solidFill>
                  <a:schemeClr val="bg1"/>
                </a:solidFill>
              </a:rPr>
              <a:t>взяточничество</a:t>
            </a:r>
            <a:r>
              <a:rPr lang="ru-RU" dirty="0">
                <a:solidFill>
                  <a:schemeClr val="bg1"/>
                </a:solidFill>
              </a:rPr>
              <a:t>. Принят 8 мая 1918 года.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Бинецкого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b="1" i="1" dirty="0">
                <a:solidFill>
                  <a:schemeClr val="bg1"/>
                </a:solidFill>
              </a:rPr>
              <a:t>«</a:t>
            </a:r>
            <a:r>
              <a:rPr lang="ru-RU" sz="1200" i="1" dirty="0">
                <a:solidFill>
                  <a:schemeClr val="bg1"/>
                </a:solidFill>
              </a:rPr>
              <a:t>Коррупция</a:t>
            </a:r>
            <a:r>
              <a:rPr lang="ru-RU" sz="1200" b="1" i="1" dirty="0" smtClean="0">
                <a:solidFill>
                  <a:schemeClr val="bg1"/>
                </a:solidFill>
              </a:rPr>
              <a:t>»</a:t>
            </a:r>
            <a:r>
              <a:rPr lang="ru-RU" sz="1200" i="1" dirty="0">
                <a:solidFill>
                  <a:schemeClr val="bg1"/>
                </a:solidFill>
              </a:rPr>
              <a:t>,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ru-RU" sz="1200" i="1" dirty="0">
                <a:solidFill>
                  <a:schemeClr val="bg1"/>
                </a:solidFill>
              </a:rPr>
              <a:t>2005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51670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«Дело в шляпе!»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укоренившееся выражение, </a:t>
            </a:r>
            <a:r>
              <a:rPr lang="ru-RU" dirty="0" smtClean="0">
                <a:solidFill>
                  <a:schemeClr val="bg1"/>
                </a:solidFill>
              </a:rPr>
              <a:t>свидетельствующее </a:t>
            </a:r>
            <a:r>
              <a:rPr lang="ru-RU" dirty="0">
                <a:solidFill>
                  <a:schemeClr val="bg1"/>
                </a:solidFill>
              </a:rPr>
              <a:t>о чем-либо удавшемся или выполненном. В царской Рос-сии мелкие чиновники пользовались своими шляпами, чтобы получать от просителей взятки. Тем, кому удавалось подкупить чиновника, могли быть уверены, что их дело устроится как нельзя лучше, и говорили: «Дело в шляпе!»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Ткаченко и Горбачева «Переговоры об откате». 2008 год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312" y="372387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Деньги</a:t>
            </a:r>
            <a:r>
              <a:rPr lang="ru-RU" dirty="0">
                <a:solidFill>
                  <a:schemeClr val="bg1"/>
                </a:solidFill>
              </a:rPr>
              <a:t>. «Концентрация денег в немногих руках, деньги как таковые не особенно опасны. Они становятся опасными, только если на них можно купить власть».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Карл Поппер, австрийский философ XX века.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99" y="569235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2787774"/>
            <a:ext cx="124264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Ж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734215"/>
            <a:ext cx="6480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Екатерина II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1729 - 1796</a:t>
            </a:r>
            <a:r>
              <a:rPr lang="ru-RU" dirty="0">
                <a:solidFill>
                  <a:schemeClr val="bg1"/>
                </a:solidFill>
              </a:rPr>
              <a:t>), российская императрица. В 1762 году издала Указ о борьбе со взяточничеством, в котором отмечалось: «Ищет ли кто места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платит, защищается ли кто от клеветы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обороняется деньгами, клевещет ли на кого кто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все происки свои подкрепляет дарами».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427734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chemeClr val="bg1"/>
                </a:solidFill>
              </a:rPr>
              <a:t>Желябужский</a:t>
            </a:r>
            <a:r>
              <a:rPr lang="ru-RU" b="1" dirty="0">
                <a:solidFill>
                  <a:schemeClr val="bg1"/>
                </a:solidFill>
              </a:rPr>
              <a:t> Михаил </a:t>
            </a:r>
            <a:r>
              <a:rPr lang="ru-RU" dirty="0" smtClean="0">
                <a:solidFill>
                  <a:schemeClr val="bg1"/>
                </a:solidFill>
              </a:rPr>
              <a:t>(? - 1723</a:t>
            </a:r>
            <a:r>
              <a:rPr lang="ru-RU" dirty="0">
                <a:solidFill>
                  <a:schemeClr val="bg1"/>
                </a:solidFill>
              </a:rPr>
              <a:t>), высший российский чиновник, судья Московского надворного суда, </a:t>
            </a:r>
            <a:r>
              <a:rPr lang="ru-RU" dirty="0" err="1" smtClean="0">
                <a:solidFill>
                  <a:schemeClr val="bg1"/>
                </a:solidFill>
              </a:rPr>
              <a:t>оберфискал</a:t>
            </a:r>
            <a:r>
              <a:rPr lang="ru-RU" dirty="0">
                <a:solidFill>
                  <a:schemeClr val="bg1"/>
                </a:solidFill>
              </a:rPr>
              <a:t>, видный коррупционер XVIII века. За подлоги и вымогательство взяток бит кнутом и сослан на каторгу. </a:t>
            </a: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Жолобов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Алексей Петрович </a:t>
            </a:r>
            <a:r>
              <a:rPr lang="ru-RU" dirty="0" smtClean="0">
                <a:solidFill>
                  <a:schemeClr val="bg1"/>
                </a:solidFill>
              </a:rPr>
              <a:t>(? - 1736</a:t>
            </a:r>
            <a:r>
              <a:rPr lang="ru-RU" dirty="0">
                <a:solidFill>
                  <a:schemeClr val="bg1"/>
                </a:solidFill>
              </a:rPr>
              <a:t>), иркутский вице-губернатор, известный российский коррупционер и взяточник XVIII века. Присваивал себе жалование </a:t>
            </a:r>
            <a:r>
              <a:rPr lang="ru-RU" dirty="0" smtClean="0">
                <a:solidFill>
                  <a:schemeClr val="bg1"/>
                </a:solidFill>
              </a:rPr>
              <a:t>казаков</a:t>
            </a:r>
            <a:r>
              <a:rPr lang="ru-RU" dirty="0">
                <a:solidFill>
                  <a:schemeClr val="bg1"/>
                </a:solidFill>
              </a:rPr>
              <a:t>, обложил данью местное население. Казнен по Указу императрицы Анны </a:t>
            </a:r>
            <a:r>
              <a:rPr lang="ru-RU" dirty="0" smtClean="0">
                <a:solidFill>
                  <a:schemeClr val="bg1"/>
                </a:solidFill>
              </a:rPr>
              <a:t>Иоанновны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Константинова «Коррумпированная Россия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2006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771550"/>
            <a:ext cx="925253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З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694313"/>
            <a:ext cx="6768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Закон Российской Федерации «О противодействии коррупции». Принят Государственной </a:t>
            </a:r>
            <a:r>
              <a:rPr lang="ru-RU" dirty="0">
                <a:solidFill>
                  <a:schemeClr val="bg1"/>
                </a:solidFill>
              </a:rPr>
              <a:t>Думой 19 декабря </a:t>
            </a:r>
            <a:r>
              <a:rPr lang="ru-RU" dirty="0" smtClean="0">
                <a:solidFill>
                  <a:schemeClr val="bg1"/>
                </a:solidFill>
              </a:rPr>
              <a:t>2008 года и </a:t>
            </a:r>
            <a:r>
              <a:rPr lang="ru-RU" dirty="0">
                <a:solidFill>
                  <a:schemeClr val="bg1"/>
                </a:solidFill>
              </a:rPr>
              <a:t>одобрен Советом Федерации 22 декабря 2008 года.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Заначка</a:t>
            </a:r>
            <a:r>
              <a:rPr lang="ru-RU" dirty="0">
                <a:solidFill>
                  <a:schemeClr val="bg1"/>
                </a:solidFill>
              </a:rPr>
              <a:t>. «В отсутствие системы социальных гарантий государственные </a:t>
            </a:r>
            <a:r>
              <a:rPr lang="ru-RU" dirty="0" smtClean="0">
                <a:solidFill>
                  <a:schemeClr val="bg1"/>
                </a:solidFill>
              </a:rPr>
              <a:t>чиновники</a:t>
            </a:r>
            <a:r>
              <a:rPr lang="ru-RU" dirty="0">
                <a:solidFill>
                  <a:schemeClr val="bg1"/>
                </a:solidFill>
              </a:rPr>
              <a:t>, которые знают, что их ждет неминуемое увольнение после очередных выборов, могут просто-напросто втихую откладывать себе заначку на черный день».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</a:t>
            </a:r>
            <a:r>
              <a:rPr lang="ru-RU" sz="1200" i="1" dirty="0" smtClean="0">
                <a:solidFill>
                  <a:schemeClr val="bg1"/>
                </a:solidFill>
              </a:rPr>
              <a:t>университета, </a:t>
            </a:r>
            <a:r>
              <a:rPr lang="ru-RU" sz="1200" i="1" dirty="0">
                <a:solidFill>
                  <a:schemeClr val="bg1"/>
                </a:solidFill>
              </a:rPr>
              <a:t>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8750" y="2715766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Законы и их заменитель</a:t>
            </a:r>
            <a:r>
              <a:rPr lang="ru-RU" dirty="0">
                <a:solidFill>
                  <a:schemeClr val="bg1"/>
                </a:solidFill>
              </a:rPr>
              <a:t>. «Взятки будут определять не только то, какие законы следует применять, но и какие законы надо принимать». «Взятка не может служить надежным и долговременным заменителем законодательных норм».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</a:t>
            </a:r>
            <a:r>
              <a:rPr lang="ru-RU" sz="1200" i="1" dirty="0" smtClean="0">
                <a:solidFill>
                  <a:schemeClr val="bg1"/>
                </a:solidFill>
              </a:rPr>
              <a:t>университета, </a:t>
            </a:r>
            <a:r>
              <a:rPr lang="ru-RU" sz="1200" i="1" dirty="0">
                <a:solidFill>
                  <a:schemeClr val="bg1"/>
                </a:solidFill>
              </a:rPr>
              <a:t>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0758" y="3795886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«Зарядить»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оплатить кому-либо </a:t>
            </a:r>
            <a:r>
              <a:rPr lang="ru-RU" dirty="0" smtClean="0">
                <a:solidFill>
                  <a:schemeClr val="bg1"/>
                </a:solidFill>
              </a:rPr>
              <a:t>выполнение </a:t>
            </a:r>
            <a:r>
              <a:rPr lang="ru-RU" dirty="0">
                <a:solidFill>
                  <a:schemeClr val="bg1"/>
                </a:solidFill>
              </a:rPr>
              <a:t>коррупционной услуги, которая должна быть оказана в </a:t>
            </a:r>
            <a:r>
              <a:rPr lang="ru-RU" dirty="0" smtClean="0">
                <a:solidFill>
                  <a:schemeClr val="bg1"/>
                </a:solidFill>
              </a:rPr>
              <a:t>ближайшем </a:t>
            </a:r>
            <a:r>
              <a:rPr lang="ru-RU" dirty="0">
                <a:solidFill>
                  <a:schemeClr val="bg1"/>
                </a:solidFill>
              </a:rPr>
              <a:t>или отдаленном будущем, возможно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при наступлении некоего условия.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«Словаря неформальных терминов» </a:t>
            </a:r>
            <a:r>
              <a:rPr lang="ru-RU" sz="1200" i="1" dirty="0" smtClean="0">
                <a:solidFill>
                  <a:schemeClr val="bg1"/>
                </a:solidFill>
              </a:rPr>
              <a:t>Скобликова,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7534"/>
            <a:ext cx="110479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И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719866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Иван IV Грозный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1530 - 1584</a:t>
            </a:r>
            <a:r>
              <a:rPr lang="ru-RU" dirty="0">
                <a:solidFill>
                  <a:schemeClr val="bg1"/>
                </a:solidFill>
              </a:rPr>
              <a:t>), великий князь </a:t>
            </a:r>
            <a:r>
              <a:rPr lang="ru-RU" dirty="0" smtClean="0">
                <a:solidFill>
                  <a:schemeClr val="bg1"/>
                </a:solidFill>
              </a:rPr>
              <a:t>Московский </a:t>
            </a:r>
            <a:r>
              <a:rPr lang="ru-RU" dirty="0">
                <a:solidFill>
                  <a:schemeClr val="bg1"/>
                </a:solidFill>
              </a:rPr>
              <a:t>и царь всея Руси. В 1550 году ввел в Судебнике </a:t>
            </a:r>
            <a:r>
              <a:rPr lang="ru-RU" dirty="0" smtClean="0">
                <a:solidFill>
                  <a:schemeClr val="bg1"/>
                </a:solidFill>
              </a:rPr>
              <a:t>ответственность </a:t>
            </a:r>
            <a:r>
              <a:rPr lang="ru-RU" dirty="0">
                <a:solidFill>
                  <a:schemeClr val="bg1"/>
                </a:solidFill>
              </a:rPr>
              <a:t>судей за должностные преступления. </a:t>
            </a:r>
            <a:r>
              <a:rPr lang="ru-RU" dirty="0" smtClean="0">
                <a:solidFill>
                  <a:schemeClr val="bg1"/>
                </a:solidFill>
              </a:rPr>
              <a:t>Известен </a:t>
            </a:r>
            <a:r>
              <a:rPr lang="ru-RU" dirty="0">
                <a:solidFill>
                  <a:schemeClr val="bg1"/>
                </a:solidFill>
              </a:rPr>
              <a:t>случай, когда царь велел казнить дьяка, получившего взятку в виде жареного гуся, нашпигованного монетами. Ему попеременно </a:t>
            </a:r>
            <a:r>
              <a:rPr lang="ru-RU" dirty="0" smtClean="0">
                <a:solidFill>
                  <a:schemeClr val="bg1"/>
                </a:solidFill>
              </a:rPr>
              <a:t>отрубали </a:t>
            </a:r>
            <a:r>
              <a:rPr lang="ru-RU" dirty="0">
                <a:solidFill>
                  <a:schemeClr val="bg1"/>
                </a:solidFill>
              </a:rPr>
              <a:t>руки и ноги, а царь спрашивал: «Вкусно ли гусиное мясо?»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427734"/>
            <a:ext cx="82089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Извлечение негодяев. </a:t>
            </a:r>
            <a:r>
              <a:rPr lang="ru-RU" dirty="0">
                <a:solidFill>
                  <a:schemeClr val="bg1"/>
                </a:solidFill>
              </a:rPr>
              <a:t>«Советская власть призывает всех граждан, в ком живо </a:t>
            </a:r>
            <a:r>
              <a:rPr lang="ru-RU" dirty="0" smtClean="0">
                <a:solidFill>
                  <a:schemeClr val="bg1"/>
                </a:solidFill>
              </a:rPr>
              <a:t>гнетущее </a:t>
            </a:r>
            <a:r>
              <a:rPr lang="ru-RU" dirty="0">
                <a:solidFill>
                  <a:schemeClr val="bg1"/>
                </a:solidFill>
              </a:rPr>
              <a:t>сознание несмываемого позора и разлагающего влияния взяток, прийти на помощь для обнаружения и извлечения негодяев-взяточников. Будьте зорки и </a:t>
            </a:r>
            <a:r>
              <a:rPr lang="ru-RU" dirty="0" smtClean="0">
                <a:solidFill>
                  <a:schemeClr val="bg1"/>
                </a:solidFill>
              </a:rPr>
              <a:t>бдительны</a:t>
            </a:r>
            <a:r>
              <a:rPr lang="ru-RU" dirty="0">
                <a:solidFill>
                  <a:schemeClr val="bg1"/>
                </a:solidFill>
              </a:rPr>
              <a:t>! Пролетарские руки не должны и не могут быть замараны взятками!».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Обращения ВЧК к </a:t>
            </a:r>
            <a:r>
              <a:rPr lang="ru-RU" sz="1200" i="1" dirty="0" smtClean="0">
                <a:solidFill>
                  <a:schemeClr val="bg1"/>
                </a:solidFill>
              </a:rPr>
              <a:t>железнодорожникам, </a:t>
            </a:r>
            <a:r>
              <a:rPr lang="ru-RU" sz="1200" i="1" dirty="0">
                <a:solidFill>
                  <a:schemeClr val="bg1"/>
                </a:solidFill>
              </a:rPr>
              <a:t>1921 год. 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Инструкция </a:t>
            </a:r>
            <a:r>
              <a:rPr lang="ru-RU" b="1" dirty="0">
                <a:solidFill>
                  <a:schemeClr val="bg1"/>
                </a:solidFill>
              </a:rPr>
              <a:t>Третьего отделения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распорядительный акт Канцелярии </a:t>
            </a:r>
            <a:r>
              <a:rPr lang="ru-RU" dirty="0" smtClean="0">
                <a:solidFill>
                  <a:schemeClr val="bg1"/>
                </a:solidFill>
              </a:rPr>
              <a:t>российского </a:t>
            </a:r>
            <a:r>
              <a:rPr lang="ru-RU" dirty="0">
                <a:solidFill>
                  <a:schemeClr val="bg1"/>
                </a:solidFill>
              </a:rPr>
              <a:t>императора Николая I, изданный 13 января 1827 года и предусматривающий целый ряд мер антикоррупционного характера. </a:t>
            </a:r>
          </a:p>
        </p:txBody>
      </p:sp>
    </p:spTree>
    <p:extLst>
      <p:ext uri="{BB962C8B-B14F-4D97-AF65-F5344CB8AC3E}">
        <p14:creationId xmlns:p14="http://schemas.microsoft.com/office/powerpoint/2010/main" val="6974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71550"/>
            <a:ext cx="96372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К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3942" y="525328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Коррупция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это злоупотребление </a:t>
            </a:r>
            <a:r>
              <a:rPr lang="ru-RU" dirty="0">
                <a:solidFill>
                  <a:schemeClr val="bg1"/>
                </a:solidFill>
              </a:rPr>
              <a:t>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имущественных прав для себя или для третьих лиц либо незаконное предоставление такой выгоды указанному лицу другими физическими </a:t>
            </a:r>
            <a:r>
              <a:rPr lang="ru-RU" dirty="0" smtClean="0">
                <a:solidFill>
                  <a:schemeClr val="bg1"/>
                </a:solidFill>
              </a:rPr>
              <a:t>лицами.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83718"/>
            <a:ext cx="8119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Коррупция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«хроническая и неизлечимая болезнь любого государственного </a:t>
            </a:r>
            <a:r>
              <a:rPr lang="ru-RU" dirty="0" smtClean="0">
                <a:solidFill>
                  <a:schemeClr val="bg1"/>
                </a:solidFill>
              </a:rPr>
              <a:t>аппарата </a:t>
            </a:r>
            <a:r>
              <a:rPr lang="ru-RU" dirty="0">
                <a:solidFill>
                  <a:schemeClr val="bg1"/>
                </a:solidFill>
              </a:rPr>
              <a:t>всех времен и всех народов».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,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Коррупция </a:t>
            </a:r>
            <a:r>
              <a:rPr lang="ru-RU" b="1" dirty="0">
                <a:solidFill>
                  <a:schemeClr val="bg1"/>
                </a:solidFill>
              </a:rPr>
              <a:t>и управление. </a:t>
            </a:r>
            <a:r>
              <a:rPr lang="ru-RU" dirty="0">
                <a:solidFill>
                  <a:schemeClr val="bg1"/>
                </a:solidFill>
              </a:rPr>
              <a:t>«Никогда не было государства, которое в той или иной мере не прибегало бы к коррупции как средству управления».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М.А.Бакунин</a:t>
            </a:r>
            <a:r>
              <a:rPr lang="ru-RU" sz="1200" i="1" dirty="0">
                <a:solidFill>
                  <a:schemeClr val="bg1"/>
                </a:solidFill>
              </a:rPr>
              <a:t>, российский политический деятель XIX века. </a:t>
            </a:r>
            <a:endParaRPr lang="ru-RU" sz="1200" dirty="0">
              <a:solidFill>
                <a:schemeClr val="bg1"/>
              </a:solidFill>
            </a:endParaRP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Корсаков </a:t>
            </a:r>
            <a:r>
              <a:rPr lang="ru-RU" b="1" dirty="0">
                <a:solidFill>
                  <a:schemeClr val="bg1"/>
                </a:solidFill>
              </a:rPr>
              <a:t>Яков </a:t>
            </a:r>
            <a:r>
              <a:rPr lang="ru-RU" dirty="0">
                <a:solidFill>
                  <a:schemeClr val="bg1"/>
                </a:solidFill>
              </a:rPr>
              <a:t>(XVIII), вице-губернатор Санкт-Петербурга в период правления русского царя Петра I, коррупционер и казнокрад. В наказание публично высечен кнутом в здании Сената. </a:t>
            </a:r>
          </a:p>
        </p:txBody>
      </p:sp>
    </p:spTree>
    <p:extLst>
      <p:ext uri="{BB962C8B-B14F-4D97-AF65-F5344CB8AC3E}">
        <p14:creationId xmlns:p14="http://schemas.microsoft.com/office/powerpoint/2010/main" val="30849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71550"/>
            <a:ext cx="109356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699542"/>
            <a:ext cx="68993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Леонардо да Винчи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1552 - 1619</a:t>
            </a:r>
            <a:r>
              <a:rPr lang="ru-RU" dirty="0">
                <a:solidFill>
                  <a:schemeClr val="bg1"/>
                </a:solidFill>
              </a:rPr>
              <a:t>), итальянский художник и ученый: «Кто хочет разбогатеть в течение дня, будет повешен в течение года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Линкольн Авраам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1809 - 1865</a:t>
            </a:r>
            <a:r>
              <a:rPr lang="ru-RU" dirty="0">
                <a:solidFill>
                  <a:schemeClr val="bg1"/>
                </a:solidFill>
              </a:rPr>
              <a:t>), американский политик, президент США. </a:t>
            </a:r>
            <a:r>
              <a:rPr lang="ru-RU" dirty="0" smtClean="0">
                <a:solidFill>
                  <a:schemeClr val="bg1"/>
                </a:solidFill>
              </a:rPr>
              <a:t>Известен </a:t>
            </a:r>
            <a:r>
              <a:rPr lang="ru-RU" dirty="0">
                <a:solidFill>
                  <a:schemeClr val="bg1"/>
                </a:solidFill>
              </a:rPr>
              <a:t>факт, когда он вышвырнул из своего кабинета человека, предложившего ему большую взятку. На вопрос, почему это так вывело его из себя, он ответил: «</a:t>
            </a:r>
            <a:r>
              <a:rPr lang="ru-RU" dirty="0" smtClean="0">
                <a:solidFill>
                  <a:schemeClr val="bg1"/>
                </a:solidFill>
              </a:rPr>
              <a:t>Каждый </a:t>
            </a:r>
            <a:r>
              <a:rPr lang="ru-RU" dirty="0">
                <a:solidFill>
                  <a:schemeClr val="bg1"/>
                </a:solidFill>
              </a:rPr>
              <a:t>человек имеет свою цену, а этот прохвост слишком близко подобрался к моей».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499742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Ленин Владимир Ильич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1870 - 1924</a:t>
            </a:r>
            <a:r>
              <a:rPr lang="ru-RU" dirty="0">
                <a:solidFill>
                  <a:schemeClr val="bg1"/>
                </a:solidFill>
              </a:rPr>
              <a:t>), основатель Коммунистической партии, лидер Октябрьской революции, первый глава советского государства, мыслитель и философ. С начала советской власти требовал самого строгого наказания </a:t>
            </a:r>
            <a:r>
              <a:rPr lang="ru-RU" dirty="0" smtClean="0">
                <a:solidFill>
                  <a:schemeClr val="bg1"/>
                </a:solidFill>
              </a:rPr>
              <a:t>коррупционеров </a:t>
            </a:r>
            <a:r>
              <a:rPr lang="ru-RU" dirty="0">
                <a:solidFill>
                  <a:schemeClr val="bg1"/>
                </a:solidFill>
              </a:rPr>
              <a:t>и взяточников.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«Прошу поставить на порядок дня вопрос об исключении из партии тех ее членов, которые, будучи судьями по делу о взяточниках, ограничивались </a:t>
            </a:r>
            <a:r>
              <a:rPr lang="ru-RU" dirty="0" smtClean="0">
                <a:solidFill>
                  <a:schemeClr val="bg1"/>
                </a:solidFill>
              </a:rPr>
              <a:t>приговором </a:t>
            </a:r>
            <a:r>
              <a:rPr lang="ru-RU" dirty="0">
                <a:solidFill>
                  <a:schemeClr val="bg1"/>
                </a:solidFill>
              </a:rPr>
              <a:t>на полгода тюрьмы. Вместо расстрела взяточников выносить такие </a:t>
            </a:r>
            <a:r>
              <a:rPr lang="ru-RU" dirty="0" smtClean="0">
                <a:solidFill>
                  <a:schemeClr val="bg1"/>
                </a:solidFill>
              </a:rPr>
              <a:t>издевательски </a:t>
            </a:r>
            <a:r>
              <a:rPr lang="ru-RU" dirty="0">
                <a:solidFill>
                  <a:schemeClr val="bg1"/>
                </a:solidFill>
              </a:rPr>
              <a:t>слабые и мягкие приговоры есть поступок позорный для коммуниста и </a:t>
            </a:r>
            <a:r>
              <a:rPr lang="ru-RU" dirty="0" smtClean="0">
                <a:solidFill>
                  <a:schemeClr val="bg1"/>
                </a:solidFill>
              </a:rPr>
              <a:t>революционера</a:t>
            </a:r>
            <a:r>
              <a:rPr lang="ru-RU" dirty="0">
                <a:solidFill>
                  <a:schemeClr val="bg1"/>
                </a:solidFill>
              </a:rPr>
              <a:t>. Подобных товарищей надо преследовать судом общественного мнения и исключать из партии, ибо им место рядом с Керенскими и Мартовыми, а не рядом с революционерами-коммунистами».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записки </a:t>
            </a:r>
            <a:r>
              <a:rPr lang="ru-RU" sz="1200" i="1" dirty="0" err="1">
                <a:solidFill>
                  <a:schemeClr val="bg1"/>
                </a:solidFill>
              </a:rPr>
              <a:t>В.И.Ленина</a:t>
            </a:r>
            <a:r>
              <a:rPr lang="ru-RU" sz="1200" i="1" dirty="0">
                <a:solidFill>
                  <a:schemeClr val="bg1"/>
                </a:solidFill>
              </a:rPr>
              <a:t> в ЦК РКП 4 мая 1918 года.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80" y="411510"/>
            <a:ext cx="127150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27534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Меншиков Александр Данилович </a:t>
            </a:r>
            <a:r>
              <a:rPr lang="ru-RU" dirty="0" smtClean="0">
                <a:solidFill>
                  <a:schemeClr val="bg1"/>
                </a:solidFill>
              </a:rPr>
              <a:t>(1673 - 1729), российский государственный деятель XVIII века, князь, приближенный царя Петра I, крупный коррупционер и казнокрад. За время службы присвоил себе 4 млн рублей наличными, 9 млн рублей - вложенных в банки, драгоценностей на 1 млн рублей, 1,5 тонны золотой посуды, 90 тыс. крестьянских душ и несколько городов. Умер в ссылке.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Из </a:t>
            </a:r>
            <a:r>
              <a:rPr lang="ru-RU" sz="1200" i="1" dirty="0">
                <a:solidFill>
                  <a:schemeClr val="bg1"/>
                </a:solidFill>
              </a:rPr>
              <a:t>книги Андрианова «Бюрократия,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...»,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067694"/>
            <a:ext cx="82089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Милославский Илья Данилович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1595 - 1668</a:t>
            </a:r>
            <a:r>
              <a:rPr lang="ru-RU" dirty="0">
                <a:solidFill>
                  <a:schemeClr val="bg1"/>
                </a:solidFill>
              </a:rPr>
              <a:t>), боярин, глава приказа Большой казны, известный стяжатель и мздоимец, первооткрыватель взяток за лицензию. Находясь в родственных отношениях с царем Алексеем Михайловичем, на все </a:t>
            </a:r>
            <a:r>
              <a:rPr lang="ru-RU" dirty="0" smtClean="0">
                <a:solidFill>
                  <a:schemeClr val="bg1"/>
                </a:solidFill>
              </a:rPr>
              <a:t>ключевые </a:t>
            </a:r>
            <a:r>
              <a:rPr lang="ru-RU" dirty="0">
                <a:solidFill>
                  <a:schemeClr val="bg1"/>
                </a:solidFill>
              </a:rPr>
              <a:t>посты назначал своих родственников. Во время бунта 1662 года царь чудом спас его от расправы. </a:t>
            </a: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Мобуту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Сесе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Секо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1930 - 1997</a:t>
            </a:r>
            <a:r>
              <a:rPr lang="ru-RU" dirty="0">
                <a:solidFill>
                  <a:schemeClr val="bg1"/>
                </a:solidFill>
              </a:rPr>
              <a:t>), президент Заира, присвоивший за 32 года </a:t>
            </a:r>
            <a:r>
              <a:rPr lang="ru-RU" dirty="0" smtClean="0">
                <a:solidFill>
                  <a:schemeClr val="bg1"/>
                </a:solidFill>
              </a:rPr>
              <a:t>пребывания </a:t>
            </a:r>
            <a:r>
              <a:rPr lang="ru-RU" dirty="0">
                <a:solidFill>
                  <a:schemeClr val="bg1"/>
                </a:solidFill>
              </a:rPr>
              <a:t>у власти около 6 млн. долларов, за что считается одним из самых </a:t>
            </a:r>
            <a:r>
              <a:rPr lang="ru-RU" dirty="0" smtClean="0">
                <a:solidFill>
                  <a:schemeClr val="bg1"/>
                </a:solidFill>
              </a:rPr>
              <a:t>коррумпированных </a:t>
            </a:r>
            <a:r>
              <a:rPr lang="ru-RU" dirty="0">
                <a:solidFill>
                  <a:schemeClr val="bg1"/>
                </a:solidFill>
              </a:rPr>
              <a:t>политиков в мире.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Андрианова «Бюрократия,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...»,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Монс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Виллим</a:t>
            </a:r>
            <a:r>
              <a:rPr lang="ru-RU" b="1" dirty="0">
                <a:solidFill>
                  <a:schemeClr val="bg1"/>
                </a:solidFill>
              </a:rPr>
              <a:t> Иванович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1688 - 1724</a:t>
            </a:r>
            <a:r>
              <a:rPr lang="ru-RU" dirty="0">
                <a:solidFill>
                  <a:schemeClr val="bg1"/>
                </a:solidFill>
              </a:rPr>
              <a:t>), камергер, фаворит при дворе императрицы Екатерины, крупный взяточник и коррупционер. Казнен в 1724 году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ему </a:t>
            </a:r>
            <a:r>
              <a:rPr lang="ru-RU" dirty="0" smtClean="0">
                <a:solidFill>
                  <a:schemeClr val="bg1"/>
                </a:solidFill>
              </a:rPr>
              <a:t>отрубили </a:t>
            </a:r>
            <a:r>
              <a:rPr lang="ru-RU" dirty="0">
                <a:solidFill>
                  <a:schemeClr val="bg1"/>
                </a:solidFill>
              </a:rPr>
              <a:t>голову, а затем водрузили ее на шест с прикрепленной к нему доской, на которой был представлен перечень полученных </a:t>
            </a:r>
            <a:r>
              <a:rPr lang="ru-RU" dirty="0" err="1">
                <a:solidFill>
                  <a:schemeClr val="bg1"/>
                </a:solidFill>
              </a:rPr>
              <a:t>Монсом</a:t>
            </a:r>
            <a:r>
              <a:rPr lang="ru-RU" dirty="0">
                <a:solidFill>
                  <a:schemeClr val="bg1"/>
                </a:solidFill>
              </a:rPr>
              <a:t> взяток. </a:t>
            </a:r>
          </a:p>
        </p:txBody>
      </p:sp>
    </p:spTree>
    <p:extLst>
      <p:ext uri="{BB962C8B-B14F-4D97-AF65-F5344CB8AC3E}">
        <p14:creationId xmlns:p14="http://schemas.microsoft.com/office/powerpoint/2010/main" val="17347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52426" y="1203598"/>
            <a:ext cx="4187678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lvl="0"/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sp>
        <p:nvSpPr>
          <p:cNvPr id="11" name="Shape 230"/>
          <p:cNvSpPr/>
          <p:nvPr/>
        </p:nvSpPr>
        <p:spPr>
          <a:xfrm>
            <a:off x="591287" y="2653256"/>
            <a:ext cx="2036253" cy="4784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70000"/>
              </a:lnSpc>
            </a:pPr>
            <a:endParaRPr sz="4400" b="1" dirty="0">
              <a:solidFill>
                <a:srgbClr val="CD4A3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19" name="Shape 516">
            <a:extLst>
              <a:ext uri="{FF2B5EF4-FFF2-40B4-BE49-F238E27FC236}">
                <a16:creationId xmlns="" xmlns:a16="http://schemas.microsoft.com/office/drawing/2014/main" id="{71754DB6-BF58-45E1-9F8C-E75668650BC9}"/>
              </a:ext>
            </a:extLst>
          </p:cNvPr>
          <p:cNvSpPr txBox="1">
            <a:spLocks/>
          </p:cNvSpPr>
          <p:nvPr/>
        </p:nvSpPr>
        <p:spPr>
          <a:xfrm>
            <a:off x="352425" y="319406"/>
            <a:ext cx="8972103" cy="884192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572000" y="1275606"/>
            <a:ext cx="4391550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19406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Антикоррупционное просвещение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7574"/>
            <a:ext cx="86014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16 августа 2021 года № 478 «О Национальном плане противодействия коррупции на 2021 - 2024 годы», в соответствии с которым одной из основных задач является повышение эффективности просветительских, образовательных и иных мероприятий, направленных на формирование антикоррупционного поведения служащих, популяризацию в обществе антикоррупционных стандартов и развитие общественного правосознания.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415406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25 декабря 2008 года № 273-ФЗ «О противодействии коррупции» относит принятие мер, направленных на формирование в обществе негативного отношения к коррупционному поведению, к основным направлениям деятельности государственных органов по повышению эффективности противодействия коррупции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7" y="3628168"/>
            <a:ext cx="84498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</a:rPr>
              <a:t>Приказ комитета общего и профессионального образования Ленинградской области от 27 февраля 2020 года № 10 «Об утверждении Положения о комиссии по предотвращению и урегулированию конфликта интересов, возникающего при выполнении трудовых обязанностей руководителями государственных организаций, подведомственных комитету общего и профессионального образования Ленинградской области»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8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80" y="411510"/>
            <a:ext cx="113043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Н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555526"/>
            <a:ext cx="69847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«Наезд» 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способ воздействия на </a:t>
            </a:r>
            <a:r>
              <a:rPr lang="ru-RU" dirty="0" smtClean="0">
                <a:solidFill>
                  <a:schemeClr val="bg1"/>
                </a:solidFill>
              </a:rPr>
              <a:t>оппонента</a:t>
            </a:r>
            <a:r>
              <a:rPr lang="ru-RU" dirty="0">
                <a:solidFill>
                  <a:schemeClr val="bg1"/>
                </a:solidFill>
              </a:rPr>
              <a:t>, который выражается в создании вокруг жертвы атмосферы </a:t>
            </a:r>
            <a:r>
              <a:rPr lang="ru-RU" dirty="0" smtClean="0">
                <a:solidFill>
                  <a:schemeClr val="bg1"/>
                </a:solidFill>
              </a:rPr>
              <a:t>реальной </a:t>
            </a:r>
            <a:r>
              <a:rPr lang="ru-RU" dirty="0">
                <a:solidFill>
                  <a:schemeClr val="bg1"/>
                </a:solidFill>
              </a:rPr>
              <a:t>и значительной угрозы для его личного благополучия, благополучия близких людей, бизнеса, сохранности нажитого имущества. </a:t>
            </a: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Наезжать</a:t>
            </a:r>
            <a:r>
              <a:rPr lang="ru-RU" b="1" dirty="0">
                <a:solidFill>
                  <a:schemeClr val="bg1"/>
                </a:solidFill>
              </a:rPr>
              <a:t>», «наехать»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совершать, совершить </a:t>
            </a:r>
            <a:r>
              <a:rPr lang="ru-RU" b="1" dirty="0">
                <a:solidFill>
                  <a:schemeClr val="bg1"/>
                </a:solidFill>
              </a:rPr>
              <a:t>«наезд»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«Словаря неформальных терминов» </a:t>
            </a:r>
            <a:r>
              <a:rPr lang="ru-RU" sz="1200" i="1" dirty="0" smtClean="0">
                <a:solidFill>
                  <a:schemeClr val="bg1"/>
                </a:solidFill>
              </a:rPr>
              <a:t>Скобликова,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851670"/>
            <a:ext cx="7560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Неопределенность и взятки</a:t>
            </a:r>
            <a:r>
              <a:rPr lang="ru-RU" dirty="0">
                <a:solidFill>
                  <a:schemeClr val="bg1"/>
                </a:solidFill>
              </a:rPr>
              <a:t>. «Коррупция провоцирует неопределенность делового климата. Фирмы платят взятки с целью добиться некоей определенности, но эта определенность может оказаться иллюзорной, потому что взяткодатели не в силах гарантировать выполнение заключенных незаконным путем сделок».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университета, 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080" y="3219822"/>
            <a:ext cx="82773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Нестеров Алексей </a:t>
            </a:r>
            <a:r>
              <a:rPr lang="ru-RU" dirty="0">
                <a:solidFill>
                  <a:schemeClr val="bg1"/>
                </a:solidFill>
              </a:rPr>
              <a:t>(XVIII), высший российский чиновник в период правления </a:t>
            </a:r>
            <a:r>
              <a:rPr lang="ru-RU" dirty="0" smtClean="0">
                <a:solidFill>
                  <a:schemeClr val="bg1"/>
                </a:solidFill>
              </a:rPr>
              <a:t>русского </a:t>
            </a:r>
            <a:r>
              <a:rPr lang="ru-RU" dirty="0">
                <a:solidFill>
                  <a:schemeClr val="bg1"/>
                </a:solidFill>
              </a:rPr>
              <a:t>царя Петра I, </a:t>
            </a:r>
            <a:r>
              <a:rPr lang="ru-RU" dirty="0" err="1" smtClean="0">
                <a:solidFill>
                  <a:schemeClr val="bg1"/>
                </a:solidFill>
              </a:rPr>
              <a:t>оберфискал</a:t>
            </a:r>
            <a:r>
              <a:rPr lang="ru-RU" dirty="0">
                <a:solidFill>
                  <a:schemeClr val="bg1"/>
                </a:solidFill>
              </a:rPr>
              <a:t>, видный коррупционер и взяточник. Известен на-значениями на должности за взятки. Казнен в 1724 году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ему отрубили </a:t>
            </a:r>
            <a:r>
              <a:rPr lang="ru-RU" dirty="0" smtClean="0">
                <a:solidFill>
                  <a:schemeClr val="bg1"/>
                </a:solidFill>
              </a:rPr>
              <a:t>попеременно </a:t>
            </a:r>
            <a:r>
              <a:rPr lang="ru-RU" dirty="0">
                <a:solidFill>
                  <a:schemeClr val="bg1"/>
                </a:solidFill>
              </a:rPr>
              <a:t>руки и ноги, а затем колесовали.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коррупция». 2004 год. 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Николай </a:t>
            </a:r>
            <a:r>
              <a:rPr lang="ru-RU" b="1" dirty="0">
                <a:solidFill>
                  <a:schemeClr val="bg1"/>
                </a:solidFill>
              </a:rPr>
              <a:t>I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1796 - 1855</a:t>
            </a:r>
            <a:r>
              <a:rPr lang="ru-RU" dirty="0">
                <a:solidFill>
                  <a:schemeClr val="bg1"/>
                </a:solidFill>
              </a:rPr>
              <a:t>), российский император. Обращаясь к сыну, будущему </a:t>
            </a:r>
            <a:r>
              <a:rPr lang="ru-RU" dirty="0" smtClean="0">
                <a:solidFill>
                  <a:schemeClr val="bg1"/>
                </a:solidFill>
              </a:rPr>
              <a:t>императору </a:t>
            </a:r>
            <a:r>
              <a:rPr lang="ru-RU" dirty="0">
                <a:solidFill>
                  <a:schemeClr val="bg1"/>
                </a:solidFill>
              </a:rPr>
              <a:t>Александру II, сказал: «Во всей России только ты да я не воруем». </a:t>
            </a:r>
          </a:p>
        </p:txBody>
      </p:sp>
    </p:spTree>
    <p:extLst>
      <p:ext uri="{BB962C8B-B14F-4D97-AF65-F5344CB8AC3E}">
        <p14:creationId xmlns:p14="http://schemas.microsoft.com/office/powerpoint/2010/main" val="2600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80" y="411510"/>
            <a:ext cx="116730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719286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«Отбить бабки» 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возместить деньги, заплаченные за назначение чиновника на должность путем получения чиновником коррупционного дохода и погашения из него долга.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Из «Словаря неформальных терминов» Скобликова, 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05150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«Отработать»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заняв некую должность, оказать ожидаемые или обещанные услуги другому чиновнику, способствовавшему </a:t>
            </a:r>
            <a:r>
              <a:rPr lang="ru-RU" dirty="0" smtClean="0">
                <a:solidFill>
                  <a:schemeClr val="bg1"/>
                </a:solidFill>
              </a:rPr>
              <a:t>занятию </a:t>
            </a:r>
            <a:r>
              <a:rPr lang="ru-RU" dirty="0">
                <a:solidFill>
                  <a:schemeClr val="bg1"/>
                </a:solidFill>
              </a:rPr>
              <a:t>должности, либо предпринимателю, которые по той или иной схеме заплатили за назначение на должность.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«Словаря неформальных терминов» </a:t>
            </a:r>
            <a:r>
              <a:rPr lang="ru-RU" sz="1200" i="1" dirty="0" smtClean="0">
                <a:solidFill>
                  <a:schemeClr val="bg1"/>
                </a:solidFill>
              </a:rPr>
              <a:t>Скобликова,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  <a:p>
            <a:pPr algn="r"/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Отстегнуть», «отстегивать»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на жаргоне коррупционеров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поделиться </a:t>
            </a:r>
            <a:r>
              <a:rPr lang="ru-RU" dirty="0" smtClean="0">
                <a:solidFill>
                  <a:schemeClr val="bg1"/>
                </a:solidFill>
              </a:rPr>
              <a:t>единовременно </a:t>
            </a:r>
            <a:r>
              <a:rPr lang="ru-RU" dirty="0">
                <a:solidFill>
                  <a:schemeClr val="bg1"/>
                </a:solidFill>
              </a:rPr>
              <a:t>или делиться регулярно коррупционным доходом.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«Словаря неформальных терминов» </a:t>
            </a:r>
            <a:r>
              <a:rPr lang="ru-RU" sz="1200" i="1" dirty="0" smtClean="0">
                <a:solidFill>
                  <a:schemeClr val="bg1"/>
                </a:solidFill>
              </a:rPr>
              <a:t>Скобликова, 2009 </a:t>
            </a:r>
            <a:r>
              <a:rPr lang="ru-RU" sz="1200" i="1" dirty="0">
                <a:solidFill>
                  <a:schemeClr val="bg1"/>
                </a:solidFill>
              </a:rPr>
              <a:t>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80" y="396110"/>
            <a:ext cx="130356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П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362" y="3939902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Плутарх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46 - 127</a:t>
            </a:r>
            <a:r>
              <a:rPr lang="ru-RU" dirty="0">
                <a:solidFill>
                  <a:schemeClr val="bg1"/>
                </a:solidFill>
              </a:rPr>
              <a:t>), древнегреческий писатель, мыслитель и историк. Известно его антикоррупционное высказывание: «Кто способен извлекать корысть из </a:t>
            </a:r>
            <a:r>
              <a:rPr lang="ru-RU" dirty="0" smtClean="0">
                <a:solidFill>
                  <a:schemeClr val="bg1"/>
                </a:solidFill>
              </a:rPr>
              <a:t>общественных </a:t>
            </a:r>
            <a:r>
              <a:rPr lang="ru-RU" dirty="0">
                <a:solidFill>
                  <a:schemeClr val="bg1"/>
                </a:solidFill>
              </a:rPr>
              <a:t>дел, способен и на </a:t>
            </a:r>
            <a:r>
              <a:rPr lang="ru-RU" dirty="0" err="1">
                <a:solidFill>
                  <a:schemeClr val="bg1"/>
                </a:solidFill>
              </a:rPr>
              <a:t>окрадывание</a:t>
            </a:r>
            <a:r>
              <a:rPr lang="ru-RU" dirty="0">
                <a:solidFill>
                  <a:schemeClr val="bg1"/>
                </a:solidFill>
              </a:rPr>
              <a:t> могил».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7" y="411510"/>
            <a:ext cx="60953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white"/>
                </a:solidFill>
              </a:rPr>
              <a:t>Плещеев Леонтий Степанович </a:t>
            </a:r>
            <a:r>
              <a:rPr lang="ru-RU" dirty="0">
                <a:solidFill>
                  <a:prstClr val="white"/>
                </a:solidFill>
              </a:rPr>
              <a:t>(? - 1648), видный чиновник, глава Земского приказа в период правления русского царя Алексея Михайловича, крупный коррупционер. Превратил суд в инструмент вымогательства и произвола. Забит толпой насмерть. </a:t>
            </a:r>
          </a:p>
          <a:p>
            <a:pPr lvl="0" algn="r"/>
            <a:r>
              <a:rPr lang="ru-RU" sz="1200" i="1" dirty="0">
                <a:solidFill>
                  <a:prstClr val="white"/>
                </a:solidFill>
              </a:rPr>
              <a:t>Из книги </a:t>
            </a:r>
            <a:r>
              <a:rPr lang="ru-RU" sz="1200" i="1" dirty="0" err="1">
                <a:solidFill>
                  <a:prstClr val="white"/>
                </a:solidFill>
              </a:rPr>
              <a:t>Кирпичникова</a:t>
            </a:r>
            <a:r>
              <a:rPr lang="ru-RU" sz="1200" i="1" dirty="0">
                <a:solidFill>
                  <a:prstClr val="white"/>
                </a:solidFill>
              </a:rPr>
              <a:t> «Российская коррупция», 2004 год. 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839" y="1851670"/>
            <a:ext cx="7826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Принципы противодействия коррупции: 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r>
              <a:rPr lang="ru-RU" dirty="0">
                <a:solidFill>
                  <a:schemeClr val="bg1"/>
                </a:solidFill>
              </a:rPr>
              <a:t>) признание, обеспечение и защита основных прав и свобод человека и </a:t>
            </a:r>
            <a:r>
              <a:rPr lang="ru-RU" dirty="0" smtClean="0">
                <a:solidFill>
                  <a:schemeClr val="bg1"/>
                </a:solidFill>
              </a:rPr>
              <a:t>гражданина; 2</a:t>
            </a:r>
            <a:r>
              <a:rPr lang="ru-RU" dirty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законность; 3</a:t>
            </a:r>
            <a:r>
              <a:rPr lang="ru-RU" dirty="0">
                <a:solidFill>
                  <a:schemeClr val="bg1"/>
                </a:solidFill>
              </a:rPr>
              <a:t>) публичность и открытость деятельности </a:t>
            </a:r>
            <a:r>
              <a:rPr lang="ru-RU" dirty="0" smtClean="0">
                <a:solidFill>
                  <a:schemeClr val="bg1"/>
                </a:solidFill>
              </a:rPr>
              <a:t> государственных </a:t>
            </a:r>
            <a:r>
              <a:rPr lang="ru-RU" dirty="0">
                <a:solidFill>
                  <a:schemeClr val="bg1"/>
                </a:solidFill>
              </a:rPr>
              <a:t>органов и органов местного </a:t>
            </a:r>
            <a:r>
              <a:rPr lang="ru-RU" dirty="0" smtClean="0">
                <a:solidFill>
                  <a:schemeClr val="bg1"/>
                </a:solidFill>
              </a:rPr>
              <a:t>самоуправления; 4</a:t>
            </a:r>
            <a:r>
              <a:rPr lang="ru-RU" dirty="0">
                <a:solidFill>
                  <a:schemeClr val="bg1"/>
                </a:solidFill>
              </a:rPr>
              <a:t>) неотвратимость </a:t>
            </a:r>
            <a:r>
              <a:rPr lang="ru-RU" dirty="0" smtClean="0">
                <a:solidFill>
                  <a:schemeClr val="bg1"/>
                </a:solidFill>
              </a:rPr>
              <a:t> ответственности </a:t>
            </a:r>
            <a:r>
              <a:rPr lang="ru-RU" dirty="0">
                <a:solidFill>
                  <a:schemeClr val="bg1"/>
                </a:solidFill>
              </a:rPr>
              <a:t>за совершение коррупционных </a:t>
            </a:r>
            <a:r>
              <a:rPr lang="ru-RU" dirty="0" smtClean="0">
                <a:solidFill>
                  <a:schemeClr val="bg1"/>
                </a:solidFill>
              </a:rPr>
              <a:t>правонарушений; 5</a:t>
            </a:r>
            <a:r>
              <a:rPr lang="ru-RU" dirty="0">
                <a:solidFill>
                  <a:schemeClr val="bg1"/>
                </a:solidFill>
              </a:rPr>
              <a:t>) комплексное использование политических, организационных, информационно-пропагандистских, социально-экономических, правовых, специальных и иных </a:t>
            </a:r>
            <a:r>
              <a:rPr lang="ru-RU" dirty="0" smtClean="0">
                <a:solidFill>
                  <a:schemeClr val="bg1"/>
                </a:solidFill>
              </a:rPr>
              <a:t>мер; 6</a:t>
            </a:r>
            <a:r>
              <a:rPr lang="ru-RU" dirty="0">
                <a:solidFill>
                  <a:schemeClr val="bg1"/>
                </a:solidFill>
              </a:rPr>
              <a:t>) приоритетное применение мер по предупреждению </a:t>
            </a:r>
            <a:r>
              <a:rPr lang="ru-RU" dirty="0" smtClean="0">
                <a:solidFill>
                  <a:schemeClr val="bg1"/>
                </a:solidFill>
              </a:rPr>
              <a:t>коррупции; 7</a:t>
            </a:r>
            <a:r>
              <a:rPr lang="ru-RU" dirty="0">
                <a:solidFill>
                  <a:schemeClr val="bg1"/>
                </a:solidFill>
              </a:rPr>
              <a:t>) сотрудничество государства с институтами гражданского общества, международными организациями и физическими лицами.</a:t>
            </a:r>
          </a:p>
        </p:txBody>
      </p:sp>
    </p:spTree>
    <p:extLst>
      <p:ext uri="{BB962C8B-B14F-4D97-AF65-F5344CB8AC3E}">
        <p14:creationId xmlns:p14="http://schemas.microsoft.com/office/powerpoint/2010/main" val="34628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95821"/>
            <a:ext cx="84029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Р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965481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Радищев Афанасий Александрович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1796 - 1881</a:t>
            </a:r>
            <a:r>
              <a:rPr lang="ru-RU" dirty="0">
                <a:solidFill>
                  <a:schemeClr val="bg1"/>
                </a:solidFill>
              </a:rPr>
              <a:t>), </a:t>
            </a:r>
            <a:r>
              <a:rPr lang="ru-RU" dirty="0" err="1">
                <a:solidFill>
                  <a:schemeClr val="bg1"/>
                </a:solidFill>
              </a:rPr>
              <a:t>ковенский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губернатор </a:t>
            </a:r>
            <a:r>
              <a:rPr lang="ru-RU" dirty="0">
                <a:solidFill>
                  <a:schemeClr val="bg1"/>
                </a:solidFill>
              </a:rPr>
              <a:t>в период правления российского императора Николая I, сын А.Н</a:t>
            </a:r>
            <a:r>
              <a:rPr lang="ru-RU" dirty="0" smtClean="0">
                <a:solidFill>
                  <a:schemeClr val="bg1"/>
                </a:solidFill>
              </a:rPr>
              <a:t>. Радищева</a:t>
            </a:r>
            <a:r>
              <a:rPr lang="ru-RU" dirty="0">
                <a:solidFill>
                  <a:schemeClr val="bg1"/>
                </a:solidFill>
              </a:rPr>
              <a:t>. Оказался в числе двух губернаторов из 58-ми, не берущих взяток, что вызвало немалое удивление и подозрение со стороны царя.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219822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Распутин Григорий Ефимович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1869 - 1916</a:t>
            </a:r>
            <a:r>
              <a:rPr lang="ru-RU" dirty="0">
                <a:solidFill>
                  <a:schemeClr val="bg1"/>
                </a:solidFill>
              </a:rPr>
              <a:t>), крестьянин из Тобольской губернии, оказывавший громадное влияние на российского императора Николая II и его </a:t>
            </a:r>
            <a:r>
              <a:rPr lang="ru-RU" dirty="0" smtClean="0">
                <a:solidFill>
                  <a:schemeClr val="bg1"/>
                </a:solidFill>
              </a:rPr>
              <a:t>окружение</a:t>
            </a:r>
            <a:r>
              <a:rPr lang="ru-RU" dirty="0">
                <a:solidFill>
                  <a:schemeClr val="bg1"/>
                </a:solidFill>
              </a:rPr>
              <a:t>, имел репутацию «старца», прозорливца и целителя. Сформировал </a:t>
            </a:r>
            <a:r>
              <a:rPr lang="ru-RU" dirty="0" smtClean="0">
                <a:solidFill>
                  <a:schemeClr val="bg1"/>
                </a:solidFill>
              </a:rPr>
              <a:t>коррупционную </a:t>
            </a:r>
            <a:r>
              <a:rPr lang="ru-RU" dirty="0">
                <a:solidFill>
                  <a:schemeClr val="bg1"/>
                </a:solidFill>
              </a:rPr>
              <a:t>систему назначения на государственные должности, играл ключевую роль в принятии кадровых и политических решений императора. Самая одиозная фигура, подрывавшая авторитет царской семьи и монархии. Убит в результате заговора.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9453" y="555526"/>
            <a:ext cx="64087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Раздача должностей </a:t>
            </a:r>
            <a:r>
              <a:rPr lang="ru-RU" dirty="0">
                <a:solidFill>
                  <a:schemeClr val="bg1"/>
                </a:solidFill>
              </a:rPr>
              <a:t>«Кадровая политика, основанная на раздаче должностей и политической лояльности сотрудников, подрывает эффективность системы </a:t>
            </a:r>
            <a:r>
              <a:rPr lang="ru-RU" dirty="0" smtClean="0">
                <a:solidFill>
                  <a:schemeClr val="bg1"/>
                </a:solidFill>
              </a:rPr>
              <a:t>публичных </a:t>
            </a:r>
            <a:r>
              <a:rPr lang="ru-RU" dirty="0">
                <a:solidFill>
                  <a:schemeClr val="bg1"/>
                </a:solidFill>
              </a:rPr>
              <a:t>услуг и приводит к нечестному применению налогового и регулирующего </a:t>
            </a:r>
            <a:r>
              <a:rPr lang="ru-RU" dirty="0" smtClean="0">
                <a:solidFill>
                  <a:schemeClr val="bg1"/>
                </a:solidFill>
              </a:rPr>
              <a:t>законодательства</a:t>
            </a:r>
            <a:r>
              <a:rPr lang="ru-RU" dirty="0">
                <a:solidFill>
                  <a:schemeClr val="bg1"/>
                </a:solidFill>
              </a:rPr>
              <a:t>». </a:t>
            </a: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</a:t>
            </a:r>
            <a:r>
              <a:rPr lang="ru-RU" sz="1200" i="1" dirty="0" smtClean="0">
                <a:solidFill>
                  <a:schemeClr val="bg1"/>
                </a:solidFill>
              </a:rPr>
              <a:t>университета, </a:t>
            </a:r>
            <a:r>
              <a:rPr lang="ru-RU" sz="1200" i="1" dirty="0">
                <a:solidFill>
                  <a:schemeClr val="bg1"/>
                </a:solidFill>
              </a:rPr>
              <a:t>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4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95821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4918" y="503508"/>
            <a:ext cx="69127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Солон </a:t>
            </a:r>
            <a:r>
              <a:rPr lang="ru-RU" dirty="0">
                <a:solidFill>
                  <a:schemeClr val="bg1"/>
                </a:solidFill>
              </a:rPr>
              <a:t>(630 - 560 до н.э.), древнегреческий государственный деятель: «Будучи поставлен во власть, не употребляй на должности при себе лукавых людей, ибо в чем они погрешат, за то обвинят тебя как начальника». </a:t>
            </a:r>
          </a:p>
          <a:p>
            <a:pPr algn="r"/>
            <a:r>
              <a:rPr lang="ru-RU" sz="1100" i="1" dirty="0">
                <a:solidFill>
                  <a:schemeClr val="bg1"/>
                </a:solidFill>
              </a:rPr>
              <a:t>Из «Энциклопедии афоризмов» Векшина, 1997 год.</a:t>
            </a:r>
          </a:p>
          <a:p>
            <a:pPr algn="just"/>
            <a:endParaRPr lang="ru-RU" sz="1200" i="1" dirty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>
                <a:solidFill>
                  <a:schemeClr val="bg1"/>
                </a:solidFill>
              </a:rPr>
              <a:t>Взятка уничтожает преграды и сокращает расстояния, она делает сердце </a:t>
            </a:r>
            <a:r>
              <a:rPr lang="ru-RU" dirty="0" smtClean="0">
                <a:solidFill>
                  <a:schemeClr val="bg1"/>
                </a:solidFill>
              </a:rPr>
              <a:t>человека </a:t>
            </a:r>
            <a:r>
              <a:rPr lang="ru-RU" dirty="0">
                <a:solidFill>
                  <a:schemeClr val="bg1"/>
                </a:solidFill>
              </a:rPr>
              <a:t>доступным для обывательских невзгод».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«Антологии мудрости» </a:t>
            </a:r>
            <a:r>
              <a:rPr lang="ru-RU" sz="1200" i="1" dirty="0" err="1">
                <a:solidFill>
                  <a:schemeClr val="bg1"/>
                </a:solidFill>
              </a:rPr>
              <a:t>Шойхера</a:t>
            </a:r>
            <a:r>
              <a:rPr lang="ru-RU" sz="1200" i="1" dirty="0">
                <a:solidFill>
                  <a:schemeClr val="bg1"/>
                </a:solidFill>
              </a:rPr>
              <a:t>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355726"/>
            <a:ext cx="8176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chemeClr val="bg1"/>
                </a:solidFill>
              </a:rPr>
              <a:t>Светоний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ок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70 - </a:t>
            </a:r>
            <a:r>
              <a:rPr lang="ru-RU" dirty="0" err="1" smtClean="0">
                <a:solidFill>
                  <a:schemeClr val="bg1"/>
                </a:solidFill>
              </a:rPr>
              <a:t>ок</a:t>
            </a:r>
            <a:r>
              <a:rPr lang="ru-RU" dirty="0">
                <a:solidFill>
                  <a:schemeClr val="bg1"/>
                </a:solidFill>
              </a:rPr>
              <a:t>. 140), древнеримский историк, так осуждавший коррупцию: «Самых хищных чиновников </a:t>
            </a:r>
            <a:r>
              <a:rPr lang="ru-RU" dirty="0" err="1">
                <a:solidFill>
                  <a:schemeClr val="bg1"/>
                </a:solidFill>
              </a:rPr>
              <a:t>Веспасиан</a:t>
            </a:r>
            <a:r>
              <a:rPr lang="ru-RU" dirty="0">
                <a:solidFill>
                  <a:schemeClr val="bg1"/>
                </a:solidFill>
              </a:rPr>
              <a:t> нарочно продвигал на все более </a:t>
            </a:r>
            <a:r>
              <a:rPr lang="ru-RU" dirty="0" smtClean="0">
                <a:solidFill>
                  <a:schemeClr val="bg1"/>
                </a:solidFill>
              </a:rPr>
              <a:t>высокие места, чтобы дать им поживиться, а потом засудить. Говорили, что он пользуется  ими</a:t>
            </a:r>
            <a:r>
              <a:rPr lang="ru-RU" dirty="0">
                <a:solidFill>
                  <a:schemeClr val="bg1"/>
                </a:solidFill>
              </a:rPr>
              <a:t>, как губками, сухим дает возможность намокнуть, а мокрых выжимает». </a:t>
            </a:r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«Энциклопедии афоризмов» Векшина, 1997 год.</a:t>
            </a:r>
          </a:p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65187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Соляной </a:t>
            </a:r>
            <a:r>
              <a:rPr lang="ru-RU" b="1" dirty="0">
                <a:solidFill>
                  <a:schemeClr val="bg1"/>
                </a:solidFill>
              </a:rPr>
              <a:t>бунт в Москве </a:t>
            </a: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мятеж 1648 года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единственное в истории России восстание народа против коррупции и коррупционеров. В ходе мятежа были </a:t>
            </a:r>
            <a:r>
              <a:rPr lang="ru-RU" dirty="0" smtClean="0">
                <a:solidFill>
                  <a:schemeClr val="bg1"/>
                </a:solidFill>
              </a:rPr>
              <a:t>растерзаны </a:t>
            </a:r>
            <a:r>
              <a:rPr lang="ru-RU" dirty="0">
                <a:solidFill>
                  <a:schemeClr val="bg1"/>
                </a:solidFill>
              </a:rPr>
              <a:t>толпой крупные коррупционеры </a:t>
            </a:r>
            <a:r>
              <a:rPr lang="ru-RU" dirty="0" smtClean="0">
                <a:solidFill>
                  <a:schemeClr val="bg1"/>
                </a:solidFill>
              </a:rPr>
              <a:t>Плещеев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err="1">
                <a:solidFill>
                  <a:schemeClr val="bg1"/>
                </a:solidFill>
              </a:rPr>
              <a:t>Траханиотов</a:t>
            </a:r>
            <a:r>
              <a:rPr lang="ru-RU" dirty="0">
                <a:solidFill>
                  <a:schemeClr val="bg1"/>
                </a:solidFill>
              </a:rPr>
              <a:t>, разграблены и </a:t>
            </a:r>
            <a:r>
              <a:rPr lang="ru-RU" dirty="0" smtClean="0">
                <a:solidFill>
                  <a:schemeClr val="bg1"/>
                </a:solidFill>
              </a:rPr>
              <a:t>сожжены дома многих бояр-взяточников. </a:t>
            </a:r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95821"/>
            <a:ext cx="104067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Т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013" y="408391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«Тора». </a:t>
            </a:r>
            <a:r>
              <a:rPr lang="ru-RU" dirty="0" smtClean="0">
                <a:solidFill>
                  <a:schemeClr val="bg1"/>
                </a:solidFill>
              </a:rPr>
              <a:t>Антикоррупционное положение: «Не извращай закона… и не бери </a:t>
            </a:r>
            <a:r>
              <a:rPr lang="ru-RU" dirty="0" err="1" smtClean="0">
                <a:solidFill>
                  <a:schemeClr val="bg1"/>
                </a:solidFill>
              </a:rPr>
              <a:t>дарон</a:t>
            </a:r>
            <a:r>
              <a:rPr lang="ru-RU" dirty="0" smtClean="0">
                <a:solidFill>
                  <a:schemeClr val="bg1"/>
                </a:solidFill>
              </a:rPr>
              <a:t>; ибо дары ослепляют глаза мудрых и превращают дело правых»</a:t>
            </a:r>
          </a:p>
          <a:p>
            <a:pPr algn="r"/>
            <a:r>
              <a:rPr lang="ru-RU" sz="1200" i="1" dirty="0" err="1" smtClean="0">
                <a:solidFill>
                  <a:schemeClr val="bg1"/>
                </a:solidFill>
              </a:rPr>
              <a:t>Дварим</a:t>
            </a:r>
            <a:r>
              <a:rPr lang="ru-RU" sz="1200" i="1" dirty="0" smtClean="0">
                <a:solidFill>
                  <a:schemeClr val="bg1"/>
                </a:solidFill>
              </a:rPr>
              <a:t>, 16.19-20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779662"/>
            <a:ext cx="77885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Третий рейх и коррупция. </a:t>
            </a:r>
            <a:r>
              <a:rPr lang="ru-RU" dirty="0">
                <a:solidFill>
                  <a:schemeClr val="bg1"/>
                </a:solidFill>
              </a:rPr>
              <a:t>Вопреки распространенному мнению, что при тоталитарном режиме коррупция минимальна, в фашистской </a:t>
            </a:r>
            <a:r>
              <a:rPr lang="ru-RU" dirty="0" smtClean="0">
                <a:solidFill>
                  <a:schemeClr val="bg1"/>
                </a:solidFill>
              </a:rPr>
              <a:t>Германии </a:t>
            </a:r>
            <a:r>
              <a:rPr lang="ru-RU" dirty="0">
                <a:solidFill>
                  <a:schemeClr val="bg1"/>
                </a:solidFill>
              </a:rPr>
              <a:t>коррупция пронизывала всю систему управления. Германские частные фирмы «прикармливали» руководителей нацистской партии всех уровней путем введения их в советы директоров. При этом </a:t>
            </a:r>
            <a:r>
              <a:rPr lang="ru-RU" dirty="0" err="1" smtClean="0">
                <a:solidFill>
                  <a:schemeClr val="bg1"/>
                </a:solidFill>
              </a:rPr>
              <a:t>рейхсляйтеры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err="1">
                <a:solidFill>
                  <a:schemeClr val="bg1"/>
                </a:solidFill>
              </a:rPr>
              <a:t>гауляйтеры</a:t>
            </a:r>
            <a:r>
              <a:rPr lang="ru-RU" dirty="0">
                <a:solidFill>
                  <a:schemeClr val="bg1"/>
                </a:solidFill>
              </a:rPr>
              <a:t> получали дополнительную зарплату, во много раз </a:t>
            </a:r>
            <a:r>
              <a:rPr lang="ru-RU" dirty="0" smtClean="0">
                <a:solidFill>
                  <a:schemeClr val="bg1"/>
                </a:solidFill>
              </a:rPr>
              <a:t>превышающую </a:t>
            </a:r>
            <a:r>
              <a:rPr lang="ru-RU" dirty="0">
                <a:solidFill>
                  <a:schemeClr val="bg1"/>
                </a:solidFill>
              </a:rPr>
              <a:t>официальные доходы. Казнокрадство и хищения были распространены во всех ячейках Третьего рейха. В числе махровых коррупционеров были высшие должностные лица государства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Герман Геринг, большинство </a:t>
            </a:r>
            <a:r>
              <a:rPr lang="ru-RU" dirty="0" err="1">
                <a:solidFill>
                  <a:schemeClr val="bg1"/>
                </a:solidFill>
              </a:rPr>
              <a:t>гауляйтеров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руководители </a:t>
            </a:r>
            <a:r>
              <a:rPr lang="ru-RU" dirty="0">
                <a:solidFill>
                  <a:schemeClr val="bg1"/>
                </a:solidFill>
              </a:rPr>
              <a:t>ряда министерств и ведомств, </a:t>
            </a:r>
            <a:r>
              <a:rPr lang="ru-RU" dirty="0" smtClean="0">
                <a:solidFill>
                  <a:schemeClr val="bg1"/>
                </a:solidFill>
              </a:rPr>
              <a:t>военачальники. Некоторые нацистские руководители </a:t>
            </a:r>
            <a:r>
              <a:rPr lang="ru-RU" dirty="0">
                <a:solidFill>
                  <a:schemeClr val="bg1"/>
                </a:solidFill>
              </a:rPr>
              <a:t>были привлечены к уголовной ответственности самим гитлеровским режимом и отбывали наказания в концлагерях.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21964" y="555526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Тарифы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«Слишком суровые наказания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приводят </a:t>
            </a:r>
            <a:r>
              <a:rPr lang="ru-RU" dirty="0">
                <a:solidFill>
                  <a:schemeClr val="bg1"/>
                </a:solidFill>
              </a:rPr>
              <a:t>к снижению числа </a:t>
            </a:r>
            <a:r>
              <a:rPr lang="ru-RU" dirty="0" smtClean="0">
                <a:solidFill>
                  <a:schemeClr val="bg1"/>
                </a:solidFill>
              </a:rPr>
              <a:t>коррупционных правонарушений</a:t>
            </a:r>
            <a:r>
              <a:rPr lang="ru-RU" dirty="0">
                <a:solidFill>
                  <a:schemeClr val="bg1"/>
                </a:solidFill>
              </a:rPr>
              <a:t>, но повышают «тарифы» на </a:t>
            </a:r>
            <a:r>
              <a:rPr lang="ru-RU" dirty="0" smtClean="0">
                <a:solidFill>
                  <a:schemeClr val="bg1"/>
                </a:solidFill>
              </a:rPr>
              <a:t>незаконные </a:t>
            </a:r>
            <a:r>
              <a:rPr lang="ru-RU" dirty="0">
                <a:solidFill>
                  <a:schemeClr val="bg1"/>
                </a:solidFill>
              </a:rPr>
              <a:t>вознаграждения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pPr algn="r"/>
            <a:r>
              <a:rPr lang="ru-RU" sz="1200" i="1" dirty="0" err="1" smtClean="0">
                <a:solidFill>
                  <a:schemeClr val="bg1"/>
                </a:solidFill>
              </a:rPr>
              <a:t>Сьюзан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</a:t>
            </a:r>
            <a:r>
              <a:rPr lang="ru-RU" sz="1200" i="1" dirty="0" smtClean="0">
                <a:solidFill>
                  <a:schemeClr val="bg1"/>
                </a:solidFill>
              </a:rPr>
              <a:t>университета, </a:t>
            </a:r>
            <a:r>
              <a:rPr lang="ru-RU" sz="1200" i="1" dirty="0">
                <a:solidFill>
                  <a:schemeClr val="bg1"/>
                </a:solidFill>
              </a:rPr>
              <a:t>2003 год.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7" y="379149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5" y="627534"/>
            <a:ext cx="6870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chemeClr val="bg1"/>
                </a:solidFill>
              </a:rPr>
              <a:t>Урукагина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(XXIV век до н.э.), шумерский царь города-государства </a:t>
            </a:r>
            <a:r>
              <a:rPr lang="ru-RU" dirty="0" err="1">
                <a:solidFill>
                  <a:schemeClr val="bg1"/>
                </a:solidFill>
              </a:rPr>
              <a:t>Лагаша</a:t>
            </a:r>
            <a:r>
              <a:rPr lang="ru-RU" dirty="0" smtClean="0">
                <a:solidFill>
                  <a:schemeClr val="bg1"/>
                </a:solidFill>
              </a:rPr>
              <a:t>. Первый правитель, о котором сохранилось упоминание, как </a:t>
            </a:r>
            <a:r>
              <a:rPr lang="ru-RU" dirty="0">
                <a:solidFill>
                  <a:schemeClr val="bg1"/>
                </a:solidFill>
              </a:rPr>
              <a:t>о борце с коррупцией.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Из </a:t>
            </a:r>
            <a:r>
              <a:rPr lang="ru-RU" sz="1200" i="1" dirty="0">
                <a:solidFill>
                  <a:schemeClr val="bg1"/>
                </a:solidFill>
              </a:rPr>
              <a:t>книги Андрианова «Бюрократия,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...»,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534" y="2355726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Угроза коррупции. </a:t>
            </a:r>
            <a:r>
              <a:rPr lang="ru-RU" dirty="0">
                <a:solidFill>
                  <a:schemeClr val="bg1"/>
                </a:solidFill>
              </a:rPr>
              <a:t>«Коррупция, как одно из самых пагубных явлений для любого государства, стала для России в начале третьего тысячелетия основным </a:t>
            </a:r>
            <a:r>
              <a:rPr lang="ru-RU" dirty="0" smtClean="0">
                <a:solidFill>
                  <a:schemeClr val="bg1"/>
                </a:solidFill>
              </a:rPr>
              <a:t>препятствием </a:t>
            </a:r>
            <a:r>
              <a:rPr lang="ru-RU" dirty="0">
                <a:solidFill>
                  <a:schemeClr val="bg1"/>
                </a:solidFill>
              </a:rPr>
              <a:t>для политического, экономического и духовного </a:t>
            </a:r>
            <a:r>
              <a:rPr lang="ru-RU" dirty="0" smtClean="0">
                <a:solidFill>
                  <a:schemeClr val="bg1"/>
                </a:solidFill>
              </a:rPr>
              <a:t>возрождения</a:t>
            </a:r>
            <a:r>
              <a:rPr lang="ru-RU" dirty="0">
                <a:solidFill>
                  <a:schemeClr val="bg1"/>
                </a:solidFill>
              </a:rPr>
              <a:t>, превратилась в реальную угрозу </a:t>
            </a:r>
            <a:r>
              <a:rPr lang="ru-RU" dirty="0" smtClean="0">
                <a:solidFill>
                  <a:schemeClr val="bg1"/>
                </a:solidFill>
              </a:rPr>
              <a:t>национальной безопасности страны</a:t>
            </a:r>
            <a:r>
              <a:rPr lang="ru-RU" dirty="0">
                <a:solidFill>
                  <a:schemeClr val="bg1"/>
                </a:solidFill>
              </a:rPr>
              <a:t>, главный тормоз на пути любых преобразований. Став фактически одним из элементов функционирования государства, неотъемлемой составляющей его взаимоотношений с гражданами, коррупция породила чудовищные </a:t>
            </a:r>
            <a:r>
              <a:rPr lang="ru-RU" dirty="0" smtClean="0">
                <a:solidFill>
                  <a:schemeClr val="bg1"/>
                </a:solidFill>
              </a:rPr>
              <a:t>диспропорции </a:t>
            </a:r>
            <a:r>
              <a:rPr lang="ru-RU" dirty="0">
                <a:solidFill>
                  <a:schemeClr val="bg1"/>
                </a:solidFill>
              </a:rPr>
              <a:t>не только в системе управления и функционирования государственных </a:t>
            </a:r>
            <a:r>
              <a:rPr lang="ru-RU" dirty="0" smtClean="0">
                <a:solidFill>
                  <a:schemeClr val="bg1"/>
                </a:solidFill>
              </a:rPr>
              <a:t>институтов</a:t>
            </a:r>
            <a:r>
              <a:rPr lang="ru-RU" dirty="0">
                <a:solidFill>
                  <a:schemeClr val="bg1"/>
                </a:solidFill>
              </a:rPr>
              <a:t>, но </a:t>
            </a: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ru-RU" dirty="0" err="1" smtClean="0">
                <a:solidFill>
                  <a:schemeClr val="bg1"/>
                </a:solidFill>
              </a:rPr>
              <a:t>првела</a:t>
            </a:r>
            <a:r>
              <a:rPr lang="ru-RU" dirty="0" smtClean="0">
                <a:solidFill>
                  <a:schemeClr val="bg1"/>
                </a:solidFill>
              </a:rPr>
              <a:t> к серьезным </a:t>
            </a:r>
            <a:r>
              <a:rPr lang="ru-RU" dirty="0">
                <a:solidFill>
                  <a:schemeClr val="bg1"/>
                </a:solidFill>
              </a:rPr>
              <a:t>сдвигам в сознании граждан, которые все больше и </a:t>
            </a:r>
            <a:r>
              <a:rPr lang="ru-RU" dirty="0" smtClean="0">
                <a:solidFill>
                  <a:schemeClr val="bg1"/>
                </a:solidFill>
              </a:rPr>
              <a:t>больше утрачивают доверие </a:t>
            </a:r>
            <a:r>
              <a:rPr lang="ru-RU" dirty="0">
                <a:solidFill>
                  <a:schemeClr val="bg1"/>
                </a:solidFill>
              </a:rPr>
              <a:t>к власти и </a:t>
            </a:r>
            <a:r>
              <a:rPr lang="ru-RU" dirty="0" smtClean="0">
                <a:solidFill>
                  <a:schemeClr val="bg1"/>
                </a:solidFill>
              </a:rPr>
              <a:t>веру в </a:t>
            </a:r>
            <a:r>
              <a:rPr lang="ru-RU" dirty="0">
                <a:solidFill>
                  <a:schemeClr val="bg1"/>
                </a:solidFill>
              </a:rPr>
              <a:t>справедливость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</a:rPr>
              <a:t>Из доклада подко</a:t>
            </a:r>
            <a:r>
              <a:rPr lang="ru-RU" sz="1200" i="1" dirty="0" smtClean="0">
                <a:solidFill>
                  <a:schemeClr val="bg1"/>
                </a:solidFill>
              </a:rPr>
              <a:t>миссии </a:t>
            </a:r>
            <a:r>
              <a:rPr lang="ru-RU" sz="1200" i="1" dirty="0">
                <a:solidFill>
                  <a:schemeClr val="bg1"/>
                </a:solidFill>
              </a:rPr>
              <a:t>Общественной палаты Российской Федерации </a:t>
            </a:r>
            <a:r>
              <a:rPr lang="ru-RU" sz="1200" i="1" dirty="0" smtClean="0">
                <a:solidFill>
                  <a:schemeClr val="bg1"/>
                </a:solidFill>
              </a:rPr>
              <a:t>по </a:t>
            </a:r>
            <a:r>
              <a:rPr lang="ru-RU" sz="1200" i="1" dirty="0">
                <a:solidFill>
                  <a:schemeClr val="bg1"/>
                </a:solidFill>
              </a:rPr>
              <a:t>проблемам противодействия </a:t>
            </a:r>
            <a:r>
              <a:rPr lang="ru-RU" sz="1200" i="1" dirty="0" smtClean="0">
                <a:solidFill>
                  <a:schemeClr val="bg1"/>
                </a:solidFill>
              </a:rPr>
              <a:t>коррупции, </a:t>
            </a:r>
            <a:r>
              <a:rPr lang="ru-RU" sz="1200" i="1" dirty="0">
                <a:solidFill>
                  <a:schemeClr val="bg1"/>
                </a:solidFill>
              </a:rPr>
              <a:t>2006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1721" y="1419622"/>
            <a:ext cx="7044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Участие в коррупции. </a:t>
            </a:r>
            <a:r>
              <a:rPr lang="ru-RU" dirty="0" smtClean="0">
                <a:solidFill>
                  <a:schemeClr val="bg1"/>
                </a:solidFill>
              </a:rPr>
              <a:t>«Я хочу, чтобы было меньше коррупции, либо больше возможностей участвовать в ней».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Эшли </a:t>
            </a:r>
            <a:r>
              <a:rPr lang="ru-RU" sz="1200" i="1" dirty="0" err="1" smtClean="0">
                <a:solidFill>
                  <a:schemeClr val="bg1"/>
                </a:solidFill>
              </a:rPr>
              <a:t>Брильянс</a:t>
            </a:r>
            <a:r>
              <a:rPr lang="ru-RU" sz="1200" i="1" dirty="0" smtClean="0">
                <a:solidFill>
                  <a:schemeClr val="bg1"/>
                </a:solidFill>
              </a:rPr>
              <a:t>, американский юморист, </a:t>
            </a:r>
            <a:r>
              <a:rPr lang="en-US" sz="1200" i="1" dirty="0" smtClean="0">
                <a:solidFill>
                  <a:schemeClr val="bg1"/>
                </a:solidFill>
              </a:rPr>
              <a:t>XX</a:t>
            </a:r>
            <a:r>
              <a:rPr lang="ru-RU" sz="1200" i="1" dirty="0" smtClean="0">
                <a:solidFill>
                  <a:schemeClr val="bg1"/>
                </a:solidFill>
              </a:rPr>
              <a:t> век</a:t>
            </a:r>
            <a:endParaRPr lang="ru-RU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95821"/>
            <a:ext cx="94288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Ф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81543"/>
            <a:ext cx="1075936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Х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552" y="622789"/>
            <a:ext cx="6552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«Фонды пресмыкающихся» 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наименование партийных фондов, использующих «черные» счета для финансирования партийной деятельности и подкупа чиновников. Получили свое название в </a:t>
            </a:r>
            <a:r>
              <a:rPr lang="ru-RU" dirty="0" smtClean="0">
                <a:solidFill>
                  <a:schemeClr val="bg1"/>
                </a:solidFill>
              </a:rPr>
              <a:t>XI</a:t>
            </a:r>
            <a:r>
              <a:rPr lang="en-US" dirty="0" smtClean="0">
                <a:solidFill>
                  <a:schemeClr val="bg1"/>
                </a:solidFill>
              </a:rPr>
              <a:t>X </a:t>
            </a:r>
            <a:r>
              <a:rPr lang="ru-RU" dirty="0">
                <a:solidFill>
                  <a:schemeClr val="bg1"/>
                </a:solidFill>
              </a:rPr>
              <a:t>веке </a:t>
            </a:r>
            <a:r>
              <a:rPr lang="ru-RU" dirty="0" smtClean="0">
                <a:solidFill>
                  <a:schemeClr val="bg1"/>
                </a:solidFill>
              </a:rPr>
              <a:t>по меткому наблюдению канцлера Германской империи Отто фон Бисмарка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Из книги Бондаренко «Коррумпированные общества», 2002 год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9408" y="2283718"/>
            <a:ext cx="6551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«Хадис Пророка Мухаммада». </a:t>
            </a:r>
            <a:r>
              <a:rPr lang="ru-RU" dirty="0">
                <a:solidFill>
                  <a:schemeClr val="bg1"/>
                </a:solidFill>
              </a:rPr>
              <a:t>Антикоррупционное положение: «</a:t>
            </a:r>
            <a:r>
              <a:rPr lang="ru-RU" dirty="0" smtClean="0">
                <a:solidFill>
                  <a:schemeClr val="bg1"/>
                </a:solidFill>
              </a:rPr>
              <a:t>Дающий взятку </a:t>
            </a:r>
            <a:r>
              <a:rPr lang="ru-RU" dirty="0">
                <a:solidFill>
                  <a:schemeClr val="bg1"/>
                </a:solidFill>
              </a:rPr>
              <a:t>и берущий взятку </a:t>
            </a:r>
            <a:r>
              <a:rPr lang="ru-RU" dirty="0" smtClean="0">
                <a:solidFill>
                  <a:schemeClr val="bg1"/>
                </a:solidFill>
              </a:rPr>
              <a:t>оба окажутся в адском пламене» </a:t>
            </a:r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Сборник </a:t>
            </a:r>
            <a:r>
              <a:rPr lang="ru-RU" sz="1200" i="1" dirty="0">
                <a:solidFill>
                  <a:schemeClr val="bg1"/>
                </a:solidFill>
              </a:rPr>
              <a:t>«Сады благонравных имама </a:t>
            </a:r>
            <a:r>
              <a:rPr lang="ru-RU" sz="1200" i="1" dirty="0" smtClean="0">
                <a:solidFill>
                  <a:schemeClr val="bg1"/>
                </a:solidFill>
              </a:rPr>
              <a:t>Ан-</a:t>
            </a:r>
            <a:r>
              <a:rPr lang="ru-RU" sz="1200" i="1" dirty="0" err="1" smtClean="0">
                <a:solidFill>
                  <a:schemeClr val="bg1"/>
                </a:solidFill>
              </a:rPr>
              <a:t>Навави</a:t>
            </a:r>
            <a:r>
              <a:rPr lang="ru-RU" sz="1200" i="1" dirty="0" smtClean="0">
                <a:solidFill>
                  <a:schemeClr val="bg1"/>
                </a:solidFill>
              </a:rPr>
              <a:t>»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8008" y="3363838"/>
            <a:ext cx="7848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Хрущев Никита Сергеевич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1894 - 1971</a:t>
            </a:r>
            <a:r>
              <a:rPr lang="ru-RU" dirty="0">
                <a:solidFill>
                  <a:schemeClr val="bg1"/>
                </a:solidFill>
              </a:rPr>
              <a:t>), советский государственный и </a:t>
            </a:r>
            <a:r>
              <a:rPr lang="ru-RU" dirty="0" smtClean="0">
                <a:solidFill>
                  <a:schemeClr val="bg1"/>
                </a:solidFill>
              </a:rPr>
              <a:t>политический </a:t>
            </a:r>
            <a:r>
              <a:rPr lang="ru-RU" dirty="0">
                <a:solidFill>
                  <a:schemeClr val="bg1"/>
                </a:solidFill>
              </a:rPr>
              <a:t>деятель, первый секретарь ЦК КПСС. В феврале 1962 года направил в </a:t>
            </a:r>
            <a:r>
              <a:rPr lang="ru-RU" dirty="0" smtClean="0">
                <a:solidFill>
                  <a:schemeClr val="bg1"/>
                </a:solidFill>
              </a:rPr>
              <a:t>Президиум </a:t>
            </a:r>
            <a:r>
              <a:rPr lang="ru-RU" dirty="0">
                <a:solidFill>
                  <a:schemeClr val="bg1"/>
                </a:solidFill>
              </a:rPr>
              <a:t>ЦК КПСС записку «Об улучшении контроля за выполнением директив партии и правительства», в которой говорилось, что коррупция в стране затронула высшие звенья государственного управления, что взяточничество проникло в Госплан, </a:t>
            </a:r>
            <a:r>
              <a:rPr lang="ru-RU" dirty="0" smtClean="0">
                <a:solidFill>
                  <a:schemeClr val="bg1"/>
                </a:solidFill>
              </a:rPr>
              <a:t>другие </a:t>
            </a:r>
            <a:r>
              <a:rPr lang="ru-RU" dirty="0">
                <a:solidFill>
                  <a:schemeClr val="bg1"/>
                </a:solidFill>
              </a:rPr>
              <a:t>министерства и ведомства, в суд, прокуратуру, адвокатуру.</a:t>
            </a:r>
          </a:p>
        </p:txBody>
      </p:sp>
    </p:spTree>
    <p:extLst>
      <p:ext uri="{BB962C8B-B14F-4D97-AF65-F5344CB8AC3E}">
        <p14:creationId xmlns:p14="http://schemas.microsoft.com/office/powerpoint/2010/main" val="41016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95821"/>
            <a:ext cx="94448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59587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Честь. </a:t>
            </a:r>
            <a:r>
              <a:rPr lang="ru-RU" dirty="0" smtClean="0">
                <a:solidFill>
                  <a:schemeClr val="bg1"/>
                </a:solidFill>
              </a:rPr>
              <a:t>«Торгуя честью, не разбогатеешь».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Люк де </a:t>
            </a:r>
            <a:r>
              <a:rPr lang="ru-RU" sz="1200" i="1" dirty="0" err="1" smtClean="0">
                <a:solidFill>
                  <a:schemeClr val="bg1"/>
                </a:solidFill>
              </a:rPr>
              <a:t>Клапье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</a:rPr>
              <a:t>Вовенард</a:t>
            </a:r>
            <a:r>
              <a:rPr lang="ru-RU" sz="1200" i="1" dirty="0" smtClean="0">
                <a:solidFill>
                  <a:schemeClr val="bg1"/>
                </a:solidFill>
              </a:rPr>
              <a:t>, французский философ </a:t>
            </a:r>
            <a:r>
              <a:rPr lang="en-US" sz="1200" i="1" dirty="0" smtClean="0">
                <a:solidFill>
                  <a:schemeClr val="bg1"/>
                </a:solidFill>
              </a:rPr>
              <a:t>XVIII </a:t>
            </a:r>
            <a:r>
              <a:rPr lang="ru-RU" sz="1200" i="1" dirty="0" smtClean="0">
                <a:solidFill>
                  <a:schemeClr val="bg1"/>
                </a:solidFill>
              </a:rPr>
              <a:t>века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9207" y="1216443"/>
            <a:ext cx="66832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Черти и взятки.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>
                <a:solidFill>
                  <a:schemeClr val="bg1"/>
                </a:solidFill>
              </a:rPr>
              <a:t>Всю жизнь мучила мысль: берут ли черти в аду? И, если берут, </a:t>
            </a:r>
            <a:r>
              <a:rPr lang="ru-RU" dirty="0" smtClean="0">
                <a:solidFill>
                  <a:schemeClr val="bg1"/>
                </a:solidFill>
              </a:rPr>
              <a:t>то чем?»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</a:rPr>
              <a:t>Валентин </a:t>
            </a:r>
            <a:r>
              <a:rPr lang="ru-RU" sz="1200" i="1" dirty="0" err="1" smtClean="0">
                <a:solidFill>
                  <a:schemeClr val="bg1"/>
                </a:solidFill>
              </a:rPr>
              <a:t>Домиль</a:t>
            </a:r>
            <a:r>
              <a:rPr lang="ru-RU" sz="1200" i="1" dirty="0" smtClean="0">
                <a:solidFill>
                  <a:schemeClr val="bg1"/>
                </a:solidFill>
              </a:rPr>
              <a:t>. Из книги Ткаченко и Горбачева «Переговоры об откате», 2008 год.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545" y="1955107"/>
            <a:ext cx="1300356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Ш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155161"/>
            <a:ext cx="63367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Шафиров Петр Павлович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1669 - 1739</a:t>
            </a:r>
            <a:r>
              <a:rPr lang="ru-RU" dirty="0">
                <a:solidFill>
                  <a:schemeClr val="bg1"/>
                </a:solidFill>
              </a:rPr>
              <a:t>), крупный российский чиновник XVIII века, сенатор, барон, видный коррупционер и казнокрад; известен многочисленными назначениями родственникам повышенного жалования и крупными хищениями. Был лишен имущества </a:t>
            </a:r>
            <a:r>
              <a:rPr lang="ru-RU" dirty="0" smtClean="0">
                <a:solidFill>
                  <a:schemeClr val="bg1"/>
                </a:solidFill>
              </a:rPr>
              <a:t>и чинов, сослан в Сибирь, но спустя некоторое время возвращен в Санкт-Петербург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170" y="3453269"/>
            <a:ext cx="99097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Э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3545601"/>
            <a:ext cx="64087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Экономический курс</a:t>
            </a:r>
            <a:r>
              <a:rPr lang="ru-RU" dirty="0">
                <a:solidFill>
                  <a:schemeClr val="bg1"/>
                </a:solidFill>
              </a:rPr>
              <a:t>. «Продажные чиновники способствуют принятию неправильных политических решений ради извлечения личной </a:t>
            </a:r>
            <a:r>
              <a:rPr lang="ru-RU" dirty="0" smtClean="0">
                <a:solidFill>
                  <a:schemeClr val="bg1"/>
                </a:solidFill>
              </a:rPr>
              <a:t>материальной выгоды, </a:t>
            </a:r>
            <a:r>
              <a:rPr lang="ru-RU" dirty="0">
                <a:solidFill>
                  <a:schemeClr val="bg1"/>
                </a:solidFill>
              </a:rPr>
              <a:t>и ценой их поведения является неэффективный и </a:t>
            </a:r>
            <a:r>
              <a:rPr lang="ru-RU" dirty="0" smtClean="0">
                <a:solidFill>
                  <a:schemeClr val="bg1"/>
                </a:solidFill>
              </a:rPr>
              <a:t>несправедливый </a:t>
            </a:r>
            <a:r>
              <a:rPr lang="ru-RU" dirty="0">
                <a:solidFill>
                  <a:schemeClr val="bg1"/>
                </a:solidFill>
              </a:rPr>
              <a:t>экономический курс, проводимый </a:t>
            </a:r>
            <a:r>
              <a:rPr lang="ru-RU" dirty="0" smtClean="0">
                <a:solidFill>
                  <a:schemeClr val="bg1"/>
                </a:solidFill>
              </a:rPr>
              <a:t>государством».</a:t>
            </a:r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sz="1200" i="1" dirty="0" err="1">
                <a:solidFill>
                  <a:schemeClr val="bg1"/>
                </a:solidFill>
              </a:rPr>
              <a:t>Сьюзан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err="1">
                <a:solidFill>
                  <a:schemeClr val="bg1"/>
                </a:solidFill>
              </a:rPr>
              <a:t>Роуз-Аккерман</a:t>
            </a:r>
            <a:r>
              <a:rPr lang="ru-RU" sz="1200" i="1" dirty="0">
                <a:solidFill>
                  <a:schemeClr val="bg1"/>
                </a:solidFill>
              </a:rPr>
              <a:t>, профессор Йельского </a:t>
            </a:r>
            <a:r>
              <a:rPr lang="ru-RU" sz="1200" i="1" dirty="0" smtClean="0">
                <a:solidFill>
                  <a:schemeClr val="bg1"/>
                </a:solidFill>
              </a:rPr>
              <a:t>университета, 2003 год.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3">
            <a:extLst>
              <a:ext uri="{FF2B5EF4-FFF2-40B4-BE49-F238E27FC236}">
                <a16:creationId xmlns="" xmlns:a16="http://schemas.microsoft.com/office/drawing/2014/main" id="{0C26A745-E280-4C54-85DD-B75A1D843E7F}"/>
              </a:ext>
            </a:extLst>
          </p:cNvPr>
          <p:cNvPicPr/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2739001" y="746619"/>
            <a:ext cx="5858343" cy="4295463"/>
          </a:xfrm>
          <a:prstGeom prst="rect">
            <a:avLst/>
          </a:prstGeom>
        </p:spPr>
      </p:pic>
      <p:sp>
        <p:nvSpPr>
          <p:cNvPr id="13" name="Shape 516">
            <a:extLst>
              <a:ext uri="{FF2B5EF4-FFF2-40B4-BE49-F238E27FC236}">
                <a16:creationId xmlns="" xmlns:a16="http://schemas.microsoft.com/office/drawing/2014/main" id="{8452733C-FCC6-4738-AD55-A79C9D912564}"/>
              </a:ext>
            </a:extLst>
          </p:cNvPr>
          <p:cNvSpPr txBox="1">
            <a:spLocks/>
          </p:cNvSpPr>
          <p:nvPr/>
        </p:nvSpPr>
        <p:spPr>
          <a:xfrm>
            <a:off x="352425" y="319405"/>
            <a:ext cx="8972103" cy="1425977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sz="3200" kern="0" dirty="0" smtClean="0">
                <a:solidFill>
                  <a:srgbClr val="DDE3F7"/>
                </a:solidFill>
                <a:latin typeface="Times New Roman" panose="02020603050405020304" pitchFamily="18" charset="0"/>
                <a:ea typeface="Panton"/>
                <a:cs typeface="Times New Roman" panose="02020603050405020304" pitchFamily="18" charset="0"/>
              </a:rPr>
              <a:t>Направления деятельности по предотвращению коррупции в государственных учреждениях Ленинградской области, подведомственных </a:t>
            </a:r>
            <a:r>
              <a:rPr lang="ru-RU" sz="3200" kern="0" dirty="0" err="1" smtClean="0">
                <a:solidFill>
                  <a:srgbClr val="DDE3F7"/>
                </a:solidFill>
                <a:latin typeface="Times New Roman" panose="02020603050405020304" pitchFamily="18" charset="0"/>
                <a:ea typeface="Panton"/>
                <a:cs typeface="Times New Roman" panose="02020603050405020304" pitchFamily="18" charset="0"/>
              </a:rPr>
              <a:t>КОиПО</a:t>
            </a:r>
            <a:r>
              <a:rPr lang="ru-RU" sz="3200" kern="0" dirty="0" smtClean="0">
                <a:solidFill>
                  <a:srgbClr val="DDE3F7"/>
                </a:solidFill>
                <a:latin typeface="Times New Roman" panose="02020603050405020304" pitchFamily="18" charset="0"/>
                <a:ea typeface="Panton"/>
                <a:cs typeface="Times New Roman" panose="02020603050405020304" pitchFamily="18" charset="0"/>
              </a:rPr>
              <a:t> ЛО</a:t>
            </a:r>
            <a:endParaRPr lang="ru-RU" sz="3200" kern="0" dirty="0">
              <a:solidFill>
                <a:srgbClr val="DDE3F7"/>
              </a:solidFill>
              <a:latin typeface="Times New Roman" panose="02020603050405020304" pitchFamily="18" charset="0"/>
              <a:ea typeface="Panto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355726"/>
            <a:ext cx="1757089" cy="2182360"/>
          </a:xfrm>
          <a:prstGeom prst="rect">
            <a:avLst/>
          </a:prstGeom>
          <a:solidFill>
            <a:srgbClr val="A0F5FE">
              <a:alpha val="5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по вопросам соблюдения антикоррупционного законодательства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355726"/>
            <a:ext cx="1728192" cy="2182360"/>
          </a:xfrm>
          <a:prstGeom prst="rect">
            <a:avLst/>
          </a:prstGeom>
          <a:solidFill>
            <a:srgbClr val="A0F5FE">
              <a:alpha val="5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сведений о возникновении личной заинтересованности при исполнении трудовых обязанностей руководителями. Проведение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комиссий по урегулированию конфликта интересов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6388" y="2355726"/>
            <a:ext cx="1584176" cy="2182360"/>
          </a:xfrm>
          <a:prstGeom prst="rect">
            <a:avLst/>
          </a:prstGeom>
          <a:solidFill>
            <a:srgbClr val="A0F5FE">
              <a:alpha val="5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направление в организации методических и иллюстративных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2355726"/>
            <a:ext cx="1512168" cy="2182360"/>
          </a:xfrm>
          <a:prstGeom prst="rect">
            <a:avLst/>
          </a:prstGeom>
          <a:solidFill>
            <a:srgbClr val="A0F5FE">
              <a:alpha val="5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трудовые договоры руководителей учреждений пунктов о принятии мер по противодействию коррупции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2355726"/>
            <a:ext cx="1512168" cy="2182360"/>
          </a:xfrm>
          <a:prstGeom prst="rect">
            <a:avLst/>
          </a:prstGeom>
          <a:solidFill>
            <a:srgbClr val="A0F5FE">
              <a:alpha val="5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в рамках контроля за деятельностью учреждений соблюдения учреждением законодательства о противодействия коррупции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0"/>
          <p:cNvSpPr/>
          <p:nvPr/>
        </p:nvSpPr>
        <p:spPr>
          <a:xfrm>
            <a:off x="591287" y="2653256"/>
            <a:ext cx="2036253" cy="4784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70000"/>
              </a:lnSpc>
            </a:pPr>
            <a:endParaRPr sz="4400" b="1" dirty="0">
              <a:solidFill>
                <a:srgbClr val="CD4A3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10" name="Shape 229"/>
          <p:cNvSpPr txBox="1"/>
          <p:nvPr/>
        </p:nvSpPr>
        <p:spPr>
          <a:xfrm>
            <a:off x="377737" y="3507854"/>
            <a:ext cx="8161369" cy="6832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Panton Bold"/>
                <a:ea typeface="Panton Bold"/>
                <a:cs typeface="Panton Bold"/>
              </a:rPr>
              <a:t> </a:t>
            </a:r>
            <a:endParaRPr lang="ru-RU" sz="2400" b="1" dirty="0">
              <a:solidFill>
                <a:schemeClr val="bg1"/>
              </a:solidFill>
              <a:latin typeface="Panton Bold"/>
              <a:ea typeface="Panton Bold"/>
              <a:cs typeface="Panton Bold"/>
            </a:endParaRPr>
          </a:p>
          <a:p>
            <a:pPr marL="0" indent="0" algn="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Panton Bold"/>
                <a:ea typeface="Panton Bold"/>
                <a:cs typeface="Panton Bold"/>
              </a:rPr>
              <a:t>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Panton Bold"/>
              <a:cs typeface="Times New Roman" panose="02020603050405020304" pitchFamily="18" charset="0"/>
            </a:endParaRPr>
          </a:p>
        </p:txBody>
      </p:sp>
      <p:sp>
        <p:nvSpPr>
          <p:cNvPr id="19" name="Shape 516">
            <a:extLst>
              <a:ext uri="{FF2B5EF4-FFF2-40B4-BE49-F238E27FC236}">
                <a16:creationId xmlns="" xmlns:a16="http://schemas.microsoft.com/office/drawing/2014/main" id="{71754DB6-BF58-45E1-9F8C-E75668650BC9}"/>
              </a:ext>
            </a:extLst>
          </p:cNvPr>
          <p:cNvSpPr txBox="1">
            <a:spLocks/>
          </p:cNvSpPr>
          <p:nvPr/>
        </p:nvSpPr>
        <p:spPr>
          <a:xfrm>
            <a:off x="85948" y="51470"/>
            <a:ext cx="8895670" cy="792088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по вопросам соблюдения антикоррупционного законодательства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7912" y="1131590"/>
            <a:ext cx="8726577" cy="432048"/>
          </a:xfrm>
          <a:prstGeom prst="rect">
            <a:avLst/>
          </a:prstGeom>
          <a:solidFill>
            <a:srgbClr val="89D6F1">
              <a:alpha val="4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вопросов по противодействию коррупции в повестки рабочих совещаний с руководителями учреждений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913" y="1668395"/>
            <a:ext cx="8726576" cy="360040"/>
          </a:xfrm>
          <a:prstGeom prst="rect">
            <a:avLst/>
          </a:prstGeom>
          <a:solidFill>
            <a:srgbClr val="89D6F1">
              <a:alpha val="4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и направление руководителям учреждений писем по вопросам противодействия коррупции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4806">
            <a:off x="2174327" y="3156664"/>
            <a:ext cx="1291980" cy="175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044">
            <a:off x="3619210" y="3188545"/>
            <a:ext cx="1279956" cy="1753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2956">
            <a:off x="5036160" y="3156520"/>
            <a:ext cx="1235519" cy="176620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5041" y="2139702"/>
            <a:ext cx="8726576" cy="360040"/>
          </a:xfrm>
          <a:prstGeom prst="rect">
            <a:avLst/>
          </a:prstGeom>
          <a:solidFill>
            <a:srgbClr val="89D6F1">
              <a:alpha val="4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личных консультаций для сотрудников учреждений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противодействия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1" y="2560365"/>
            <a:ext cx="8726576" cy="360040"/>
          </a:xfrm>
          <a:prstGeom prst="rect">
            <a:avLst/>
          </a:prstGeom>
          <a:solidFill>
            <a:srgbClr val="89D6F1">
              <a:alpha val="4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актуальной информации на стенде и официальном сайте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КОиПО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52426" y="1203598"/>
            <a:ext cx="4187678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lvl="0"/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sp>
        <p:nvSpPr>
          <p:cNvPr id="11" name="Shape 230"/>
          <p:cNvSpPr/>
          <p:nvPr/>
        </p:nvSpPr>
        <p:spPr>
          <a:xfrm>
            <a:off x="591287" y="2653256"/>
            <a:ext cx="2036253" cy="4784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70000"/>
              </a:lnSpc>
            </a:pPr>
            <a:endParaRPr sz="4400" b="1" dirty="0">
              <a:solidFill>
                <a:srgbClr val="CD4A3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19" name="Shape 516">
            <a:extLst>
              <a:ext uri="{FF2B5EF4-FFF2-40B4-BE49-F238E27FC236}">
                <a16:creationId xmlns="" xmlns:a16="http://schemas.microsoft.com/office/drawing/2014/main" id="{71754DB6-BF58-45E1-9F8C-E75668650BC9}"/>
              </a:ext>
            </a:extLst>
          </p:cNvPr>
          <p:cNvSpPr txBox="1">
            <a:spLocks/>
          </p:cNvSpPr>
          <p:nvPr/>
        </p:nvSpPr>
        <p:spPr>
          <a:xfrm>
            <a:off x="159651" y="319406"/>
            <a:ext cx="8972103" cy="884192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по проведению в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КОиПО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 заседаний комиссий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урегулированию конфликта интересов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572000" y="1275606"/>
            <a:ext cx="4391550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08672298"/>
              </p:ext>
            </p:extLst>
          </p:nvPr>
        </p:nvGraphicFramePr>
        <p:xfrm>
          <a:off x="352424" y="1419622"/>
          <a:ext cx="8611125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92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52426" y="1203598"/>
            <a:ext cx="4187678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lvl="0"/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sp>
        <p:nvSpPr>
          <p:cNvPr id="11" name="Shape 230"/>
          <p:cNvSpPr/>
          <p:nvPr/>
        </p:nvSpPr>
        <p:spPr>
          <a:xfrm>
            <a:off x="591287" y="2653256"/>
            <a:ext cx="2036253" cy="4784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70000"/>
              </a:lnSpc>
            </a:pPr>
            <a:endParaRPr sz="4400" b="1" dirty="0">
              <a:solidFill>
                <a:srgbClr val="CD4A3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19" name="Shape 516">
            <a:extLst>
              <a:ext uri="{FF2B5EF4-FFF2-40B4-BE49-F238E27FC236}">
                <a16:creationId xmlns="" xmlns:a16="http://schemas.microsoft.com/office/drawing/2014/main" id="{71754DB6-BF58-45E1-9F8C-E75668650BC9}"/>
              </a:ext>
            </a:extLst>
          </p:cNvPr>
          <p:cNvSpPr txBox="1">
            <a:spLocks/>
          </p:cNvSpPr>
          <p:nvPr/>
        </p:nvSpPr>
        <p:spPr>
          <a:xfrm>
            <a:off x="352425" y="319406"/>
            <a:ext cx="8972103" cy="884192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направление в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и иллюстративных материалов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572000" y="1275606"/>
            <a:ext cx="4391550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24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 smtClean="0">
              <a:solidFill>
                <a:schemeClr val="bg1"/>
              </a:solidFill>
              <a:latin typeface="Panton SemiBold" panose="00000700000000000000" pitchFamily="2" charset="-52"/>
            </a:endParaRPr>
          </a:p>
          <a:p>
            <a:endParaRPr lang="ru-RU" sz="1800" dirty="0">
              <a:solidFill>
                <a:schemeClr val="bg1"/>
              </a:solidFill>
              <a:latin typeface="Panton SemiBold" panose="000007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2532" y="1635646"/>
            <a:ext cx="3384376" cy="23222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букварь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15771" y="4280197"/>
            <a:ext cx="215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7" y="4280197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материалы для оформления стендов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47" y="1923678"/>
            <a:ext cx="3104345" cy="17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35646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251520" y="2283718"/>
            <a:ext cx="8318500" cy="2376264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Panton SemiBold" panose="020B0604020202020204" charset="-52"/>
              </a:rPr>
              <a:t>Антикоррупционный букварь </a:t>
            </a:r>
            <a:r>
              <a:rPr lang="ru-RU" sz="5400" b="1" dirty="0" smtClean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Panton SemiBold" panose="020B0604020202020204" charset="-52"/>
              </a:rPr>
              <a:t>для взрослых</a:t>
            </a:r>
            <a:r>
              <a:rPr lang="ru-RU" sz="5400" b="1" dirty="0" smtClean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400" b="1" dirty="0" smtClean="0">
                <a:solidFill>
                  <a:schemeClr val="bg1"/>
                </a:solidFill>
                <a:latin typeface="Panton SemiBold" panose="020B0604020202020204" charset="-52"/>
              </a:rPr>
              <a:t>Прочти и передай товарищу!</a:t>
            </a:r>
            <a:endParaRPr sz="5400" dirty="0">
              <a:solidFill>
                <a:schemeClr val="bg1"/>
              </a:solidFill>
              <a:latin typeface="Panton SemiBold" panose="020B0604020202020204" charset="-52"/>
              <a:ea typeface="Panton SemiBold"/>
              <a:cs typeface="Panton SemiBold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331640" y="281819"/>
            <a:ext cx="7560840" cy="774811"/>
          </a:xfrm>
          <a:prstGeom prst="rect">
            <a:avLst/>
          </a:prstGeom>
        </p:spPr>
        <p:txBody>
          <a:bodyPr vert="horz" lIns="68579" tIns="34289" rIns="68579" bIns="34289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DDE3F7"/>
                </a:solidFill>
                <a:latin typeface="Panton SemiBold" panose="020B0604020202020204" charset="-52"/>
                <a:ea typeface="Panton"/>
                <a:cs typeface="Panton"/>
              </a:rPr>
              <a:t>Комитет общего и профессионального образования Ленинградской области</a:t>
            </a:r>
            <a:endParaRPr sz="1800" dirty="0">
              <a:solidFill>
                <a:srgbClr val="DDE3F7"/>
              </a:solidFill>
              <a:latin typeface="Panton SemiBold" panose="020B0604020202020204" charset="-52"/>
              <a:ea typeface="Panton"/>
              <a:cs typeface="Panton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539552" y="206860"/>
            <a:ext cx="685799" cy="780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98" y="987574"/>
            <a:ext cx="1610064" cy="1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2">
            <a:extLst>
              <a:ext uri="{FF2B5EF4-FFF2-40B4-BE49-F238E27FC236}">
                <a16:creationId xmlns:a16="http://schemas.microsoft.com/office/drawing/2014/main" xmlns="" id="{F3347CF6-1A31-4E0C-A86A-DBA864BAA9BE}"/>
              </a:ext>
            </a:extLst>
          </p:cNvPr>
          <p:cNvSpPr/>
          <p:nvPr/>
        </p:nvSpPr>
        <p:spPr>
          <a:xfrm>
            <a:off x="971600" y="123478"/>
            <a:ext cx="7416824" cy="99360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400" dirty="0" smtClean="0">
                <a:solidFill>
                  <a:schemeClr val="bg1"/>
                </a:solidFill>
                <a:latin typeface="Panton SemiBold" panose="00000700000000000000" pitchFamily="2" charset="-52"/>
                <a:ea typeface="Panton"/>
                <a:cs typeface="Panton"/>
              </a:rPr>
              <a:t>Маленькая книжечка для тех, кто хочет </a:t>
            </a:r>
            <a:r>
              <a:rPr lang="ru-RU" sz="2800" dirty="0" smtClean="0">
                <a:solidFill>
                  <a:schemeClr val="bg1"/>
                </a:solidFill>
                <a:latin typeface="Panton SemiBold" panose="00000700000000000000" pitchFamily="2" charset="-52"/>
                <a:ea typeface="Panton"/>
                <a:cs typeface="Panton"/>
              </a:rPr>
              <a:t>противостоять коррупции</a:t>
            </a:r>
            <a:endParaRPr sz="2800" dirty="0">
              <a:solidFill>
                <a:schemeClr val="bg1"/>
              </a:solidFill>
              <a:latin typeface="Panton SemiBold" panose="00000700000000000000" pitchFamily="2" charset="-52"/>
              <a:ea typeface="Panton"/>
              <a:cs typeface="Panto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276619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</a:t>
            </a:r>
            <a:r>
              <a:rPr lang="ru-RU" sz="1600" b="1" dirty="0">
                <a:solidFill>
                  <a:schemeClr val="bg1"/>
                </a:solidFill>
              </a:rPr>
              <a:t>Антикоррупционный </a:t>
            </a:r>
            <a:r>
              <a:rPr lang="ru-RU" sz="1600" b="1" dirty="0" smtClean="0">
                <a:solidFill>
                  <a:schemeClr val="bg1"/>
                </a:solidFill>
              </a:rPr>
              <a:t>букварь для взрослых» -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не справочник, не учебник, не </a:t>
            </a:r>
            <a:r>
              <a:rPr lang="ru-RU" sz="1600" dirty="0" smtClean="0">
                <a:solidFill>
                  <a:schemeClr val="bg1"/>
                </a:solidFill>
              </a:rPr>
              <a:t>методическое </a:t>
            </a:r>
            <a:r>
              <a:rPr lang="ru-RU" sz="1600" dirty="0">
                <a:solidFill>
                  <a:schemeClr val="bg1"/>
                </a:solidFill>
              </a:rPr>
              <a:t>пособие. Это всего лишь попытка кратко изложить некоторые исторические факты, заслуживающие внимания мысли известных людей и ученых, положения отдельных правовых актов, трактовку некоторых терминов и просто занимательные сведения, имеющие отношение к </a:t>
            </a:r>
            <a:r>
              <a:rPr lang="ru-RU" sz="1600" dirty="0" smtClean="0">
                <a:solidFill>
                  <a:schemeClr val="bg1"/>
                </a:solidFill>
              </a:rPr>
              <a:t>вопросу противодействия </a:t>
            </a:r>
            <a:r>
              <a:rPr lang="ru-RU" sz="1600" dirty="0">
                <a:solidFill>
                  <a:schemeClr val="bg1"/>
                </a:solidFill>
              </a:rPr>
              <a:t>коррупции.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Кто-то из руководителей образовательных организаций, а также из педагогического сообщества найдет </a:t>
            </a:r>
            <a:r>
              <a:rPr lang="ru-RU" sz="1600" dirty="0">
                <a:solidFill>
                  <a:schemeClr val="bg1"/>
                </a:solidFill>
              </a:rPr>
              <a:t>в этом букваре созвучные ему мысли, кто-то </a:t>
            </a:r>
            <a:r>
              <a:rPr lang="ru-RU" sz="1600" dirty="0" smtClean="0">
                <a:solidFill>
                  <a:schemeClr val="bg1"/>
                </a:solidFill>
              </a:rPr>
              <a:t>возмутится безаппеляционностью </a:t>
            </a:r>
            <a:r>
              <a:rPr lang="ru-RU" sz="1600" dirty="0">
                <a:solidFill>
                  <a:schemeClr val="bg1"/>
                </a:solidFill>
              </a:rPr>
              <a:t>суждений, кто-то </a:t>
            </a:r>
            <a:r>
              <a:rPr lang="ru-RU" sz="1600" dirty="0" smtClean="0">
                <a:solidFill>
                  <a:schemeClr val="bg1"/>
                </a:solidFill>
              </a:rPr>
              <a:t>удивится </a:t>
            </a:r>
            <a:r>
              <a:rPr lang="ru-RU" sz="1600" dirty="0">
                <a:solidFill>
                  <a:schemeClr val="bg1"/>
                </a:solidFill>
              </a:rPr>
              <a:t>живучести коррупции, а кто-то, возможно, скажет: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</a:t>
            </a:r>
            <a:r>
              <a:rPr lang="ru-RU" sz="1600" b="1" dirty="0">
                <a:solidFill>
                  <a:schemeClr val="bg1"/>
                </a:solidFill>
              </a:rPr>
              <a:t>Мы не одни! Все предшествующие поколения на протяжении многих веков противостояли этой напасти. </a:t>
            </a:r>
            <a:r>
              <a:rPr lang="ru-RU" sz="1600" b="1" dirty="0" smtClean="0">
                <a:solidFill>
                  <a:schemeClr val="bg1"/>
                </a:solidFill>
              </a:rPr>
              <a:t>История</a:t>
            </a:r>
            <a:r>
              <a:rPr lang="ru-RU" sz="1600" b="1" dirty="0">
                <a:solidFill>
                  <a:schemeClr val="bg1"/>
                </a:solidFill>
              </a:rPr>
              <a:t>, в какой уже раз дает нам шанс. Не воспользоваться им </a:t>
            </a:r>
            <a:r>
              <a:rPr lang="ru-RU" sz="1600" b="1" dirty="0" smtClean="0">
                <a:solidFill>
                  <a:schemeClr val="bg1"/>
                </a:solidFill>
              </a:rPr>
              <a:t>- </a:t>
            </a:r>
            <a:r>
              <a:rPr lang="ru-RU" sz="1600" b="1" dirty="0">
                <a:solidFill>
                  <a:schemeClr val="bg1"/>
                </a:solidFill>
              </a:rPr>
              <a:t>нельзя! На нас </a:t>
            </a:r>
            <a:r>
              <a:rPr lang="ru-RU" sz="1600" b="1" dirty="0" smtClean="0">
                <a:solidFill>
                  <a:schemeClr val="bg1"/>
                </a:solidFill>
              </a:rPr>
              <a:t>смотрят наши коллеги, наши обучающиеся и их родители!» 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3980"/>
            <a:ext cx="1409957" cy="7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352425" y="319406"/>
            <a:ext cx="8972103" cy="884192"/>
          </a:xfrm>
          <a:prstGeom prst="rect">
            <a:avLst/>
          </a:prstGeom>
        </p:spPr>
        <p:txBody>
          <a:bodyPr vert="horz" lIns="68579" tIns="34289" rIns="68579" bIns="34289" anchor="t" anchorCtr="0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endParaRPr lang="ru-RU" sz="2000" kern="0" dirty="0" smtClean="0">
              <a:solidFill>
                <a:srgbClr val="DDE3F7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xmlns="" id="{807A6789-4CCD-40A8-8622-1C1A20AB9480}"/>
              </a:ext>
            </a:extLst>
          </p:cNvPr>
          <p:cNvSpPr/>
          <p:nvPr/>
        </p:nvSpPr>
        <p:spPr>
          <a:xfrm flipH="1">
            <a:off x="8230798" y="4257719"/>
            <a:ext cx="913202" cy="884192"/>
          </a:xfrm>
          <a:prstGeom prst="triangle">
            <a:avLst>
              <a:gd name="adj" fmla="val 0"/>
            </a:avLst>
          </a:prstGeom>
          <a:solidFill>
            <a:srgbClr val="31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1560" y="627534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anose="030F0702030302020204" pitchFamily="66" charset="0"/>
              </a:rPr>
              <a:t>А</a:t>
            </a:r>
            <a:endParaRPr lang="ru-RU" sz="9600" b="1" dirty="0">
              <a:ln w="50800"/>
              <a:solidFill>
                <a:schemeClr val="bg1">
                  <a:shade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464934"/>
            <a:ext cx="68062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chemeClr val="bg1"/>
                </a:solidFill>
              </a:rPr>
              <a:t>Абача</a:t>
            </a:r>
            <a:r>
              <a:rPr lang="ru-RU" b="1" dirty="0">
                <a:solidFill>
                  <a:schemeClr val="bg1"/>
                </a:solidFill>
              </a:rPr>
              <a:t> Сани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1943 - 1998</a:t>
            </a:r>
            <a:r>
              <a:rPr lang="ru-RU" dirty="0">
                <a:solidFill>
                  <a:schemeClr val="bg1"/>
                </a:solidFill>
              </a:rPr>
              <a:t>), президент и военный диктатор Нигерии, один из самых коррумпированных политиков XX века, присвоивший в период своего правления около 5 млрд. долларов. Умер от инфаркта.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1130" y="1491630"/>
            <a:ext cx="6907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Административная коррупция </a:t>
            </a: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намеренное внесение искажений в процесс предписанного исполнения существующих законов, правил с целью </a:t>
            </a:r>
            <a:r>
              <a:rPr lang="ru-RU" dirty="0" smtClean="0">
                <a:solidFill>
                  <a:schemeClr val="bg1"/>
                </a:solidFill>
              </a:rPr>
              <a:t>предоставления </a:t>
            </a:r>
            <a:r>
              <a:rPr lang="ru-RU" dirty="0">
                <a:solidFill>
                  <a:schemeClr val="bg1"/>
                </a:solidFill>
              </a:rPr>
              <a:t>преимуществ заинтересованным лицам.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Андрианова «Бюрократия,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...», </a:t>
            </a:r>
            <a:r>
              <a:rPr lang="ru-RU" sz="1200" i="1" dirty="0">
                <a:solidFill>
                  <a:schemeClr val="bg1"/>
                </a:solidFill>
              </a:rPr>
              <a:t>2009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275" y="2571750"/>
            <a:ext cx="8209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Александр I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1777 - 1825</a:t>
            </a:r>
            <a:r>
              <a:rPr lang="ru-RU" dirty="0">
                <a:solidFill>
                  <a:schemeClr val="bg1"/>
                </a:solidFill>
              </a:rPr>
              <a:t>), российский император. Издал Указ «Об искоренении лихоимцев», в котором констатировал, что «пагубное лихоимство или взятки не только существуют, но даже распространяются между теми самыми, которые ими должны гнушаться и пресекать».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</a:rPr>
              <a:t>Из книги </a:t>
            </a:r>
            <a:r>
              <a:rPr lang="ru-RU" sz="1200" i="1" dirty="0" err="1">
                <a:solidFill>
                  <a:schemeClr val="bg1"/>
                </a:solidFill>
              </a:rPr>
              <a:t>Кирпичникова</a:t>
            </a:r>
            <a:r>
              <a:rPr lang="ru-RU" sz="1200" i="1" dirty="0">
                <a:solidFill>
                  <a:schemeClr val="bg1"/>
                </a:solidFill>
              </a:rPr>
              <a:t> «Российская коррупция</a:t>
            </a:r>
            <a:r>
              <a:rPr lang="ru-RU" sz="1200" i="1" dirty="0" smtClean="0">
                <a:solidFill>
                  <a:schemeClr val="bg1"/>
                </a:solidFill>
              </a:rPr>
              <a:t>», </a:t>
            </a:r>
            <a:r>
              <a:rPr lang="ru-RU" sz="1200" i="1" dirty="0">
                <a:solidFill>
                  <a:schemeClr val="bg1"/>
                </a:solidFill>
              </a:rPr>
              <a:t>2004 год.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672943"/>
            <a:ext cx="8208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Аристотель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384 - 322 </a:t>
            </a:r>
            <a:r>
              <a:rPr lang="ru-RU" dirty="0">
                <a:solidFill>
                  <a:schemeClr val="bg1"/>
                </a:solidFill>
              </a:rPr>
              <a:t>до н.э.), древнегреческий философ. Ему принадлежат </a:t>
            </a:r>
            <a:r>
              <a:rPr lang="ru-RU" dirty="0" smtClean="0">
                <a:solidFill>
                  <a:schemeClr val="bg1"/>
                </a:solidFill>
              </a:rPr>
              <a:t>антикоррупционные </a:t>
            </a:r>
            <a:r>
              <a:rPr lang="ru-RU" dirty="0">
                <a:solidFill>
                  <a:schemeClr val="bg1"/>
                </a:solidFill>
              </a:rPr>
              <a:t>высказывания: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«Покупающие власть за деньги привыкают извлекать из нее прибыль».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«Самое главное при всяком государственном устройстве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устроить дело так, чтобы должностным лицам невозможно было наживаться». </a:t>
            </a:r>
          </a:p>
        </p:txBody>
      </p:sp>
    </p:spTree>
    <p:extLst>
      <p:ext uri="{BB962C8B-B14F-4D97-AF65-F5344CB8AC3E}">
        <p14:creationId xmlns:p14="http://schemas.microsoft.com/office/powerpoint/2010/main" val="6533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</TotalTime>
  <Words>3893</Words>
  <Application>Microsoft Office PowerPoint</Application>
  <DocSecurity>0</DocSecurity>
  <PresentationFormat>Экран (16:9)</PresentationFormat>
  <Paragraphs>224</Paragraphs>
  <Slides>28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Panton SemiBold</vt:lpstr>
      <vt:lpstr>Comic Sans MS</vt:lpstr>
      <vt:lpstr>Times New Roman</vt:lpstr>
      <vt:lpstr>Panton</vt:lpstr>
      <vt:lpstr>Calibri</vt:lpstr>
      <vt:lpstr>Calibri Light</vt:lpstr>
      <vt:lpstr>Panton Bold</vt:lpstr>
      <vt:lpstr>Специальное оформление</vt:lpstr>
      <vt:lpstr>Вместе против коррупции! Конкурс лучших практик в сфере противодействия коррупции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Антикоррупционный букварь  для взрослых Прочти и передай товарищу!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Суверенная система  образования:  региональный контекст</dc:title>
  <dc:creator>Татьяна Аркадьевна Васильева</dc:creator>
  <cp:lastModifiedBy>Оксана Владимировна Кокоулина</cp:lastModifiedBy>
  <cp:revision>420</cp:revision>
  <cp:lastPrinted>2024-03-21T07:39:16Z</cp:lastPrinted>
  <dcterms:modified xsi:type="dcterms:W3CDTF">2024-11-28T10:18:14Z</dcterms:modified>
</cp:coreProperties>
</file>