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1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5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9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9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0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8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8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8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5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DB82-B6CC-45CD-84A0-31F04C8016C6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C7D5-DC18-4AA4-BF3A-8EF0DC313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24" y="88414"/>
            <a:ext cx="8892480" cy="488484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ПРЕДОСТАВЛЕНИЯ МУНИЦИПАЛЬНОЙ УСЛУГИ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1195" y="620688"/>
            <a:ext cx="8160906" cy="6480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</a:rPr>
              <a:t>Подача </a:t>
            </a:r>
            <a:r>
              <a:rPr lang="ru-RU" sz="1600" b="1" dirty="0">
                <a:solidFill>
                  <a:srgbClr val="002060"/>
                </a:solidFill>
              </a:rPr>
              <a:t>заявления на предоставление муниципальной услуги, регистрация заявления </a:t>
            </a:r>
            <a:endParaRPr lang="ru-RU" sz="1600" dirty="0">
              <a:solidFill>
                <a:srgbClr val="002060"/>
              </a:solidFill>
            </a:endParaRP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Статус заявления: </a:t>
            </a:r>
            <a:r>
              <a:rPr lang="ru-RU" sz="1600" b="1" i="1" dirty="0">
                <a:solidFill>
                  <a:srgbClr val="FF0000"/>
                </a:solidFill>
              </a:rPr>
              <a:t>«Заявление в работе»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443316"/>
            <a:ext cx="3384376" cy="112849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Постановка </a:t>
            </a:r>
            <a:r>
              <a:rPr lang="ru-RU" sz="1200" b="1" dirty="0">
                <a:solidFill>
                  <a:srgbClr val="002060"/>
                </a:solidFill>
              </a:rPr>
              <a:t>ребенка на учет для последующего зачисления в образовательную </a:t>
            </a:r>
            <a:r>
              <a:rPr lang="ru-RU" sz="1200" b="1" dirty="0" smtClean="0">
                <a:solidFill>
                  <a:srgbClr val="002060"/>
                </a:solidFill>
              </a:rPr>
              <a:t>организацию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и в</a:t>
            </a:r>
            <a:r>
              <a:rPr lang="ru-RU" sz="1200" b="1" dirty="0" smtClean="0">
                <a:solidFill>
                  <a:srgbClr val="002060"/>
                </a:solidFill>
              </a:rPr>
              <a:t>ыдача </a:t>
            </a:r>
            <a:r>
              <a:rPr lang="ru-RU" sz="1200" b="1" dirty="0">
                <a:solidFill>
                  <a:srgbClr val="002060"/>
                </a:solidFill>
              </a:rPr>
              <a:t>уведомления о постановке ребенка на учет 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i="1" dirty="0" smtClean="0">
                <a:solidFill>
                  <a:srgbClr val="FF0000"/>
                </a:solidFill>
              </a:rPr>
              <a:t>Статус </a:t>
            </a:r>
            <a:r>
              <a:rPr lang="ru-RU" sz="1200" b="1" i="1" dirty="0">
                <a:solidFill>
                  <a:srgbClr val="FF0000"/>
                </a:solidFill>
              </a:rPr>
              <a:t>«Заявление на учете»</a:t>
            </a:r>
            <a:endParaRPr lang="ru-RU" sz="1200" b="1" dirty="0">
              <a:solidFill>
                <a:srgbClr val="FF0000"/>
              </a:solidFill>
            </a:endParaRPr>
          </a:p>
          <a:p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6839" y="1457394"/>
            <a:ext cx="3387481" cy="111442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Мотивированный </a:t>
            </a:r>
            <a:r>
              <a:rPr lang="ru-RU" sz="1200" b="1" dirty="0">
                <a:solidFill>
                  <a:srgbClr val="002060"/>
                </a:solidFill>
              </a:rPr>
              <a:t>отказ в постановке ребенка на учет для последующего зачисления в образовательную организацию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i="1" dirty="0">
                <a:solidFill>
                  <a:srgbClr val="002060"/>
                </a:solidFill>
              </a:rPr>
              <a:t> </a:t>
            </a:r>
            <a:r>
              <a:rPr lang="ru-RU" sz="1200" b="1" i="1" dirty="0" smtClean="0">
                <a:solidFill>
                  <a:srgbClr val="FF0000"/>
                </a:solidFill>
              </a:rPr>
              <a:t>Статус </a:t>
            </a:r>
            <a:r>
              <a:rPr lang="ru-RU" sz="1200" b="1" i="1" dirty="0">
                <a:solidFill>
                  <a:srgbClr val="FF0000"/>
                </a:solidFill>
              </a:rPr>
              <a:t>«Отказано по формальному признаку»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851920" y="4630330"/>
            <a:ext cx="45719" cy="864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0200" y="5494354"/>
            <a:ext cx="3529070" cy="110051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Получение отказа </a:t>
            </a:r>
            <a:r>
              <a:rPr lang="ru-RU" sz="1200" b="1" dirty="0">
                <a:solidFill>
                  <a:srgbClr val="002060"/>
                </a:solidFill>
              </a:rPr>
              <a:t>заявителя от предложения о замене образовательной организации на альтернативную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b="1" i="1" dirty="0">
                <a:solidFill>
                  <a:srgbClr val="FF0000"/>
                </a:solidFill>
              </a:rPr>
              <a:t>Статус «Отказ от альтернативного предложения</a:t>
            </a:r>
            <a:r>
              <a:rPr lang="ru-RU" sz="1200" b="1" i="1" dirty="0" smtClean="0">
                <a:solidFill>
                  <a:srgbClr val="FF0000"/>
                </a:solidFill>
              </a:rPr>
              <a:t>»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2902" y="2976610"/>
            <a:ext cx="2627784" cy="9655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Выдача </a:t>
            </a:r>
            <a:r>
              <a:rPr lang="ru-RU" sz="1200" b="1" dirty="0">
                <a:solidFill>
                  <a:srgbClr val="002060"/>
                </a:solidFill>
              </a:rPr>
              <a:t>направления для зачисления ребенка в образовательную организацию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i="1" dirty="0">
                <a:solidFill>
                  <a:srgbClr val="002060"/>
                </a:solidFill>
              </a:rPr>
              <a:t> </a:t>
            </a:r>
            <a:r>
              <a:rPr lang="ru-RU" sz="1200" b="1" i="1" dirty="0" smtClean="0">
                <a:solidFill>
                  <a:srgbClr val="FF0000"/>
                </a:solidFill>
              </a:rPr>
              <a:t>Статус </a:t>
            </a:r>
            <a:r>
              <a:rPr lang="ru-RU" sz="1200" b="1" i="1" dirty="0">
                <a:solidFill>
                  <a:srgbClr val="FF0000"/>
                </a:solidFill>
              </a:rPr>
              <a:t>«</a:t>
            </a:r>
            <a:r>
              <a:rPr lang="ru-RU" sz="1200" b="1" i="1" dirty="0" smtClean="0">
                <a:solidFill>
                  <a:srgbClr val="FF0000"/>
                </a:solidFill>
              </a:rPr>
              <a:t>Выдано направление»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4345891"/>
            <a:ext cx="3752617" cy="6672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rgbClr val="002060"/>
                </a:solidFill>
              </a:rPr>
              <a:t>Получение согласия заявителя с предложением о замене образовательной организации на альтернативную</a:t>
            </a:r>
            <a:endParaRPr lang="ru-RU" sz="1100" dirty="0">
              <a:solidFill>
                <a:srgbClr val="002060"/>
              </a:solidFill>
            </a:endParaRPr>
          </a:p>
          <a:p>
            <a:r>
              <a:rPr lang="ru-RU" sz="1100" b="1" i="1" dirty="0">
                <a:solidFill>
                  <a:srgbClr val="FF0000"/>
                </a:solidFill>
              </a:rPr>
              <a:t>Статус «Согласие с альтернативным предложением»</a:t>
            </a:r>
            <a:endParaRPr lang="ru-RU" sz="11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62377" y="2976610"/>
            <a:ext cx="2677487" cy="981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Предложение </a:t>
            </a:r>
            <a:r>
              <a:rPr lang="ru-RU" sz="1200" b="1" dirty="0">
                <a:solidFill>
                  <a:srgbClr val="002060"/>
                </a:solidFill>
              </a:rPr>
              <a:t>о замене образовательной организации на альтернативную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b="1" i="1" dirty="0">
                <a:solidFill>
                  <a:srgbClr val="FF0000"/>
                </a:solidFill>
              </a:rPr>
              <a:t>Статус «Альтернативное предложение» 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1087" y="2975977"/>
            <a:ext cx="2592289" cy="9655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Мотивированный </a:t>
            </a:r>
            <a:r>
              <a:rPr lang="ru-RU" sz="1200" b="1" dirty="0">
                <a:solidFill>
                  <a:srgbClr val="002060"/>
                </a:solidFill>
              </a:rPr>
              <a:t>отказ в зачислении ребенка в образовательную организацию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b="1" i="1" dirty="0">
                <a:solidFill>
                  <a:srgbClr val="FF0000"/>
                </a:solidFill>
              </a:rPr>
              <a:t>Статус «Отказано в предоставлении места»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18009" y="1814319"/>
            <a:ext cx="0" cy="428744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318009" y="1814319"/>
            <a:ext cx="653591" cy="54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712259" y="3958039"/>
            <a:ext cx="45719" cy="623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 flipV="1">
            <a:off x="306186" y="6078901"/>
            <a:ext cx="37501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flipH="1">
            <a:off x="2555776" y="1268760"/>
            <a:ext cx="60959" cy="150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flipH="1">
            <a:off x="6936471" y="5001443"/>
            <a:ext cx="60959" cy="150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80200" y="4345891"/>
            <a:ext cx="2627784" cy="758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Явка в образовательную организацию для оформления зачисления </a:t>
            </a:r>
            <a:r>
              <a:rPr lang="ru-RU" sz="1200" b="1" i="1" dirty="0" smtClean="0">
                <a:solidFill>
                  <a:srgbClr val="FF0000"/>
                </a:solidFill>
              </a:rPr>
              <a:t>«Зачислен»</a:t>
            </a:r>
            <a:endParaRPr lang="ru-RU" sz="1200" b="1" dirty="0">
              <a:solidFill>
                <a:srgbClr val="FF0000"/>
              </a:solidFill>
            </a:endParaRP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48065" y="5194840"/>
            <a:ext cx="3725312" cy="62678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Выдача </a:t>
            </a:r>
            <a:r>
              <a:rPr lang="ru-RU" sz="1200" b="1" dirty="0">
                <a:solidFill>
                  <a:srgbClr val="002060"/>
                </a:solidFill>
              </a:rPr>
              <a:t>направления для зачисления ребенка в образовательную организацию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ru-RU" sz="1200" i="1" dirty="0">
                <a:solidFill>
                  <a:srgbClr val="002060"/>
                </a:solidFill>
              </a:rPr>
              <a:t> </a:t>
            </a:r>
            <a:r>
              <a:rPr lang="ru-RU" sz="1200" b="1" i="1" dirty="0" smtClean="0">
                <a:solidFill>
                  <a:srgbClr val="FF0000"/>
                </a:solidFill>
              </a:rPr>
              <a:t>Статус </a:t>
            </a:r>
            <a:r>
              <a:rPr lang="ru-RU" sz="1200" b="1" i="1" dirty="0">
                <a:solidFill>
                  <a:srgbClr val="FF0000"/>
                </a:solidFill>
              </a:rPr>
              <a:t>«</a:t>
            </a:r>
            <a:r>
              <a:rPr lang="ru-RU" sz="1200" b="1" i="1" dirty="0" smtClean="0">
                <a:solidFill>
                  <a:srgbClr val="FF0000"/>
                </a:solidFill>
              </a:rPr>
              <a:t>Выдано направление»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48065" y="5963157"/>
            <a:ext cx="3725311" cy="6341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Явка в образовательную организацию для оформления зачисления </a:t>
            </a:r>
            <a:r>
              <a:rPr lang="ru-RU" sz="1200" b="1" i="1" dirty="0" smtClean="0">
                <a:solidFill>
                  <a:srgbClr val="FF0000"/>
                </a:solidFill>
              </a:rPr>
              <a:t>«Зачислен»</a:t>
            </a:r>
            <a:endParaRPr lang="ru-RU" sz="1200" b="1" dirty="0">
              <a:solidFill>
                <a:srgbClr val="FF0000"/>
              </a:solidFill>
            </a:endParaRP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5" name="Стрелка вниз 34"/>
          <p:cNvSpPr/>
          <p:nvPr/>
        </p:nvSpPr>
        <p:spPr>
          <a:xfrm flipH="1">
            <a:off x="2383776" y="2571814"/>
            <a:ext cx="60959" cy="150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flipH="1">
            <a:off x="6676678" y="1268747"/>
            <a:ext cx="60959" cy="150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flipH="1">
            <a:off x="4609500" y="2773894"/>
            <a:ext cx="60959" cy="150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flipH="1">
            <a:off x="1794164" y="3958039"/>
            <a:ext cx="60959" cy="3288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flipH="1">
            <a:off x="1763686" y="2722739"/>
            <a:ext cx="60959" cy="25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flipH="1">
            <a:off x="7516271" y="2747058"/>
            <a:ext cx="60959" cy="22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flipH="1">
            <a:off x="6958097" y="5830857"/>
            <a:ext cx="60959" cy="150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3851920" y="4581129"/>
            <a:ext cx="1296144" cy="492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39" idx="0"/>
            <a:endCxn id="40" idx="0"/>
          </p:cNvCxnSpPr>
          <p:nvPr/>
        </p:nvCxnSpPr>
        <p:spPr>
          <a:xfrm>
            <a:off x="1794165" y="2722739"/>
            <a:ext cx="5752585" cy="2431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303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157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ПРЕДОСТАВЛЕНИЯ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ПРЕДОСТАВЛЕНИЯ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</dc:title>
  <dc:creator>Елена Ивановна Глевицкая</dc:creator>
  <cp:lastModifiedBy>Елена Ивановна Глевицкая</cp:lastModifiedBy>
  <cp:revision>14</cp:revision>
  <dcterms:created xsi:type="dcterms:W3CDTF">2018-08-29T06:03:09Z</dcterms:created>
  <dcterms:modified xsi:type="dcterms:W3CDTF">2018-08-29T15:31:05Z</dcterms:modified>
</cp:coreProperties>
</file>