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8"/>
  </p:notesMasterIdLst>
  <p:sldIdLst>
    <p:sldId id="261" r:id="rId2"/>
    <p:sldId id="359" r:id="rId3"/>
    <p:sldId id="388" r:id="rId4"/>
    <p:sldId id="382" r:id="rId5"/>
    <p:sldId id="392" r:id="rId6"/>
    <p:sldId id="393" r:id="rId7"/>
    <p:sldId id="353" r:id="rId8"/>
    <p:sldId id="384" r:id="rId9"/>
    <p:sldId id="385" r:id="rId10"/>
    <p:sldId id="395" r:id="rId11"/>
    <p:sldId id="396" r:id="rId12"/>
    <p:sldId id="400" r:id="rId13"/>
    <p:sldId id="397" r:id="rId14"/>
    <p:sldId id="398" r:id="rId15"/>
    <p:sldId id="399" r:id="rId16"/>
    <p:sldId id="27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028"/>
    <a:srgbClr val="2F7EDD"/>
    <a:srgbClr val="0088EE"/>
    <a:srgbClr val="0D69FF"/>
    <a:srgbClr val="E82828"/>
    <a:srgbClr val="F84242"/>
    <a:srgbClr val="3485E8"/>
    <a:srgbClr val="3C7AE0"/>
    <a:srgbClr val="418DE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 autoAdjust="0"/>
    <p:restoredTop sz="90280" autoAdjust="0"/>
  </p:normalViewPr>
  <p:slideViewPr>
    <p:cSldViewPr snapToGrid="0">
      <p:cViewPr>
        <p:scale>
          <a:sx n="66" d="100"/>
          <a:sy n="66" d="100"/>
        </p:scale>
        <p:origin x="-723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76764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886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547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42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438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nch@obrnadzor.gov.ru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814801" y="3679200"/>
            <a:ext cx="10562399" cy="28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200" b="1" dirty="0"/>
              <a:t>От оценки к управлению качеством </a:t>
            </a:r>
            <a:r>
              <a:rPr lang="ru-RU" sz="3200" b="1" dirty="0" smtClean="0"/>
              <a:t>образования</a:t>
            </a:r>
          </a:p>
          <a:p>
            <a:pPr algn="ctr">
              <a:spcAft>
                <a:spcPts val="1200"/>
              </a:spcAft>
            </a:pPr>
            <a:r>
              <a:rPr lang="ru-RU" sz="2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Сергей Владимирович Станченко, </a:t>
            </a:r>
            <a:r>
              <a:rPr lang="ru-RU" sz="2400" b="1" spc="-1" dirty="0">
                <a:uFill>
                  <a:solidFill>
                    <a:srgbClr val="FFFFFF"/>
                  </a:solidFill>
                </a:uFill>
              </a:rPr>
              <a:t>к.ф.-м.н</a:t>
            </a:r>
            <a:r>
              <a:rPr lang="ru-RU" sz="2400" b="1" spc="-1" dirty="0" smtClean="0">
                <a:uFill>
                  <a:solidFill>
                    <a:srgbClr val="FFFFFF"/>
                  </a:solidFill>
                </a:uFill>
              </a:rPr>
              <a:t>., </a:t>
            </a:r>
            <a:r>
              <a:rPr lang="ru-RU" sz="2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директор ФГБУ ФИОКО</a:t>
            </a:r>
          </a:p>
          <a:p>
            <a:pPr algn="ctr"/>
            <a:r>
              <a:rPr lang="en-US" sz="2400" b="1" spc="-1" dirty="0" smtClean="0"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stanch@obrnadzor.gov.ru</a:t>
            </a:r>
            <a:r>
              <a:rPr lang="en-US" sz="24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ru-RU" sz="24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4221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8830735" cy="58777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Управление на основе данных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Aft>
                <a:spcPts val="1200"/>
              </a:spcAft>
            </a:pPr>
            <a:endParaRPr lang="ru-RU" sz="24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10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5DB61A1-CA12-4AB5-BDB0-67FC0DF81BD0}"/>
              </a:ext>
            </a:extLst>
          </p:cNvPr>
          <p:cNvSpPr/>
          <p:nvPr/>
        </p:nvSpPr>
        <p:spPr>
          <a:xfrm>
            <a:off x="5198706" y="2782049"/>
            <a:ext cx="2498725" cy="720725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</a:rPr>
              <a:t>Сбор данных</a:t>
            </a:r>
          </a:p>
        </p:txBody>
      </p:sp>
      <p:sp>
        <p:nvSpPr>
          <p:cNvPr id="10" name="Стрелка вправо 9">
            <a:extLst>
              <a:ext uri="{FF2B5EF4-FFF2-40B4-BE49-F238E27FC236}">
                <a16:creationId xmlns="" xmlns:a16="http://schemas.microsoft.com/office/drawing/2014/main" id="{CBDFD7F0-7FF0-4167-929B-CD46DCCC86B0}"/>
              </a:ext>
            </a:extLst>
          </p:cNvPr>
          <p:cNvSpPr/>
          <p:nvPr/>
        </p:nvSpPr>
        <p:spPr>
          <a:xfrm rot="13465582">
            <a:off x="4636731" y="5191061"/>
            <a:ext cx="431800" cy="257175"/>
          </a:xfrm>
          <a:prstGeom prst="rightArrow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  <p:sp>
        <p:nvSpPr>
          <p:cNvPr id="11" name="Стрелка вправо 10">
            <a:extLst>
              <a:ext uri="{FF2B5EF4-FFF2-40B4-BE49-F238E27FC236}">
                <a16:creationId xmlns="" xmlns:a16="http://schemas.microsoft.com/office/drawing/2014/main" id="{E5564DEA-1C86-423C-B687-5CE05BA6F504}"/>
              </a:ext>
            </a:extLst>
          </p:cNvPr>
          <p:cNvSpPr/>
          <p:nvPr/>
        </p:nvSpPr>
        <p:spPr>
          <a:xfrm rot="8134007">
            <a:off x="7858844" y="5190149"/>
            <a:ext cx="431800" cy="257175"/>
          </a:xfrm>
          <a:prstGeom prst="rightArrow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  <p:sp>
        <p:nvSpPr>
          <p:cNvPr id="12" name="Стрелка вправо 11">
            <a:extLst>
              <a:ext uri="{FF2B5EF4-FFF2-40B4-BE49-F238E27FC236}">
                <a16:creationId xmlns="" xmlns:a16="http://schemas.microsoft.com/office/drawing/2014/main" id="{E32C14E4-E1BB-427B-9911-BACE0100F2EC}"/>
              </a:ext>
            </a:extLst>
          </p:cNvPr>
          <p:cNvSpPr/>
          <p:nvPr/>
        </p:nvSpPr>
        <p:spPr>
          <a:xfrm rot="2639998">
            <a:off x="7891044" y="3216336"/>
            <a:ext cx="431800" cy="257175"/>
          </a:xfrm>
          <a:prstGeom prst="rightArrow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  <p:sp>
        <p:nvSpPr>
          <p:cNvPr id="13" name="Стрелка вправо 12">
            <a:extLst>
              <a:ext uri="{FF2B5EF4-FFF2-40B4-BE49-F238E27FC236}">
                <a16:creationId xmlns="" xmlns:a16="http://schemas.microsoft.com/office/drawing/2014/main" id="{35913ADA-DDFF-4B70-BCE7-76CC00D17E3F}"/>
              </a:ext>
            </a:extLst>
          </p:cNvPr>
          <p:cNvSpPr/>
          <p:nvPr/>
        </p:nvSpPr>
        <p:spPr>
          <a:xfrm rot="18882019">
            <a:off x="4606400" y="3179030"/>
            <a:ext cx="431800" cy="255588"/>
          </a:xfrm>
          <a:prstGeom prst="rightArrow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45D1288E-05B3-4F52-B0A8-C7E015CDF73A}"/>
              </a:ext>
            </a:extLst>
          </p:cNvPr>
          <p:cNvSpPr/>
          <p:nvPr/>
        </p:nvSpPr>
        <p:spPr>
          <a:xfrm>
            <a:off x="8352994" y="3638211"/>
            <a:ext cx="2929406" cy="1301678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Анализ показателей: выявление проблем, </a:t>
            </a:r>
            <a:r>
              <a:rPr lang="ru-RU" sz="2000" b="1" dirty="0">
                <a:solidFill>
                  <a:srgbClr val="C00000"/>
                </a:solidFill>
              </a:rPr>
              <a:t>оценка эффективности инструментов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62A0ED3C-7414-4362-8B88-9C9401CF6847}"/>
              </a:ext>
            </a:extLst>
          </p:cNvPr>
          <p:cNvSpPr/>
          <p:nvPr/>
        </p:nvSpPr>
        <p:spPr>
          <a:xfrm>
            <a:off x="5247919" y="5121836"/>
            <a:ext cx="2449512" cy="749300"/>
          </a:xfrm>
          <a:prstGeom prst="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</a:rPr>
              <a:t>Разработка практических мер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AB4AB09-F19F-4091-9C39-1BAB5A496AEF}"/>
              </a:ext>
            </a:extLst>
          </p:cNvPr>
          <p:cNvSpPr/>
          <p:nvPr/>
        </p:nvSpPr>
        <p:spPr>
          <a:xfrm>
            <a:off x="2042532" y="3667011"/>
            <a:ext cx="2538537" cy="1301678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Реализация практических мер,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Инструменты управления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38FBA122-DEEF-47FA-82B4-6A79777D673D}"/>
              </a:ext>
            </a:extLst>
          </p:cNvPr>
          <p:cNvSpPr/>
          <p:nvPr/>
        </p:nvSpPr>
        <p:spPr>
          <a:xfrm>
            <a:off x="4031800" y="1324800"/>
            <a:ext cx="4730174" cy="738111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Целеполагание, методология, </a:t>
            </a:r>
            <a:r>
              <a:rPr lang="ru-RU" sz="2000" b="1" dirty="0">
                <a:solidFill>
                  <a:srgbClr val="C00000"/>
                </a:solidFill>
              </a:rPr>
              <a:t>показатели (результаты, инструменты)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8" name="Двойная стрелка влево/вправо 17">
            <a:extLst>
              <a:ext uri="{FF2B5EF4-FFF2-40B4-BE49-F238E27FC236}">
                <a16:creationId xmlns="" xmlns:a16="http://schemas.microsoft.com/office/drawing/2014/main" id="{58FABAF9-1D07-4B1D-93F9-58485B8B5A0F}"/>
              </a:ext>
            </a:extLst>
          </p:cNvPr>
          <p:cNvSpPr/>
          <p:nvPr/>
        </p:nvSpPr>
        <p:spPr>
          <a:xfrm rot="5400000">
            <a:off x="6206769" y="2293098"/>
            <a:ext cx="431800" cy="257175"/>
          </a:xfrm>
          <a:prstGeom prst="leftRightArrow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289784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508376" y="312718"/>
            <a:ext cx="10456977" cy="4900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Оценка механизмов управления качеством образования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ts val="2800"/>
              </a:lnSpc>
              <a:spcAft>
                <a:spcPts val="1200"/>
              </a:spcAft>
            </a:pPr>
            <a:endParaRPr lang="ru-RU" sz="26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ts val="2800"/>
              </a:lnSpc>
              <a:spcAft>
                <a:spcPts val="1200"/>
              </a:spcAft>
            </a:pPr>
            <a:endParaRPr lang="ru-RU" sz="2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346584"/>
            <a:ext cx="995518" cy="1079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64" y="5748221"/>
            <a:ext cx="1043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11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7629131" y="1095886"/>
            <a:ext cx="4111485" cy="5325856"/>
          </a:xfrm>
          <a:prstGeom prst="roundRect">
            <a:avLst>
              <a:gd name="adj" fmla="val 2426"/>
            </a:avLst>
          </a:prstGeom>
          <a:solidFill>
            <a:schemeClr val="bg1"/>
          </a:solidFill>
          <a:ln w="38100">
            <a:solidFill>
              <a:srgbClr val="D82028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68760" tIns="34200" rIns="68760" bIns="34200" anchor="ctr" anchorCtr="1"/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Выбор </a:t>
            </a:r>
            <a:r>
              <a:rPr lang="ru-RU" dirty="0"/>
              <a:t>обоснованных целей, учитывающих специфику </a:t>
            </a:r>
            <a:r>
              <a:rPr lang="ru-RU" dirty="0" smtClean="0"/>
              <a:t>региона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Выбор </a:t>
            </a:r>
            <a:r>
              <a:rPr lang="ru-RU" dirty="0"/>
              <a:t>показателей для оценки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определение методов сбора </a:t>
            </a:r>
            <a:r>
              <a:rPr lang="ru-RU" dirty="0" smtClean="0"/>
              <a:t>информации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</a:t>
            </a:r>
            <a:r>
              <a:rPr lang="ru-RU" dirty="0"/>
              <a:t>мероприятий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соответствии с поставленными </a:t>
            </a:r>
            <a:r>
              <a:rPr lang="ru-RU" dirty="0" smtClean="0"/>
              <a:t>целями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Сбор </a:t>
            </a:r>
            <a:r>
              <a:rPr lang="ru-RU" dirty="0"/>
              <a:t>информации в соответствии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поставленными целями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применением выбранных </a:t>
            </a:r>
            <a:r>
              <a:rPr lang="ru-RU" dirty="0" smtClean="0"/>
              <a:t>методов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Анализ </a:t>
            </a:r>
            <a:r>
              <a:rPr lang="ru-RU" dirty="0"/>
              <a:t>полученных </a:t>
            </a:r>
            <a:r>
              <a:rPr lang="ru-RU" dirty="0" smtClean="0"/>
              <a:t>данных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Разработка рекомендаций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Принятие </a:t>
            </a:r>
            <a:r>
              <a:rPr lang="ru-RU" dirty="0"/>
              <a:t>управленческих </a:t>
            </a:r>
            <a:r>
              <a:rPr lang="ru-RU" dirty="0" smtClean="0"/>
              <a:t>решений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/>
              <a:t>Последующая оценка </a:t>
            </a:r>
            <a:r>
              <a:rPr lang="ru-RU" dirty="0"/>
              <a:t>эффективности управленческих решений</a:t>
            </a:r>
            <a:endParaRPr lang="ru-RU" spc="-1" dirty="0">
              <a:latin typeface="Arial"/>
            </a:endParaRPr>
          </a:p>
        </p:txBody>
      </p:sp>
      <p:sp>
        <p:nvSpPr>
          <p:cNvPr id="19" name="CustomShape 13"/>
          <p:cNvSpPr/>
          <p:nvPr/>
        </p:nvSpPr>
        <p:spPr>
          <a:xfrm>
            <a:off x="6923524" y="2430010"/>
            <a:ext cx="566000" cy="484128"/>
          </a:xfrm>
          <a:prstGeom prst="rightArrow">
            <a:avLst>
              <a:gd name="adj1" fmla="val 50000"/>
              <a:gd name="adj2" fmla="val 50000"/>
            </a:avLst>
          </a:prstGeom>
          <a:noFill/>
          <a:ln w="38100">
            <a:solidFill>
              <a:srgbClr val="D82028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62227"/>
              </p:ext>
            </p:extLst>
          </p:nvPr>
        </p:nvGraphicFramePr>
        <p:xfrm>
          <a:off x="1516372" y="838055"/>
          <a:ext cx="5271386" cy="5579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1386"/>
              </a:tblGrid>
              <a:tr h="893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Механизмы управления качеством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88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Система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оценки качества подготовки обучающихся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88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Система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работы со школами с низкими образовательными результатами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развития таланта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4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профориентации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2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Механизмы управления качеством образовательной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88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обеспечения объективности процедур оценки качества образования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88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мониторинга эффективности руководителей ОО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88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мониторинга качества повышения квалификации педагогов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42">
                <a:tc>
                  <a:txBody>
                    <a:bodyPr/>
                    <a:lstStyle/>
                    <a:p>
                      <a:pPr marL="79248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Система методической работы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CustomShape 13"/>
          <p:cNvSpPr/>
          <p:nvPr/>
        </p:nvSpPr>
        <p:spPr>
          <a:xfrm>
            <a:off x="6923524" y="5138366"/>
            <a:ext cx="566000" cy="484128"/>
          </a:xfrm>
          <a:prstGeom prst="rightArrow">
            <a:avLst>
              <a:gd name="adj1" fmla="val 50000"/>
              <a:gd name="adj2" fmla="val 50000"/>
            </a:avLst>
          </a:prstGeom>
          <a:noFill/>
          <a:ln w="38100">
            <a:solidFill>
              <a:srgbClr val="D82028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369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508376" y="312718"/>
            <a:ext cx="10456977" cy="4900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Итоговый рейтинг (сентябрь 2019)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346584"/>
            <a:ext cx="995518" cy="1079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64" y="6129821"/>
            <a:ext cx="1043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12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34037"/>
              </p:ext>
            </p:extLst>
          </p:nvPr>
        </p:nvGraphicFramePr>
        <p:xfrm>
          <a:off x="1619308" y="1743696"/>
          <a:ext cx="5039757" cy="3834701"/>
        </p:xfrm>
        <a:graphic>
          <a:graphicData uri="http://schemas.openxmlformats.org/drawingml/2006/table">
            <a:tbl>
              <a:tblPr/>
              <a:tblGrid>
                <a:gridCol w="4069516"/>
                <a:gridCol w="970241"/>
              </a:tblGrid>
              <a:tr h="428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Название региона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г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Москва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Новосибирская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38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Свердловская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г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Санкт-Петербург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Ханты-Мансийский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Ямало-Ненецкий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18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Республика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Татарстан (Татарстан)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Хабаровский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Тамбовская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Калининградская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Рязанская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Ленинградская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88971"/>
              </p:ext>
            </p:extLst>
          </p:nvPr>
        </p:nvGraphicFramePr>
        <p:xfrm>
          <a:off x="6931244" y="1738047"/>
          <a:ext cx="4599975" cy="427230"/>
        </p:xfrm>
        <a:graphic>
          <a:graphicData uri="http://schemas.openxmlformats.org/drawingml/2006/table">
            <a:tbl>
              <a:tblPr/>
              <a:tblGrid>
                <a:gridCol w="3811218"/>
                <a:gridCol w="788757"/>
              </a:tblGrid>
              <a:tr h="427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Название региона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96172"/>
              </p:ext>
            </p:extLst>
          </p:nvPr>
        </p:nvGraphicFramePr>
        <p:xfrm>
          <a:off x="6931244" y="2162212"/>
          <a:ext cx="4599975" cy="3406140"/>
        </p:xfrm>
        <a:graphic>
          <a:graphicData uri="http://schemas.openxmlformats.org/drawingml/2006/table">
            <a:tbl>
              <a:tblPr/>
              <a:tblGrid>
                <a:gridCol w="3804238"/>
                <a:gridCol w="795737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Карачаево-Черкесская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Амурская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Астраханская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Оренбургская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Сахалинская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Ненецкий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г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Севастополь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7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Магаданская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D6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Чукотский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D6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Приморский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E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Забайкальский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Еврейская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автономная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9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508376" y="312718"/>
            <a:ext cx="10456977" cy="4900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Система профориентации и результаты </a:t>
            </a:r>
            <a:r>
              <a:rPr lang="ru-RU" sz="2800" b="1" cap="all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егэ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346584"/>
            <a:ext cx="995518" cy="1079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64" y="6129821"/>
            <a:ext cx="1043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13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 t="4042" r="24045" b="5585"/>
          <a:stretch/>
        </p:blipFill>
        <p:spPr bwMode="auto">
          <a:xfrm>
            <a:off x="3835779" y="1289442"/>
            <a:ext cx="6075682" cy="447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44464" y="121825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</a:t>
            </a:r>
            <a:r>
              <a:rPr lang="ru-RU" dirty="0" smtClean="0"/>
              <a:t>0,49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2110661" y="1947701"/>
            <a:ext cx="1292662" cy="21575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 smtClean="0"/>
              <a:t>Средний процент выполнения ЕГЭ</a:t>
            </a:r>
            <a:br>
              <a:rPr lang="ru-RU" b="1" dirty="0" smtClean="0"/>
            </a:br>
            <a:r>
              <a:rPr lang="ru-RU" b="1" dirty="0" smtClean="0"/>
              <a:t>по математике (базовый уровень)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44952" y="5763880"/>
            <a:ext cx="554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Балл за систему профориентации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01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508376" y="312718"/>
            <a:ext cx="10456977" cy="4900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механизмы </a:t>
            </a: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управления качеством </a:t>
            </a: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образования </a:t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и социально-экономическое положение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346584"/>
            <a:ext cx="995518" cy="1079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64" y="6129821"/>
            <a:ext cx="1043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14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9" r="24654" b="11551"/>
          <a:stretch/>
        </p:blipFill>
        <p:spPr bwMode="auto">
          <a:xfrm>
            <a:off x="3586275" y="1557288"/>
            <a:ext cx="5675841" cy="424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86181" y="5799675"/>
            <a:ext cx="667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Рейтинг социально-экономического положения регионов</a:t>
            </a:r>
          </a:p>
          <a:p>
            <a:r>
              <a:rPr lang="ru-RU" b="1" dirty="0" smtClean="0"/>
              <a:t>(по данным за 2018 г., РИА-Рейтинг)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1694322" y="1909225"/>
            <a:ext cx="1661993" cy="16932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b="1" dirty="0" smtClean="0"/>
              <a:t>Суммарный балл </a:t>
            </a:r>
            <a:br>
              <a:rPr lang="ru-RU" sz="1600" b="1" dirty="0" smtClean="0"/>
            </a:br>
            <a:r>
              <a:rPr lang="ru-RU" sz="1600" b="1" dirty="0" smtClean="0"/>
              <a:t>за механизмы  управления качеством образования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6410" y="193357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</a:t>
            </a:r>
            <a:r>
              <a:rPr lang="ru-RU" dirty="0" smtClean="0"/>
              <a:t>0,56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1618" y="3146400"/>
            <a:ext cx="1729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82205" y="3277230"/>
            <a:ext cx="605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905600" y="3571200"/>
            <a:ext cx="288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Ленинградская область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036905" y="3680320"/>
            <a:ext cx="868695" cy="348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80451" y="2743187"/>
            <a:ext cx="1729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07252" y="2788640"/>
            <a:ext cx="605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8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1508376" y="312718"/>
            <a:ext cx="10456977" cy="4900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механизмы </a:t>
            </a: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управления качеством </a:t>
            </a: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образования </a:t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</a:rPr>
              <a:t>и социально-экономическое положение</a:t>
            </a: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346584"/>
            <a:ext cx="995518" cy="1079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164" y="6129821"/>
            <a:ext cx="1043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15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9" r="24654" b="11551"/>
          <a:stretch/>
        </p:blipFill>
        <p:spPr bwMode="auto">
          <a:xfrm>
            <a:off x="3586275" y="1557288"/>
            <a:ext cx="5675841" cy="424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86181" y="5799675"/>
            <a:ext cx="667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Рейтинг социально-экономического положения регионов</a:t>
            </a:r>
          </a:p>
          <a:p>
            <a:r>
              <a:rPr lang="ru-RU" b="1" dirty="0" smtClean="0"/>
              <a:t>(по данным за 2018 г., РИА-Рейтинг)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1694322" y="1909225"/>
            <a:ext cx="1661993" cy="16932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b="1" dirty="0" smtClean="0"/>
              <a:t>Суммарный балл </a:t>
            </a:r>
            <a:br>
              <a:rPr lang="ru-RU" sz="1600" b="1" dirty="0" smtClean="0"/>
            </a:br>
            <a:r>
              <a:rPr lang="ru-RU" sz="1600" b="1" dirty="0" smtClean="0"/>
              <a:t>за механизмы  управления качеством образования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6410" y="193357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</a:t>
            </a:r>
            <a:r>
              <a:rPr lang="ru-RU" dirty="0" smtClean="0"/>
              <a:t>0,56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6357069" y="2719347"/>
            <a:ext cx="453225" cy="361786"/>
          </a:xfrm>
          <a:prstGeom prst="ellipse">
            <a:avLst/>
          </a:prstGeom>
          <a:noFill/>
          <a:ln w="57150">
            <a:solidFill>
              <a:srgbClr val="D82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47292" y="4851124"/>
            <a:ext cx="389613" cy="361786"/>
          </a:xfrm>
          <a:prstGeom prst="ellipse">
            <a:avLst/>
          </a:prstGeom>
          <a:noFill/>
          <a:ln w="57150">
            <a:solidFill>
              <a:srgbClr val="D82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01413" y="5105565"/>
            <a:ext cx="389613" cy="361786"/>
          </a:xfrm>
          <a:prstGeom prst="ellipse">
            <a:avLst/>
          </a:prstGeom>
          <a:noFill/>
          <a:ln w="57150">
            <a:solidFill>
              <a:srgbClr val="D82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905600" y="3571200"/>
            <a:ext cx="288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Ленинградская область</a:t>
            </a:r>
            <a:endParaRPr lang="ru-RU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036905" y="3680320"/>
            <a:ext cx="868695" cy="348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571618" y="3146400"/>
            <a:ext cx="1729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82205" y="3277230"/>
            <a:ext cx="605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80451" y="2743187"/>
            <a:ext cx="1729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07252" y="2788640"/>
            <a:ext cx="605795" cy="19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092031" y="3958641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6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</a:t>
            </a:r>
            <a:r>
              <a:rPr lang="ru-RU" sz="3600" b="1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внимание!</a:t>
            </a:r>
            <a:endParaRPr lang="en-US" sz="36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202868" cy="59297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7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Подготовка обучающихся: содержательные аспекты</a:t>
            </a: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/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800" b="1" dirty="0" smtClean="0">
              <a:solidFill>
                <a:prstClr val="black"/>
              </a:solidFill>
            </a:endParaRPr>
          </a:p>
          <a:p>
            <a:pPr defTabSz="1828800"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</a:rPr>
              <a:t>Места России в схожих международных исследованиях</a:t>
            </a:r>
          </a:p>
          <a:p>
            <a:pPr defTabSz="1828800">
              <a:spcAft>
                <a:spcPts val="600"/>
              </a:spcAft>
            </a:pPr>
            <a:endParaRPr lang="ru-RU" sz="2400" b="1" dirty="0">
              <a:solidFill>
                <a:prstClr val="black"/>
              </a:solidFill>
            </a:endParaRPr>
          </a:p>
          <a:p>
            <a:pPr defTabSz="1828800"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TIMSS</a:t>
            </a:r>
            <a:r>
              <a:rPr lang="ru-RU" sz="2200" b="1" dirty="0" smtClean="0">
                <a:solidFill>
                  <a:srgbClr val="0070C0"/>
                </a:solidFill>
              </a:rPr>
              <a:t>-2015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(</a:t>
            </a:r>
            <a:r>
              <a:rPr lang="en-US" sz="2200" b="1" dirty="0" smtClean="0">
                <a:solidFill>
                  <a:srgbClr val="0070C0"/>
                </a:solidFill>
              </a:rPr>
              <a:t>8 </a:t>
            </a:r>
            <a:r>
              <a:rPr lang="ru-RU" sz="2200" b="1" dirty="0" smtClean="0">
                <a:solidFill>
                  <a:srgbClr val="0070C0"/>
                </a:solidFill>
              </a:rPr>
              <a:t>класс)  </a:t>
            </a:r>
            <a:r>
              <a:rPr lang="ru-RU" sz="2200" dirty="0" smtClean="0">
                <a:solidFill>
                  <a:prstClr val="black"/>
                </a:solidFill>
              </a:rPr>
              <a:t>	математика – </a:t>
            </a:r>
            <a:r>
              <a:rPr lang="ru-RU" sz="2200" b="1" dirty="0" smtClean="0">
                <a:solidFill>
                  <a:srgbClr val="D82028"/>
                </a:solidFill>
              </a:rPr>
              <a:t>6</a:t>
            </a:r>
            <a:r>
              <a:rPr lang="ru-RU" sz="2200" dirty="0" smtClean="0">
                <a:solidFill>
                  <a:prstClr val="black"/>
                </a:solidFill>
              </a:rPr>
              <a:t> место</a:t>
            </a:r>
          </a:p>
          <a:p>
            <a:pPr defTabSz="1828800">
              <a:spcAft>
                <a:spcPts val="600"/>
              </a:spcAft>
            </a:pPr>
            <a:r>
              <a:rPr lang="ru-RU" sz="2200" dirty="0">
                <a:solidFill>
                  <a:prstClr val="black"/>
                </a:solidFill>
              </a:rPr>
              <a:t>		</a:t>
            </a:r>
            <a:r>
              <a:rPr lang="ru-RU" sz="2200" dirty="0" smtClean="0">
                <a:solidFill>
                  <a:prstClr val="black"/>
                </a:solidFill>
              </a:rPr>
              <a:t>естествознание – </a:t>
            </a:r>
            <a:r>
              <a:rPr lang="ru-RU" sz="2200" b="1" dirty="0" smtClean="0">
                <a:solidFill>
                  <a:srgbClr val="D82028"/>
                </a:solidFill>
              </a:rPr>
              <a:t>7</a:t>
            </a:r>
            <a:r>
              <a:rPr lang="ru-RU" sz="2200" dirty="0" smtClean="0">
                <a:solidFill>
                  <a:prstClr val="black"/>
                </a:solidFill>
              </a:rPr>
              <a:t> место</a:t>
            </a:r>
            <a:endParaRPr lang="ru-RU" sz="2200" dirty="0">
              <a:solidFill>
                <a:prstClr val="black"/>
              </a:solidFill>
            </a:endParaRPr>
          </a:p>
          <a:p>
            <a:pPr defTabSz="1828800"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PISA</a:t>
            </a:r>
            <a:r>
              <a:rPr lang="ru-RU" sz="2200" b="1" dirty="0" smtClean="0">
                <a:solidFill>
                  <a:srgbClr val="0070C0"/>
                </a:solidFill>
              </a:rPr>
              <a:t>-2015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(15-летние)  </a:t>
            </a:r>
            <a:r>
              <a:rPr lang="ru-RU" sz="2200" dirty="0">
                <a:solidFill>
                  <a:prstClr val="black"/>
                </a:solidFill>
              </a:rPr>
              <a:t>	</a:t>
            </a:r>
            <a:r>
              <a:rPr lang="ru-RU" sz="2200" dirty="0" smtClean="0">
                <a:solidFill>
                  <a:prstClr val="black"/>
                </a:solidFill>
              </a:rPr>
              <a:t>математическая грамотность </a:t>
            </a:r>
            <a:r>
              <a:rPr lang="ru-RU" sz="2200" dirty="0">
                <a:solidFill>
                  <a:prstClr val="black"/>
                </a:solidFill>
              </a:rPr>
              <a:t>– </a:t>
            </a:r>
            <a:r>
              <a:rPr lang="ru-RU" sz="2200" b="1" dirty="0" smtClean="0">
                <a:solidFill>
                  <a:srgbClr val="D82028"/>
                </a:solidFill>
              </a:rPr>
              <a:t>23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>
                <a:solidFill>
                  <a:prstClr val="black"/>
                </a:solidFill>
              </a:rPr>
              <a:t>место</a:t>
            </a:r>
          </a:p>
          <a:p>
            <a:pPr defTabSz="1828800">
              <a:spcAft>
                <a:spcPts val="600"/>
              </a:spcAft>
            </a:pPr>
            <a:r>
              <a:rPr lang="ru-RU" sz="2200" dirty="0">
                <a:solidFill>
                  <a:prstClr val="black"/>
                </a:solidFill>
              </a:rPr>
              <a:t>		</a:t>
            </a:r>
            <a:r>
              <a:rPr lang="ru-RU" sz="2200" dirty="0" smtClean="0">
                <a:solidFill>
                  <a:prstClr val="black"/>
                </a:solidFill>
              </a:rPr>
              <a:t>естественнонаучная грамотность </a:t>
            </a:r>
            <a:r>
              <a:rPr lang="ru-RU" sz="2200" dirty="0">
                <a:solidFill>
                  <a:prstClr val="black"/>
                </a:solidFill>
              </a:rPr>
              <a:t>– </a:t>
            </a:r>
            <a:r>
              <a:rPr lang="ru-RU" sz="2200" b="1" dirty="0" smtClean="0">
                <a:solidFill>
                  <a:srgbClr val="D82028"/>
                </a:solidFill>
              </a:rPr>
              <a:t>32 </a:t>
            </a:r>
            <a:r>
              <a:rPr lang="ru-RU" sz="2200" dirty="0" smtClean="0">
                <a:solidFill>
                  <a:prstClr val="black"/>
                </a:solidFill>
              </a:rPr>
              <a:t>место</a:t>
            </a:r>
          </a:p>
          <a:p>
            <a:pPr defTabSz="1828800">
              <a:spcAft>
                <a:spcPts val="600"/>
              </a:spcAft>
            </a:pPr>
            <a:endParaRPr lang="ru-RU" sz="2200" dirty="0">
              <a:solidFill>
                <a:prstClr val="black"/>
              </a:solidFill>
            </a:endParaRPr>
          </a:p>
          <a:p>
            <a:pPr defTabSz="1828800"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PISA</a:t>
            </a:r>
            <a:r>
              <a:rPr lang="ru-RU" sz="2200" b="1" dirty="0" smtClean="0">
                <a:solidFill>
                  <a:srgbClr val="0070C0"/>
                </a:solidFill>
              </a:rPr>
              <a:t>-2018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>
                <a:solidFill>
                  <a:srgbClr val="0070C0"/>
                </a:solidFill>
              </a:rPr>
              <a:t>(15-летние)  </a:t>
            </a:r>
            <a:r>
              <a:rPr lang="ru-RU" sz="2200" dirty="0">
                <a:solidFill>
                  <a:prstClr val="black"/>
                </a:solidFill>
              </a:rPr>
              <a:t>	</a:t>
            </a:r>
            <a:r>
              <a:rPr lang="ru-RU" sz="2200" dirty="0" smtClean="0">
                <a:solidFill>
                  <a:prstClr val="black"/>
                </a:solidFill>
              </a:rPr>
              <a:t>математическая </a:t>
            </a:r>
            <a:r>
              <a:rPr lang="ru-RU" sz="2200" dirty="0">
                <a:solidFill>
                  <a:prstClr val="black"/>
                </a:solidFill>
              </a:rPr>
              <a:t>грамотность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>
                <a:solidFill>
                  <a:prstClr val="black"/>
                </a:solidFill>
              </a:rPr>
              <a:t>– </a:t>
            </a:r>
            <a:r>
              <a:rPr lang="ru-RU" sz="2200" b="1" dirty="0" smtClean="0">
                <a:solidFill>
                  <a:srgbClr val="D82028"/>
                </a:solidFill>
              </a:rPr>
              <a:t>30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>
                <a:solidFill>
                  <a:prstClr val="black"/>
                </a:solidFill>
              </a:rPr>
              <a:t>место</a:t>
            </a:r>
          </a:p>
          <a:p>
            <a:pPr defTabSz="1828800">
              <a:spcAft>
                <a:spcPts val="600"/>
              </a:spcAft>
            </a:pPr>
            <a:r>
              <a:rPr lang="ru-RU" sz="2200" dirty="0">
                <a:solidFill>
                  <a:prstClr val="black"/>
                </a:solidFill>
              </a:rPr>
              <a:t>		</a:t>
            </a:r>
            <a:r>
              <a:rPr lang="ru-RU" sz="2200" dirty="0" smtClean="0">
                <a:solidFill>
                  <a:prstClr val="black"/>
                </a:solidFill>
              </a:rPr>
              <a:t>естественнонаучная </a:t>
            </a:r>
            <a:r>
              <a:rPr lang="ru-RU" sz="2200" dirty="0">
                <a:solidFill>
                  <a:prstClr val="black"/>
                </a:solidFill>
              </a:rPr>
              <a:t>грамотность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>
                <a:solidFill>
                  <a:prstClr val="black"/>
                </a:solidFill>
              </a:rPr>
              <a:t>– </a:t>
            </a:r>
            <a:r>
              <a:rPr lang="ru-RU" sz="2200" b="1" dirty="0" smtClean="0">
                <a:solidFill>
                  <a:srgbClr val="D82028"/>
                </a:solidFill>
              </a:rPr>
              <a:t>33 </a:t>
            </a:r>
            <a:r>
              <a:rPr lang="ru-RU" sz="2200" dirty="0">
                <a:solidFill>
                  <a:prstClr val="black"/>
                </a:solidFill>
              </a:rPr>
              <a:t>место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600" b="1" dirty="0" smtClean="0"/>
              <a:t>				</a:t>
            </a:r>
            <a:r>
              <a:rPr lang="ru-RU" sz="2200" dirty="0" smtClean="0"/>
              <a:t>читательская грамотность </a:t>
            </a:r>
            <a:r>
              <a:rPr lang="ru-RU" sz="2200" dirty="0" smtClean="0">
                <a:solidFill>
                  <a:prstClr val="black"/>
                </a:solidFill>
              </a:rPr>
              <a:t>– </a:t>
            </a:r>
            <a:r>
              <a:rPr lang="ru-RU" sz="2200" b="1" dirty="0" smtClean="0">
                <a:solidFill>
                  <a:srgbClr val="D82028"/>
                </a:solidFill>
              </a:rPr>
              <a:t>31 </a:t>
            </a:r>
            <a:r>
              <a:rPr lang="ru-RU" sz="2200" dirty="0">
                <a:solidFill>
                  <a:prstClr val="black"/>
                </a:solidFill>
              </a:rPr>
              <a:t>место</a:t>
            </a:r>
          </a:p>
          <a:p>
            <a:pPr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hlinkClick r:id="rId3"/>
              </a:rPr>
              <a:t>https</a:t>
            </a:r>
            <a:r>
              <a:rPr lang="en-US" sz="2400" b="1" dirty="0">
                <a:hlinkClick r:id="rId3"/>
              </a:rPr>
              <a:t>://</a:t>
            </a:r>
            <a:r>
              <a:rPr lang="en-US" sz="2400" b="1" dirty="0" smtClean="0">
                <a:hlinkClick r:id="rId3"/>
              </a:rPr>
              <a:t>fioco.ru</a:t>
            </a:r>
            <a:r>
              <a:rPr lang="ru-RU" sz="2400" b="1" dirty="0"/>
              <a:t> </a:t>
            </a:r>
            <a:r>
              <a:rPr lang="ru-RU" sz="2400" dirty="0" smtClean="0"/>
              <a:t>– Примеры заданий </a:t>
            </a:r>
            <a:r>
              <a:rPr lang="en-US" sz="2400" dirty="0" smtClean="0"/>
              <a:t>PISA</a:t>
            </a:r>
            <a:endParaRPr lang="ru-RU" sz="24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2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202868" cy="56705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6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Пример задания НИКО. Химия. 10 класс</a:t>
            </a:r>
          </a:p>
          <a:p>
            <a:pPr defTabSz="1828800">
              <a:spcAft>
                <a:spcPts val="600"/>
              </a:spcAft>
            </a:pPr>
            <a:endParaRPr lang="ru-RU" sz="2400" b="1" dirty="0" smtClean="0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3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600" y="3112830"/>
            <a:ext cx="215053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Cambria" panose="02040503050406030204" pitchFamily="18" charset="0"/>
                <a:sym typeface="Helvetica Neue Medium"/>
              </a:rPr>
              <a:t>Выполнение    2</a:t>
            </a:r>
            <a:r>
              <a:rPr lang="ru-RU" sz="2000" b="1" dirty="0" smtClean="0">
                <a:solidFill>
                  <a:srgbClr val="C00000"/>
                </a:solidFill>
                <a:ea typeface="Cambria" panose="02040503050406030204" pitchFamily="18" charset="0"/>
              </a:rPr>
              <a:t>7</a:t>
            </a:r>
            <a:r>
              <a:rPr kumimoji="0" lang="ru-RU" sz="20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Cambria" panose="02040503050406030204" pitchFamily="18" charset="0"/>
                <a:sym typeface="Helvetica Neue Medium"/>
              </a:rPr>
              <a:t>%</a:t>
            </a:r>
            <a:endParaRPr kumimoji="0" lang="ru-RU" sz="2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ea typeface="Cambria" panose="02040503050406030204" pitchFamily="18" charset="0"/>
              <a:sym typeface="Helvetica Neue Medium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77201"/>
              </p:ext>
            </p:extLst>
          </p:nvPr>
        </p:nvGraphicFramePr>
        <p:xfrm>
          <a:off x="2835552" y="997263"/>
          <a:ext cx="8569248" cy="27432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938315"/>
                <a:gridCol w="912001"/>
                <a:gridCol w="966106"/>
                <a:gridCol w="989298"/>
                <a:gridCol w="934728"/>
                <a:gridCol w="928800"/>
                <a:gridCol w="900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Сок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Содержание элементов, мг на 100 г сока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Na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K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Ca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Mg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P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Fe</a:t>
                      </a:r>
                      <a:endParaRPr lang="ru-RU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Апельсиновый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179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Виноградный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0,4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Вишнёвый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250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Гранатовый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102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Лимонный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142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38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Плодов шиповника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Яблочный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Cambria" panose="020405030504060302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72800" y="4058655"/>
            <a:ext cx="98568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a typeface="Cambria" panose="02040503050406030204" pitchFamily="18" charset="0"/>
              </a:rPr>
              <a:t>Считается</a:t>
            </a:r>
            <a:r>
              <a:rPr lang="ru-RU" sz="2000" dirty="0">
                <a:ea typeface="Cambria" panose="02040503050406030204" pitchFamily="18" charset="0"/>
              </a:rPr>
              <a:t>, что у взрослого человека средняя потребность в магнии составляет 350 мг в сутки. Какую массу лимонного сока необходимо выпить, чтобы организм человека получил суточную норму ионов магния?</a:t>
            </a:r>
          </a:p>
          <a:p>
            <a:pPr algn="just"/>
            <a:r>
              <a:rPr lang="ru-RU" sz="2000" dirty="0">
                <a:ea typeface="Cambria" panose="02040503050406030204" pitchFamily="18" charset="0"/>
              </a:rPr>
              <a:t>Реалистично ли, по Вашему мнению, получение человеком суточной нормы ионов магния путём потребления одного только лимонного сока? Поясните свой ответ.</a:t>
            </a:r>
          </a:p>
          <a:p>
            <a:pPr algn="just"/>
            <a:r>
              <a:rPr lang="ru-RU" sz="2000" dirty="0">
                <a:ea typeface="Cambria" panose="02040503050406030204" pitchFamily="18" charset="0"/>
              </a:rPr>
              <a:t>Почему потребление здоровым человеком свежевыжатых соков </a:t>
            </a:r>
            <a:r>
              <a:rPr lang="ru-RU" sz="2000" b="1" dirty="0">
                <a:ea typeface="Cambria" panose="02040503050406030204" pitchFamily="18" charset="0"/>
              </a:rPr>
              <a:t>в разумных количествах</a:t>
            </a:r>
            <a:r>
              <a:rPr lang="ru-RU" sz="2000" dirty="0">
                <a:ea typeface="Cambria" panose="02040503050406030204" pitchFamily="18" charset="0"/>
              </a:rPr>
              <a:t> является полезным для его организма? Приведите два объяснения.</a:t>
            </a:r>
          </a:p>
        </p:txBody>
      </p:sp>
    </p:spTree>
    <p:extLst>
      <p:ext uri="{BB962C8B-B14F-4D97-AF65-F5344CB8AC3E}">
        <p14:creationId xmlns:p14="http://schemas.microsoft.com/office/powerpoint/2010/main" val="16132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843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Навыки </a:t>
            </a:r>
            <a:r>
              <a:rPr lang="ru-RU" sz="2800" b="1" cap="all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21-го </a:t>
            </a: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века («образование 2030», </a:t>
            </a:r>
            <a:r>
              <a:rPr lang="ru-RU" sz="2800" b="1" cap="all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оэср</a:t>
            </a: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</a:t>
            </a:r>
            <a:endParaRPr lang="ru-RU" sz="2000" b="1" cap="all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4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="" xmlns:a16="http://schemas.microsoft.com/office/drawing/2014/main" id="{48B0F1A2-6955-9443-A74D-7C7C4B37435A}"/>
              </a:ext>
            </a:extLst>
          </p:cNvPr>
          <p:cNvSpPr/>
          <p:nvPr/>
        </p:nvSpPr>
        <p:spPr>
          <a:xfrm>
            <a:off x="2442615" y="1464354"/>
            <a:ext cx="5640240" cy="423945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91440" rIns="182880" bIns="91440">
            <a:spAutoFit/>
          </a:bodyPr>
          <a:lstStyle/>
          <a:p>
            <a:pPr defTabSz="1828800">
              <a:spcAft>
                <a:spcPts val="600"/>
              </a:spcAft>
            </a:pPr>
            <a:r>
              <a:rPr lang="ru-RU" sz="2400" b="1" dirty="0">
                <a:solidFill>
                  <a:prstClr val="black"/>
                </a:solidFill>
              </a:rPr>
              <a:t>Базовые </a:t>
            </a:r>
            <a:r>
              <a:rPr lang="ru-RU" sz="2400" b="1" dirty="0" smtClean="0">
                <a:solidFill>
                  <a:prstClr val="black"/>
                </a:solidFill>
              </a:rPr>
              <a:t>навыки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Читательская грамотность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Математическая грамотность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Естественнонаучная грамотность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ИКТ-грамотность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Финансовая грамотность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Культурная и гражданская </a:t>
            </a:r>
            <a:r>
              <a:rPr lang="ru-RU" sz="2200" dirty="0" smtClean="0">
                <a:solidFill>
                  <a:prstClr val="black"/>
                </a:solidFill>
              </a:rPr>
              <a:t>грамотность и др.</a:t>
            </a:r>
            <a:endParaRPr lang="ru-RU" sz="2200" dirty="0">
              <a:solidFill>
                <a:prstClr val="black"/>
              </a:solidFill>
            </a:endParaRPr>
          </a:p>
          <a:p>
            <a:pPr defTabSz="1828800">
              <a:spcAft>
                <a:spcPts val="600"/>
              </a:spcAft>
            </a:pP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="" xmlns:a16="http://schemas.microsoft.com/office/drawing/2014/main" id="{48B0F1A2-6955-9443-A74D-7C7C4B37435A}"/>
              </a:ext>
            </a:extLst>
          </p:cNvPr>
          <p:cNvSpPr/>
          <p:nvPr/>
        </p:nvSpPr>
        <p:spPr>
          <a:xfrm>
            <a:off x="2643988" y="5174348"/>
            <a:ext cx="9047768" cy="107263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91440" rIns="182880" bIns="91440">
            <a:spAutoFit/>
          </a:bodyPr>
          <a:lstStyle/>
          <a:p>
            <a:pPr defTabSz="1828800"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</a:rPr>
              <a:t>Личностные качества (социально-эмоциональный интеллект)</a:t>
            </a:r>
          </a:p>
          <a:p>
            <a:pPr defTabSz="1828800">
              <a:spcAft>
                <a:spcPts val="600"/>
              </a:spcAft>
            </a:pPr>
            <a:r>
              <a:rPr lang="ru-RU" sz="2200" dirty="0" smtClean="0">
                <a:solidFill>
                  <a:prstClr val="black"/>
                </a:solidFill>
              </a:rPr>
              <a:t>Адаптивность, корректность, настойчивость и </a:t>
            </a:r>
            <a:r>
              <a:rPr lang="ru-RU" sz="2200" dirty="0" err="1" smtClean="0">
                <a:solidFill>
                  <a:prstClr val="black"/>
                </a:solidFill>
              </a:rPr>
              <a:t>др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="" xmlns:a16="http://schemas.microsoft.com/office/drawing/2014/main" id="{48B0F1A2-6955-9443-A74D-7C7C4B37435A}"/>
              </a:ext>
            </a:extLst>
          </p:cNvPr>
          <p:cNvSpPr/>
          <p:nvPr/>
        </p:nvSpPr>
        <p:spPr>
          <a:xfrm>
            <a:off x="7330247" y="1523205"/>
            <a:ext cx="4356827" cy="328600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91440" rIns="182880" bIns="91440">
            <a:spAutoFit/>
          </a:bodyPr>
          <a:lstStyle/>
          <a:p>
            <a:pPr defTabSz="1828800">
              <a:spcAft>
                <a:spcPts val="600"/>
              </a:spcAft>
            </a:pPr>
            <a:r>
              <a:rPr lang="ru-RU" sz="2400" b="1" dirty="0" smtClean="0">
                <a:solidFill>
                  <a:prstClr val="black"/>
                </a:solidFill>
              </a:rPr>
              <a:t>Гибкие компетенции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Критическое </a:t>
            </a:r>
            <a:r>
              <a:rPr lang="ru-RU" sz="2200" dirty="0" smtClean="0">
                <a:solidFill>
                  <a:prstClr val="black"/>
                </a:solidFill>
              </a:rPr>
              <a:t>мышление </a:t>
            </a:r>
            <a:endParaRPr lang="ru-RU" sz="2200" dirty="0">
              <a:solidFill>
                <a:prstClr val="black"/>
              </a:solidFill>
            </a:endParaRP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Креативность </a:t>
            </a:r>
            <a:r>
              <a:rPr lang="ru-RU" sz="2200" dirty="0" smtClean="0">
                <a:solidFill>
                  <a:prstClr val="black"/>
                </a:solidFill>
              </a:rPr>
              <a:t/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 smtClean="0">
                <a:solidFill>
                  <a:prstClr val="black"/>
                </a:solidFill>
              </a:rPr>
              <a:t>(</a:t>
            </a:r>
            <a:r>
              <a:rPr lang="ru-RU" sz="2200" dirty="0">
                <a:solidFill>
                  <a:prstClr val="black"/>
                </a:solidFill>
              </a:rPr>
              <a:t>творческое мышление)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prstClr val="black"/>
                </a:solidFill>
              </a:rPr>
              <a:t>Решение задач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prstClr val="black"/>
                </a:solidFill>
              </a:rPr>
              <a:t>Тайм-менеджмент</a:t>
            </a:r>
          </a:p>
          <a:p>
            <a:pPr marL="685800" indent="-685800" defTabSz="1828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prstClr val="black"/>
                </a:solidFill>
              </a:rPr>
              <a:t>Работа </a:t>
            </a:r>
            <a:r>
              <a:rPr lang="ru-RU" sz="2200" dirty="0">
                <a:solidFill>
                  <a:prstClr val="black"/>
                </a:solidFill>
              </a:rPr>
              <a:t>в </a:t>
            </a:r>
            <a:r>
              <a:rPr lang="ru-RU" sz="2200" dirty="0" smtClean="0">
                <a:solidFill>
                  <a:prstClr val="black"/>
                </a:solidFill>
              </a:rPr>
              <a:t>команде и др.</a:t>
            </a:r>
          </a:p>
        </p:txBody>
      </p:sp>
    </p:spTree>
    <p:extLst>
      <p:ext uri="{BB962C8B-B14F-4D97-AF65-F5344CB8AC3E}">
        <p14:creationId xmlns:p14="http://schemas.microsoft.com/office/powerpoint/2010/main" val="8912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55913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sz="2800" b="1" cap="all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Talis</a:t>
            </a:r>
            <a:r>
              <a:rPr lang="en-US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2018</a:t>
            </a: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en-US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en-US" sz="28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/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2000" b="1" cap="all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5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732" y="1767386"/>
            <a:ext cx="9105492" cy="376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55913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sz="2600" b="1" cap="all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Talis</a:t>
            </a:r>
            <a:r>
              <a:rPr lang="en-US" sz="26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2018</a:t>
            </a:r>
            <a:r>
              <a:rPr lang="ru-RU" sz="26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. направления повышения квалификации</a:t>
            </a:r>
            <a:endParaRPr lang="en-US" sz="26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en-US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en-US" sz="28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/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2000" b="1" cap="all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6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680" y="1003788"/>
            <a:ext cx="6771920" cy="56116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61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843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Мероприятия в рамках национального проекта «образование»</a:t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2000" b="1" cap="all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7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34732" y="2818457"/>
            <a:ext cx="8317268" cy="130035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dirty="0" smtClean="0">
                <a:latin typeface="+mn-lt"/>
              </a:rPr>
              <a:t>Проведение в </a:t>
            </a:r>
            <a:r>
              <a:rPr lang="ru-RU" sz="2000" dirty="0">
                <a:latin typeface="+mn-lt"/>
              </a:rPr>
              <a:t>субъектах Российской Федерации </a:t>
            </a:r>
            <a:r>
              <a:rPr lang="ru-RU" sz="2000" dirty="0" smtClean="0">
                <a:latin typeface="+mn-lt"/>
              </a:rPr>
              <a:t>оценки </a:t>
            </a:r>
            <a:r>
              <a:rPr lang="ru-RU" sz="2000" dirty="0">
                <a:latin typeface="+mn-lt"/>
              </a:rPr>
              <a:t>качества общего образования на основе практики международных исследований качества подготовки обучающихся в общеобразовательных организациях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1136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843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Основные принципы оценки</a:t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2000" b="1" cap="all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8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34732" y="1675619"/>
            <a:ext cx="9051668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Ориентация на потребности и интересы обучающихся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+mn-lt"/>
              </a:rPr>
              <a:t>Повышение мотивации участников образовательных отношений и органов исполнительной власти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+mn-lt"/>
              </a:rPr>
              <a:t>Ориентация на ФГОС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+mn-lt"/>
              </a:rPr>
              <a:t>Учет имеющегося российского опыта в сфере оценки качества образования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+mn-lt"/>
              </a:rPr>
              <a:t>Развитие современных инструментов оценки качества образования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Учет приоритетных направлений развития экономики на федеральном и региональном уровнях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+mn-lt"/>
              </a:rPr>
              <a:t>Учет реальной проблематики российского образования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Ориентация на развитие российских механизмов управления качеством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85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734732" y="463808"/>
            <a:ext cx="9138068" cy="51807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spcAft>
                <a:spcPts val="600"/>
              </a:spcAft>
              <a:defRPr/>
            </a:pPr>
            <a: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В каких мероприятиях участвует регион</a:t>
            </a:r>
            <a:br>
              <a:rPr lang="ru-RU" sz="2800" b="1" cap="all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ru-RU" sz="2800" b="1" cap="all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sz="2800" b="1" cap="all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ru-RU" sz="2000" b="1" dirty="0" smtClean="0"/>
              <a:t>Ежегодный </a:t>
            </a:r>
            <a:r>
              <a:rPr lang="ru-RU" sz="2000" b="1" dirty="0"/>
              <a:t>сбор данных о состоянии региональных систем образования и комплексный анализ факторов, влияющих на повышение результатов;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ru-RU" sz="2000" b="1" dirty="0"/>
              <a:t>анализ результатов всех проводимых в России процедур оценки качества образования и государственных итоговых аттестаций</a:t>
            </a:r>
            <a:r>
              <a:rPr lang="ru-RU" sz="2000" dirty="0"/>
              <a:t>;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C00000"/>
                </a:solidFill>
              </a:rPr>
              <a:t>специально проводимые </a:t>
            </a:r>
            <a:r>
              <a:rPr lang="ru-RU" sz="2000" b="1" dirty="0" smtClean="0">
                <a:solidFill>
                  <a:srgbClr val="C00000"/>
                </a:solidFill>
              </a:rPr>
              <a:t>процедуры оценки, </a:t>
            </a:r>
            <a:r>
              <a:rPr lang="ru-RU" sz="2000" b="1" dirty="0">
                <a:solidFill>
                  <a:srgbClr val="C00000"/>
                </a:solidFill>
              </a:rPr>
              <a:t>каждый субъект РФ поучаствует 1 </a:t>
            </a:r>
            <a:r>
              <a:rPr lang="ru-RU" sz="2000" b="1" dirty="0" smtClean="0">
                <a:solidFill>
                  <a:srgbClr val="C00000"/>
                </a:solidFill>
              </a:rPr>
              <a:t>раз: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оценка по модели </a:t>
            </a:r>
            <a:r>
              <a:rPr lang="en-US" sz="2000" b="1" dirty="0" smtClean="0">
                <a:solidFill>
                  <a:srgbClr val="C00000"/>
                </a:solidFill>
              </a:rPr>
              <a:t>PISA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социологические исследования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обучение специалистов </a:t>
            </a:r>
            <a:endParaRPr lang="ru-RU" sz="2000" b="1" dirty="0">
              <a:solidFill>
                <a:srgbClr val="C00000"/>
              </a:solidFill>
            </a:endParaRPr>
          </a:p>
          <a:p>
            <a:pPr>
              <a:lnSpc>
                <a:spcPts val="2800"/>
              </a:lnSpc>
              <a:spcAft>
                <a:spcPts val="1200"/>
              </a:spcAft>
            </a:pPr>
            <a:endParaRPr lang="ru-RU" sz="2000" b="1" cap="all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1" y="497674"/>
            <a:ext cx="1492991" cy="1618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336" y="5429073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200" b="1" smtClean="0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9</a:t>
            </a:fld>
            <a:r>
              <a:rPr lang="ru-RU" sz="22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/15</a:t>
            </a:r>
            <a:endParaRPr lang="ru-RU" sz="22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9423</TotalTime>
  <Words>557</Words>
  <Application>Microsoft Office PowerPoint</Application>
  <PresentationFormat>Произвольный</PresentationFormat>
  <Paragraphs>234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Умная Москва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Нефтехимия – очевидное и невероятное</dc:title>
  <dc:creator>Михаил</dc:creator>
  <cp:lastModifiedBy>Сергей Станченко</cp:lastModifiedBy>
  <cp:revision>598</cp:revision>
  <dcterms:created xsi:type="dcterms:W3CDTF">2016-12-17T10:03:25Z</dcterms:created>
  <dcterms:modified xsi:type="dcterms:W3CDTF">2019-12-10T07:07:09Z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