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1" r:id="rId5"/>
    <p:sldId id="258" r:id="rId6"/>
    <p:sldId id="272" r:id="rId7"/>
    <p:sldId id="259" r:id="rId8"/>
    <p:sldId id="257" r:id="rId9"/>
    <p:sldId id="260" r:id="rId10"/>
    <p:sldId id="276" r:id="rId11"/>
    <p:sldId id="264" r:id="rId12"/>
    <p:sldId id="265" r:id="rId13"/>
    <p:sldId id="267" r:id="rId14"/>
    <p:sldId id="273" r:id="rId15"/>
    <p:sldId id="275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B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FF0000"/>
                </a:solidFill>
              </a:rPr>
              <a:t>заявки на ПК на базе районов</a:t>
            </a:r>
            <a:r>
              <a:rPr lang="ru-RU" baseline="0" dirty="0">
                <a:solidFill>
                  <a:srgbClr val="FF0000"/>
                </a:solidFill>
              </a:rPr>
              <a:t> (на </a:t>
            </a:r>
            <a:r>
              <a:rPr lang="en-US" baseline="0" dirty="0" smtClean="0">
                <a:solidFill>
                  <a:srgbClr val="FF0000"/>
                </a:solidFill>
              </a:rPr>
              <a:t>09</a:t>
            </a:r>
            <a:r>
              <a:rPr lang="ru-RU" baseline="0" dirty="0" smtClean="0">
                <a:solidFill>
                  <a:srgbClr val="FF0000"/>
                </a:solidFill>
              </a:rPr>
              <a:t>.1</a:t>
            </a:r>
            <a:r>
              <a:rPr lang="en-US" baseline="0" dirty="0" smtClean="0">
                <a:solidFill>
                  <a:srgbClr val="FF0000"/>
                </a:solidFill>
              </a:rPr>
              <a:t>2</a:t>
            </a:r>
            <a:r>
              <a:rPr lang="ru-RU" baseline="0" dirty="0" smtClean="0">
                <a:solidFill>
                  <a:srgbClr val="FF0000"/>
                </a:solidFill>
              </a:rPr>
              <a:t>.2019 </a:t>
            </a:r>
            <a:r>
              <a:rPr lang="ru-RU" baseline="0" dirty="0">
                <a:solidFill>
                  <a:srgbClr val="FF0000"/>
                </a:solidFill>
              </a:rPr>
              <a:t>г.)</a:t>
            </a:r>
            <a:endParaRPr lang="ru-RU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учеб.групп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Лист1!$A$2:$A$20</c:f>
              <c:strCache>
                <c:ptCount val="18"/>
                <c:pt idx="0">
                  <c:v>Тосненский р-н</c:v>
                </c:pt>
                <c:pt idx="1">
                  <c:v>Тихвинский р-н</c:v>
                </c:pt>
                <c:pt idx="2">
                  <c:v>г. Сосновый Бор</c:v>
                </c:pt>
                <c:pt idx="3">
                  <c:v>Сланцевский р-н</c:v>
                </c:pt>
                <c:pt idx="4">
                  <c:v>Приозерский р-н</c:v>
                </c:pt>
                <c:pt idx="5">
                  <c:v>Подпорожский р-н</c:v>
                </c:pt>
                <c:pt idx="6">
                  <c:v>Лужский р-н</c:v>
                </c:pt>
                <c:pt idx="7">
                  <c:v>Ломоносовский р-н</c:v>
                </c:pt>
                <c:pt idx="8">
                  <c:v>Лодейнопольский р-н</c:v>
                </c:pt>
                <c:pt idx="9">
                  <c:v>Кировский р-н</c:v>
                </c:pt>
                <c:pt idx="10">
                  <c:v>Киришский р-н</c:v>
                </c:pt>
                <c:pt idx="11">
                  <c:v>Кингисеппский р-н</c:v>
                </c:pt>
                <c:pt idx="12">
                  <c:v>Гатчинский р-н</c:v>
                </c:pt>
                <c:pt idx="13">
                  <c:v>Выборгский р-н</c:v>
                </c:pt>
                <c:pt idx="14">
                  <c:v>Всеволожский р-н</c:v>
                </c:pt>
                <c:pt idx="15">
                  <c:v>Волховский р-н</c:v>
                </c:pt>
                <c:pt idx="16">
                  <c:v>Волосовский р-н</c:v>
                </c:pt>
                <c:pt idx="17">
                  <c:v>Бокситогорский р-н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2</c:v>
                </c:pt>
                <c:pt idx="13">
                  <c:v>6</c:v>
                </c:pt>
                <c:pt idx="14">
                  <c:v>15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C-4AE4-AFDE-7635CB268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8964192"/>
        <c:axId val="538959928"/>
      </c:barChart>
      <c:catAx>
        <c:axId val="538964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59928"/>
        <c:crosses val="autoZero"/>
        <c:auto val="1"/>
        <c:lblAlgn val="ctr"/>
        <c:lblOffset val="100"/>
        <c:noMultiLvlLbl val="0"/>
      </c:catAx>
      <c:valAx>
        <c:axId val="538959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6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FF0000"/>
                </a:solidFill>
              </a:rPr>
              <a:t>наиболее востребованные направления ПК </a:t>
            </a:r>
            <a:r>
              <a:rPr lang="ru-RU" baseline="0" dirty="0">
                <a:solidFill>
                  <a:srgbClr val="FF0000"/>
                </a:solidFill>
              </a:rPr>
              <a:t>(на </a:t>
            </a:r>
            <a:r>
              <a:rPr lang="ru-RU" baseline="0" dirty="0" smtClean="0">
                <a:solidFill>
                  <a:srgbClr val="FF0000"/>
                </a:solidFill>
              </a:rPr>
              <a:t>09.12.2019 </a:t>
            </a:r>
            <a:r>
              <a:rPr lang="ru-RU" baseline="0" dirty="0">
                <a:solidFill>
                  <a:srgbClr val="FF0000"/>
                </a:solidFill>
              </a:rPr>
              <a:t>г.)</a:t>
            </a:r>
            <a:endParaRPr lang="ru-RU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учеб.групп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вопросы подготовки к ГИА</c:v>
                </c:pt>
                <c:pt idx="1">
                  <c:v>вопросы инклюзивного образования</c:v>
                </c:pt>
                <c:pt idx="2">
                  <c:v>вопросы реализации ФГОС для лиц с ОВЗ</c:v>
                </c:pt>
                <c:pt idx="3">
                  <c:v>вопросы реализации ФГОС ООО/СОО</c:v>
                </c:pt>
                <c:pt idx="4">
                  <c:v>вопросы реализации ФГОС НОО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C-4AE4-AFDE-7635CB268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8964192"/>
        <c:axId val="538959928"/>
      </c:barChart>
      <c:catAx>
        <c:axId val="538964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59928"/>
        <c:crosses val="autoZero"/>
        <c:auto val="1"/>
        <c:lblAlgn val="ctr"/>
        <c:lblOffset val="100"/>
        <c:noMultiLvlLbl val="0"/>
      </c:catAx>
      <c:valAx>
        <c:axId val="538959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6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FF0000"/>
                </a:solidFill>
              </a:rPr>
              <a:t>Динамика результатов ЕГЭ по химии в Ленинградской области</a:t>
            </a:r>
          </a:p>
        </c:rich>
      </c:tx>
      <c:layout>
        <c:manualLayout>
          <c:xMode val="edge"/>
          <c:yMode val="edge"/>
          <c:x val="0.2231098177323092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Лист1!$A$2:$A$36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Лист1!$B$2:$B$36</c:f>
              <c:numCache>
                <c:formatCode>General</c:formatCode>
                <c:ptCount val="35"/>
                <c:pt idx="0">
                  <c:v>79.599999999999994</c:v>
                </c:pt>
                <c:pt idx="1">
                  <c:v>85.8</c:v>
                </c:pt>
                <c:pt idx="2">
                  <c:v>81.05</c:v>
                </c:pt>
                <c:pt idx="3">
                  <c:v>38.9</c:v>
                </c:pt>
                <c:pt idx="4">
                  <c:v>82.4</c:v>
                </c:pt>
                <c:pt idx="5">
                  <c:v>68.099999999999994</c:v>
                </c:pt>
                <c:pt idx="6">
                  <c:v>55.6</c:v>
                </c:pt>
                <c:pt idx="7">
                  <c:v>29.8</c:v>
                </c:pt>
                <c:pt idx="8">
                  <c:v>29.8</c:v>
                </c:pt>
                <c:pt idx="9">
                  <c:v>65.099999999999994</c:v>
                </c:pt>
                <c:pt idx="10">
                  <c:v>91.2</c:v>
                </c:pt>
                <c:pt idx="11">
                  <c:v>34.200000000000003</c:v>
                </c:pt>
                <c:pt idx="12">
                  <c:v>42.7</c:v>
                </c:pt>
                <c:pt idx="13">
                  <c:v>49.2</c:v>
                </c:pt>
                <c:pt idx="14">
                  <c:v>40</c:v>
                </c:pt>
                <c:pt idx="15">
                  <c:v>51.4</c:v>
                </c:pt>
                <c:pt idx="16">
                  <c:v>47.4</c:v>
                </c:pt>
                <c:pt idx="17">
                  <c:v>63.4</c:v>
                </c:pt>
                <c:pt idx="18">
                  <c:v>65.2</c:v>
                </c:pt>
                <c:pt idx="19">
                  <c:v>64.099999999999994</c:v>
                </c:pt>
                <c:pt idx="20">
                  <c:v>93.6</c:v>
                </c:pt>
                <c:pt idx="21">
                  <c:v>61.4</c:v>
                </c:pt>
                <c:pt idx="22">
                  <c:v>61</c:v>
                </c:pt>
                <c:pt idx="23">
                  <c:v>56</c:v>
                </c:pt>
                <c:pt idx="24">
                  <c:v>35.200000000000003</c:v>
                </c:pt>
                <c:pt idx="25">
                  <c:v>39.200000000000003</c:v>
                </c:pt>
                <c:pt idx="26">
                  <c:v>72.900000000000006</c:v>
                </c:pt>
                <c:pt idx="27">
                  <c:v>72.2</c:v>
                </c:pt>
                <c:pt idx="28">
                  <c:v>63.3</c:v>
                </c:pt>
                <c:pt idx="29">
                  <c:v>54.3</c:v>
                </c:pt>
                <c:pt idx="31">
                  <c:v>9.4499999999999993</c:v>
                </c:pt>
                <c:pt idx="32">
                  <c:v>31</c:v>
                </c:pt>
                <c:pt idx="33">
                  <c:v>4.7</c:v>
                </c:pt>
                <c:pt idx="34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C2-421C-8E3E-A4660B09972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Лист1!$A$2:$A$36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Лист1!$C$2:$C$36</c:f>
              <c:numCache>
                <c:formatCode>General</c:formatCode>
                <c:ptCount val="35"/>
                <c:pt idx="0">
                  <c:v>55.68</c:v>
                </c:pt>
                <c:pt idx="1">
                  <c:v>70.63</c:v>
                </c:pt>
                <c:pt idx="2">
                  <c:v>83.42</c:v>
                </c:pt>
                <c:pt idx="3">
                  <c:v>59.1</c:v>
                </c:pt>
                <c:pt idx="4">
                  <c:v>92.43</c:v>
                </c:pt>
                <c:pt idx="5">
                  <c:v>67.209999999999994</c:v>
                </c:pt>
                <c:pt idx="6">
                  <c:v>79.099999999999994</c:v>
                </c:pt>
                <c:pt idx="7">
                  <c:v>50.99</c:v>
                </c:pt>
                <c:pt idx="8">
                  <c:v>43.6</c:v>
                </c:pt>
                <c:pt idx="9">
                  <c:v>58.74</c:v>
                </c:pt>
                <c:pt idx="10">
                  <c:v>73.150000000000006</c:v>
                </c:pt>
                <c:pt idx="11">
                  <c:v>66.13</c:v>
                </c:pt>
                <c:pt idx="12">
                  <c:v>70.27</c:v>
                </c:pt>
                <c:pt idx="13">
                  <c:v>69.73</c:v>
                </c:pt>
                <c:pt idx="14">
                  <c:v>41.98</c:v>
                </c:pt>
                <c:pt idx="15">
                  <c:v>38.56</c:v>
                </c:pt>
                <c:pt idx="16">
                  <c:v>51.17</c:v>
                </c:pt>
                <c:pt idx="17">
                  <c:v>61.62</c:v>
                </c:pt>
                <c:pt idx="18">
                  <c:v>60.18</c:v>
                </c:pt>
                <c:pt idx="19">
                  <c:v>83.24</c:v>
                </c:pt>
                <c:pt idx="20">
                  <c:v>89.01</c:v>
                </c:pt>
                <c:pt idx="21">
                  <c:v>78.38</c:v>
                </c:pt>
                <c:pt idx="22">
                  <c:v>55.32</c:v>
                </c:pt>
                <c:pt idx="23">
                  <c:v>51.71</c:v>
                </c:pt>
                <c:pt idx="24">
                  <c:v>40.54</c:v>
                </c:pt>
                <c:pt idx="25">
                  <c:v>50.99</c:v>
                </c:pt>
                <c:pt idx="26">
                  <c:v>75.14</c:v>
                </c:pt>
                <c:pt idx="27">
                  <c:v>62.52</c:v>
                </c:pt>
                <c:pt idx="28">
                  <c:v>68.650000000000006</c:v>
                </c:pt>
                <c:pt idx="29">
                  <c:v>34.229999999999997</c:v>
                </c:pt>
                <c:pt idx="30">
                  <c:v>56.04</c:v>
                </c:pt>
                <c:pt idx="31">
                  <c:v>25.77</c:v>
                </c:pt>
                <c:pt idx="32">
                  <c:v>30.99</c:v>
                </c:pt>
                <c:pt idx="33">
                  <c:v>30.99</c:v>
                </c:pt>
                <c:pt idx="34">
                  <c:v>10.27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C2-421C-8E3E-A4660B09972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Лист1!$A$2:$A$36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Лист1!$D$2:$D$36</c:f>
              <c:numCache>
                <c:formatCode>General</c:formatCode>
                <c:ptCount val="35"/>
                <c:pt idx="0">
                  <c:v>83.56</c:v>
                </c:pt>
                <c:pt idx="1">
                  <c:v>84.9</c:v>
                </c:pt>
                <c:pt idx="2">
                  <c:v>83.39</c:v>
                </c:pt>
                <c:pt idx="3">
                  <c:v>59.73</c:v>
                </c:pt>
                <c:pt idx="4">
                  <c:v>81.88</c:v>
                </c:pt>
                <c:pt idx="5">
                  <c:v>80.03</c:v>
                </c:pt>
                <c:pt idx="6">
                  <c:v>65.27</c:v>
                </c:pt>
                <c:pt idx="7">
                  <c:v>48.83</c:v>
                </c:pt>
                <c:pt idx="8">
                  <c:v>33.56</c:v>
                </c:pt>
                <c:pt idx="9">
                  <c:v>47.32</c:v>
                </c:pt>
                <c:pt idx="10">
                  <c:v>46.81</c:v>
                </c:pt>
                <c:pt idx="11">
                  <c:v>56.04</c:v>
                </c:pt>
                <c:pt idx="12">
                  <c:v>68.42</c:v>
                </c:pt>
                <c:pt idx="13">
                  <c:v>46.31</c:v>
                </c:pt>
                <c:pt idx="14">
                  <c:v>59.9</c:v>
                </c:pt>
                <c:pt idx="15">
                  <c:v>71.64</c:v>
                </c:pt>
                <c:pt idx="16">
                  <c:v>46.98</c:v>
                </c:pt>
                <c:pt idx="17">
                  <c:v>65.27</c:v>
                </c:pt>
                <c:pt idx="18">
                  <c:v>76.34</c:v>
                </c:pt>
                <c:pt idx="19">
                  <c:v>85.56</c:v>
                </c:pt>
                <c:pt idx="20">
                  <c:v>86.24</c:v>
                </c:pt>
                <c:pt idx="21">
                  <c:v>72.319999999999993</c:v>
                </c:pt>
                <c:pt idx="22">
                  <c:v>69.8</c:v>
                </c:pt>
                <c:pt idx="23">
                  <c:v>65.94</c:v>
                </c:pt>
                <c:pt idx="24">
                  <c:v>29.87</c:v>
                </c:pt>
                <c:pt idx="25">
                  <c:v>60.57</c:v>
                </c:pt>
                <c:pt idx="26">
                  <c:v>64.930000000000007</c:v>
                </c:pt>
                <c:pt idx="27">
                  <c:v>73.83</c:v>
                </c:pt>
                <c:pt idx="28">
                  <c:v>63.59</c:v>
                </c:pt>
                <c:pt idx="29">
                  <c:v>24.16</c:v>
                </c:pt>
                <c:pt idx="30">
                  <c:v>58.72</c:v>
                </c:pt>
                <c:pt idx="31">
                  <c:v>24.66</c:v>
                </c:pt>
                <c:pt idx="32">
                  <c:v>28.36</c:v>
                </c:pt>
                <c:pt idx="33">
                  <c:v>8.39</c:v>
                </c:pt>
                <c:pt idx="34">
                  <c:v>19.97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C2-421C-8E3E-A4660B099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5283768"/>
        <c:axId val="545281800"/>
      </c:barChart>
      <c:catAx>
        <c:axId val="545283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5281800"/>
        <c:crosses val="autoZero"/>
        <c:auto val="1"/>
        <c:lblAlgn val="ctr"/>
        <c:lblOffset val="100"/>
        <c:noMultiLvlLbl val="0"/>
      </c:catAx>
      <c:valAx>
        <c:axId val="54528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528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30FFB-F62D-45CB-9D14-62B113678EC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9F118F-B530-4A9F-A737-28A1F42BE230}">
      <dgm:prSet phldrT="[Текст]" custT="1"/>
      <dgm:spPr/>
      <dgm:t>
        <a:bodyPr/>
        <a:lstStyle/>
        <a:p>
          <a:r>
            <a:rPr lang="ru-RU" sz="2400" i="1" dirty="0">
              <a:solidFill>
                <a:srgbClr val="0070C0"/>
              </a:solidFill>
            </a:rPr>
            <a:t>состояние </a:t>
          </a:r>
          <a:r>
            <a:rPr lang="ru-RU" sz="2400" i="1" dirty="0">
              <a:solidFill>
                <a:schemeClr val="tx1"/>
              </a:solidFill>
            </a:rPr>
            <a:t>и</a:t>
          </a:r>
          <a:r>
            <a:rPr lang="ru-RU" sz="2400" i="1" dirty="0">
              <a:solidFill>
                <a:srgbClr val="0070C0"/>
              </a:solidFill>
            </a:rPr>
            <a:t> приоритеты развития</a:t>
          </a:r>
          <a:r>
            <a:rPr lang="ru-RU" sz="2400" i="1" dirty="0"/>
            <a:t> </a:t>
          </a:r>
          <a:r>
            <a:rPr lang="ru-RU" sz="2400" dirty="0"/>
            <a:t>системы образования Ленинградской области</a:t>
          </a:r>
        </a:p>
      </dgm:t>
    </dgm:pt>
    <dgm:pt modelId="{618F510C-5442-4038-8A95-7CF9C1663E8C}" type="parTrans" cxnId="{ABC52AD3-AC0A-450E-A51C-615F804E115D}">
      <dgm:prSet/>
      <dgm:spPr/>
      <dgm:t>
        <a:bodyPr/>
        <a:lstStyle/>
        <a:p>
          <a:endParaRPr lang="ru-RU"/>
        </a:p>
      </dgm:t>
    </dgm:pt>
    <dgm:pt modelId="{972A3C40-5878-4C61-B26A-95BB7A8A0E04}" type="sibTrans" cxnId="{ABC52AD3-AC0A-450E-A51C-615F804E115D}">
      <dgm:prSet/>
      <dgm:spPr/>
      <dgm:t>
        <a:bodyPr/>
        <a:lstStyle/>
        <a:p>
          <a:endParaRPr lang="ru-RU"/>
        </a:p>
      </dgm:t>
    </dgm:pt>
    <dgm:pt modelId="{27FB88B3-3C52-46C1-9E2B-72509F0B82EE}">
      <dgm:prSet phldrT="[Текст]" custT="1"/>
      <dgm:spPr/>
      <dgm:t>
        <a:bodyPr/>
        <a:lstStyle/>
        <a:p>
          <a:r>
            <a:rPr lang="ru-RU" sz="2400" i="1" dirty="0">
              <a:solidFill>
                <a:srgbClr val="0070C0"/>
              </a:solidFill>
            </a:rPr>
            <a:t>профессиональные дефициты </a:t>
          </a:r>
          <a:r>
            <a:rPr lang="ru-RU" sz="2400" dirty="0"/>
            <a:t>руководителей и педагогов образовательных организаций</a:t>
          </a:r>
        </a:p>
      </dgm:t>
    </dgm:pt>
    <dgm:pt modelId="{D4A89ABF-4720-4FB0-83CA-BF55641029A2}" type="parTrans" cxnId="{4C2D8A98-4949-4F35-A93A-2E6786D20BB1}">
      <dgm:prSet/>
      <dgm:spPr/>
      <dgm:t>
        <a:bodyPr/>
        <a:lstStyle/>
        <a:p>
          <a:endParaRPr lang="ru-RU"/>
        </a:p>
      </dgm:t>
    </dgm:pt>
    <dgm:pt modelId="{4533EE83-FFC0-4D49-B70E-42682F4B6789}" type="sibTrans" cxnId="{4C2D8A98-4949-4F35-A93A-2E6786D20BB1}">
      <dgm:prSet/>
      <dgm:spPr/>
      <dgm:t>
        <a:bodyPr/>
        <a:lstStyle/>
        <a:p>
          <a:endParaRPr lang="ru-RU"/>
        </a:p>
      </dgm:t>
    </dgm:pt>
    <dgm:pt modelId="{3AFB232F-D855-4A23-85F9-83091AB91AFD}" type="pres">
      <dgm:prSet presAssocID="{BCF30FFB-F62D-45CB-9D14-62B113678EC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10ED67-A1FC-4F5E-B05E-D095D016C148}" type="pres">
      <dgm:prSet presAssocID="{BCF30FFB-F62D-45CB-9D14-62B113678EC0}" presName="divider" presStyleLbl="fgShp" presStyleIdx="0" presStyleCnt="1"/>
      <dgm:spPr>
        <a:solidFill>
          <a:schemeClr val="accent1">
            <a:lumMod val="20000"/>
            <a:lumOff val="80000"/>
          </a:schemeClr>
        </a:solidFill>
        <a:ln w="19050">
          <a:solidFill>
            <a:srgbClr val="C00000"/>
          </a:solidFill>
        </a:ln>
      </dgm:spPr>
    </dgm:pt>
    <dgm:pt modelId="{B0CA6186-218F-43D9-A26D-2EF0AF40DDFF}" type="pres">
      <dgm:prSet presAssocID="{459F118F-B530-4A9F-A737-28A1F42BE230}" presName="downArrow" presStyleLbl="node1" presStyleIdx="0" presStyleCnt="2"/>
      <dgm:spPr>
        <a:solidFill>
          <a:schemeClr val="accent1">
            <a:lumMod val="20000"/>
            <a:lumOff val="80000"/>
          </a:schemeClr>
        </a:solidFill>
        <a:ln w="19050">
          <a:solidFill>
            <a:srgbClr val="C00000"/>
          </a:solidFill>
        </a:ln>
      </dgm:spPr>
    </dgm:pt>
    <dgm:pt modelId="{CD837B93-8F1F-4682-85BD-24945544D9E8}" type="pres">
      <dgm:prSet presAssocID="{459F118F-B530-4A9F-A737-28A1F42BE230}" presName="downArrowText" presStyleLbl="revTx" presStyleIdx="0" presStyleCnt="2" custScaleX="135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982B9-2DCE-45FE-9A48-3D7799A04A4A}" type="pres">
      <dgm:prSet presAssocID="{27FB88B3-3C52-46C1-9E2B-72509F0B82EE}" presName="upArrow" presStyleLbl="node1" presStyleIdx="1" presStyleCnt="2"/>
      <dgm:spPr>
        <a:solidFill>
          <a:schemeClr val="accent1">
            <a:lumMod val="20000"/>
            <a:lumOff val="80000"/>
          </a:schemeClr>
        </a:solidFill>
        <a:ln w="19050">
          <a:solidFill>
            <a:srgbClr val="C00000"/>
          </a:solidFill>
        </a:ln>
      </dgm:spPr>
    </dgm:pt>
    <dgm:pt modelId="{74AD74DE-34D8-4782-9FB3-6BB852E2F10D}" type="pres">
      <dgm:prSet presAssocID="{27FB88B3-3C52-46C1-9E2B-72509F0B82EE}" presName="upArrowText" presStyleLbl="revTx" presStyleIdx="1" presStyleCnt="2" custScaleX="145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13765-4DC4-42F8-924A-7DE1051E4A65}" type="presOf" srcId="{27FB88B3-3C52-46C1-9E2B-72509F0B82EE}" destId="{74AD74DE-34D8-4782-9FB3-6BB852E2F10D}" srcOrd="0" destOrd="0" presId="urn:microsoft.com/office/officeart/2005/8/layout/arrow3"/>
    <dgm:cxn modelId="{A5A915BE-C168-4BD2-B5C1-A72641D8CFF1}" type="presOf" srcId="{BCF30FFB-F62D-45CB-9D14-62B113678EC0}" destId="{3AFB232F-D855-4A23-85F9-83091AB91AFD}" srcOrd="0" destOrd="0" presId="urn:microsoft.com/office/officeart/2005/8/layout/arrow3"/>
    <dgm:cxn modelId="{4C2D8A98-4949-4F35-A93A-2E6786D20BB1}" srcId="{BCF30FFB-F62D-45CB-9D14-62B113678EC0}" destId="{27FB88B3-3C52-46C1-9E2B-72509F0B82EE}" srcOrd="1" destOrd="0" parTransId="{D4A89ABF-4720-4FB0-83CA-BF55641029A2}" sibTransId="{4533EE83-FFC0-4D49-B70E-42682F4B6789}"/>
    <dgm:cxn modelId="{C916A406-9174-4162-82CF-91B164A01C49}" type="presOf" srcId="{459F118F-B530-4A9F-A737-28A1F42BE230}" destId="{CD837B93-8F1F-4682-85BD-24945544D9E8}" srcOrd="0" destOrd="0" presId="urn:microsoft.com/office/officeart/2005/8/layout/arrow3"/>
    <dgm:cxn modelId="{ABC52AD3-AC0A-450E-A51C-615F804E115D}" srcId="{BCF30FFB-F62D-45CB-9D14-62B113678EC0}" destId="{459F118F-B530-4A9F-A737-28A1F42BE230}" srcOrd="0" destOrd="0" parTransId="{618F510C-5442-4038-8A95-7CF9C1663E8C}" sibTransId="{972A3C40-5878-4C61-B26A-95BB7A8A0E04}"/>
    <dgm:cxn modelId="{61D92B37-0077-4D6C-8999-D051FB7A4F72}" type="presParOf" srcId="{3AFB232F-D855-4A23-85F9-83091AB91AFD}" destId="{9A10ED67-A1FC-4F5E-B05E-D095D016C148}" srcOrd="0" destOrd="0" presId="urn:microsoft.com/office/officeart/2005/8/layout/arrow3"/>
    <dgm:cxn modelId="{EE84A42B-DE51-435D-AD5F-A30F96507F01}" type="presParOf" srcId="{3AFB232F-D855-4A23-85F9-83091AB91AFD}" destId="{B0CA6186-218F-43D9-A26D-2EF0AF40DDFF}" srcOrd="1" destOrd="0" presId="urn:microsoft.com/office/officeart/2005/8/layout/arrow3"/>
    <dgm:cxn modelId="{E3DAE606-5707-483F-B284-4A873F6797FB}" type="presParOf" srcId="{3AFB232F-D855-4A23-85F9-83091AB91AFD}" destId="{CD837B93-8F1F-4682-85BD-24945544D9E8}" srcOrd="2" destOrd="0" presId="urn:microsoft.com/office/officeart/2005/8/layout/arrow3"/>
    <dgm:cxn modelId="{80150821-50FF-4CDF-92B3-B220F4EA509F}" type="presParOf" srcId="{3AFB232F-D855-4A23-85F9-83091AB91AFD}" destId="{585982B9-2DCE-45FE-9A48-3D7799A04A4A}" srcOrd="3" destOrd="0" presId="urn:microsoft.com/office/officeart/2005/8/layout/arrow3"/>
    <dgm:cxn modelId="{D08406F7-A0EE-447A-9DEF-71099E9657EE}" type="presParOf" srcId="{3AFB232F-D855-4A23-85F9-83091AB91AFD}" destId="{74AD74DE-34D8-4782-9FB3-6BB852E2F10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0ED67-A1FC-4F5E-B05E-D095D016C148}">
      <dsp:nvSpPr>
        <dsp:cNvPr id="0" name=""/>
        <dsp:cNvSpPr/>
      </dsp:nvSpPr>
      <dsp:spPr>
        <a:xfrm rot="21300000">
          <a:off x="266221" y="1561926"/>
          <a:ext cx="8969111" cy="784695"/>
        </a:xfrm>
        <a:prstGeom prst="mathMinus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A6186-218F-43D9-A26D-2EF0AF40DDFF}">
      <dsp:nvSpPr>
        <dsp:cNvPr id="0" name=""/>
        <dsp:cNvSpPr/>
      </dsp:nvSpPr>
      <dsp:spPr>
        <a:xfrm>
          <a:off x="1140186" y="195427"/>
          <a:ext cx="2850466" cy="156341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37B93-8F1F-4682-85BD-24945544D9E8}">
      <dsp:nvSpPr>
        <dsp:cNvPr id="0" name=""/>
        <dsp:cNvSpPr/>
      </dsp:nvSpPr>
      <dsp:spPr>
        <a:xfrm>
          <a:off x="4495998" y="0"/>
          <a:ext cx="4120147" cy="164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>
              <a:solidFill>
                <a:srgbClr val="0070C0"/>
              </a:solidFill>
            </a:rPr>
            <a:t>состояние </a:t>
          </a:r>
          <a:r>
            <a:rPr lang="ru-RU" sz="2400" i="1" kern="1200" dirty="0">
              <a:solidFill>
                <a:schemeClr val="tx1"/>
              </a:solidFill>
            </a:rPr>
            <a:t>и</a:t>
          </a:r>
          <a:r>
            <a:rPr lang="ru-RU" sz="2400" i="1" kern="1200" dirty="0">
              <a:solidFill>
                <a:srgbClr val="0070C0"/>
              </a:solidFill>
            </a:rPr>
            <a:t> приоритеты развития</a:t>
          </a:r>
          <a:r>
            <a:rPr lang="ru-RU" sz="2400" i="1" kern="1200" dirty="0"/>
            <a:t> </a:t>
          </a:r>
          <a:r>
            <a:rPr lang="ru-RU" sz="2400" kern="1200" dirty="0"/>
            <a:t>системы образования Ленинградской области</a:t>
          </a:r>
        </a:p>
      </dsp:txBody>
      <dsp:txXfrm>
        <a:off x="4495998" y="0"/>
        <a:ext cx="4120147" cy="1641590"/>
      </dsp:txXfrm>
    </dsp:sp>
    <dsp:sp modelId="{585982B9-2DCE-45FE-9A48-3D7799A04A4A}">
      <dsp:nvSpPr>
        <dsp:cNvPr id="0" name=""/>
        <dsp:cNvSpPr/>
      </dsp:nvSpPr>
      <dsp:spPr>
        <a:xfrm>
          <a:off x="5510901" y="2149701"/>
          <a:ext cx="2850466" cy="1563419"/>
        </a:xfrm>
        <a:prstGeom prst="upArrow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D74DE-34D8-4782-9FB3-6BB852E2F10D}">
      <dsp:nvSpPr>
        <dsp:cNvPr id="0" name=""/>
        <dsp:cNvSpPr/>
      </dsp:nvSpPr>
      <dsp:spPr>
        <a:xfrm>
          <a:off x="726830" y="2266957"/>
          <a:ext cx="4437301" cy="164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>
              <a:solidFill>
                <a:srgbClr val="0070C0"/>
              </a:solidFill>
            </a:rPr>
            <a:t>профессиональные дефициты </a:t>
          </a:r>
          <a:r>
            <a:rPr lang="ru-RU" sz="2400" kern="1200" dirty="0"/>
            <a:t>руководителей и педагогов образовательных организаций</a:t>
          </a:r>
        </a:p>
      </dsp:txBody>
      <dsp:txXfrm>
        <a:off x="726830" y="2266957"/>
        <a:ext cx="4437301" cy="1641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6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4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2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4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88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8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65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02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8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5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4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D01A-0238-461F-8952-535B8C8EC702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8A34-4812-4DC1-9A79-85B526EAF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6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5407" y="524484"/>
            <a:ext cx="9779977" cy="194615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</a:t>
            </a:r>
            <a:b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ПОВЫШЕНИЯ КВАЛИФИКАЦИИ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072" y="2960207"/>
            <a:ext cx="11359661" cy="1444741"/>
          </a:xfrm>
        </p:spPr>
        <p:txBody>
          <a:bodyPr>
            <a:normAutofit lnSpcReduction="10000"/>
          </a:bodyPr>
          <a:lstStyle/>
          <a:p>
            <a:r>
              <a:rPr lang="ru-RU" sz="2800" i="1" dirty="0">
                <a:solidFill>
                  <a:srgbClr val="0070C0"/>
                </a:solidFill>
              </a:rPr>
              <a:t>ГАОУ ДПО «ЛОИРО»</a:t>
            </a:r>
            <a:r>
              <a:rPr lang="ru-RU" sz="2800" dirty="0">
                <a:solidFill>
                  <a:srgbClr val="0070C0"/>
                </a:solidFill>
              </a:rPr>
              <a:t>:</a:t>
            </a:r>
          </a:p>
          <a:p>
            <a:r>
              <a:rPr lang="ru-RU" sz="2800" i="1" dirty="0"/>
              <a:t>система сопровождения непрерывного</a:t>
            </a:r>
          </a:p>
          <a:p>
            <a:r>
              <a:rPr lang="ru-RU" sz="2800" i="1" dirty="0"/>
              <a:t>профессионального роста педагога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72207" y="5275514"/>
            <a:ext cx="11359661" cy="1444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i="1" dirty="0" smtClean="0">
                <a:solidFill>
                  <a:srgbClr val="0070C0"/>
                </a:solidFill>
              </a:rPr>
              <a:t>М.А. Шаталов,</a:t>
            </a:r>
          </a:p>
          <a:p>
            <a:pPr algn="r"/>
            <a:r>
              <a:rPr lang="ru-RU" sz="2000" i="1" dirty="0" smtClean="0"/>
              <a:t>проректор по учебно-методической</a:t>
            </a:r>
          </a:p>
          <a:p>
            <a:pPr algn="r"/>
            <a:r>
              <a:rPr lang="ru-RU" sz="2000" i="1" dirty="0" smtClean="0"/>
              <a:t>деятельности, </a:t>
            </a:r>
            <a:r>
              <a:rPr lang="ru-RU" sz="2000" i="1" dirty="0" err="1" smtClean="0"/>
              <a:t>д.п.н</a:t>
            </a:r>
            <a:r>
              <a:rPr lang="ru-RU" sz="2000" i="1" dirty="0" smtClean="0"/>
              <a:t>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41649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93" y="180492"/>
            <a:ext cx="10515600" cy="13142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ДОКУРСОВАЯ</a:t>
            </a:r>
            <a:r>
              <a:rPr lang="ru-RU" sz="2400" dirty="0">
                <a:solidFill>
                  <a:srgbClr val="1155CC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595959"/>
                </a:solidFill>
                <a:latin typeface="Arial" panose="020B0604020202020204" pitchFamily="34" charset="0"/>
              </a:rPr>
              <a:t>диагностика:</a:t>
            </a:r>
            <a:r>
              <a:rPr lang="ru-RU" sz="2400" b="0" dirty="0">
                <a:effectLst/>
              </a:rPr>
              <a:t/>
            </a:r>
            <a:br>
              <a:rPr lang="ru-RU" sz="2400" b="0" dirty="0">
                <a:effectLst/>
              </a:rPr>
            </a:br>
            <a:r>
              <a:rPr lang="ru-RU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br>
              <a:rPr lang="ru-RU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изучения образовательных запросов через ММС / РМО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F7DB442-C9F9-4F79-A8E7-A885D8C234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993223"/>
              </p:ext>
            </p:extLst>
          </p:nvPr>
        </p:nvGraphicFramePr>
        <p:xfrm>
          <a:off x="612560" y="1683577"/>
          <a:ext cx="10990553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640">
                  <a:extLst>
                    <a:ext uri="{9D8B030D-6E8A-4147-A177-3AD203B41FA5}">
                      <a16:colId xmlns:a16="http://schemas.microsoft.com/office/drawing/2014/main" val="89696499"/>
                    </a:ext>
                  </a:extLst>
                </a:gridCol>
                <a:gridCol w="3311371">
                  <a:extLst>
                    <a:ext uri="{9D8B030D-6E8A-4147-A177-3AD203B41FA5}">
                      <a16:colId xmlns:a16="http://schemas.microsoft.com/office/drawing/2014/main" val="107129739"/>
                    </a:ext>
                  </a:extLst>
                </a:gridCol>
                <a:gridCol w="5548542">
                  <a:extLst>
                    <a:ext uri="{9D8B030D-6E8A-4147-A177-3AD203B41FA5}">
                      <a16:colId xmlns:a16="http://schemas.microsoft.com/office/drawing/2014/main" val="3644876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семинар для руководителей РМО 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</a:rPr>
                        <a:t>«Актуальные вопросы обучения … в 20__-20__ учебном году»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>
                          <a:solidFill>
                            <a:srgbClr val="0070C0"/>
                          </a:solidFill>
                        </a:rPr>
                        <a:t>выявление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 круга профессиональных проблем, общих для педагогов конкретного района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 региона в целом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94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сентябрь-октябрь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>
                          <a:solidFill>
                            <a:srgbClr val="FF0000"/>
                          </a:solidFill>
                        </a:rPr>
                        <a:t>в программе семинара</a:t>
                      </a:r>
                      <a:endParaRPr lang="ru-RU" sz="2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4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>
                          <a:solidFill>
                            <a:srgbClr val="0070C0"/>
                          </a:solidFill>
                        </a:rPr>
                        <a:t>организация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 анкетирования педагогов, планирующих повышение квалификации в следующем финансовом году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37163"/>
                  </a:ext>
                </a:extLst>
              </a:tr>
            </a:tbl>
          </a:graphicData>
        </a:graphic>
      </p:graphicFrame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9BA4FFFB-DEE7-4C15-9919-CFA170743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52802"/>
              </p:ext>
            </p:extLst>
          </p:nvPr>
        </p:nvGraphicFramePr>
        <p:xfrm>
          <a:off x="621437" y="4476123"/>
          <a:ext cx="10990554" cy="191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5277">
                  <a:extLst>
                    <a:ext uri="{9D8B030D-6E8A-4147-A177-3AD203B41FA5}">
                      <a16:colId xmlns:a16="http://schemas.microsoft.com/office/drawing/2014/main" val="3004916184"/>
                    </a:ext>
                  </a:extLst>
                </a:gridCol>
                <a:gridCol w="5495277">
                  <a:extLst>
                    <a:ext uri="{9D8B030D-6E8A-4147-A177-3AD203B41FA5}">
                      <a16:colId xmlns:a16="http://schemas.microsoft.com/office/drawing/2014/main" val="3610576280"/>
                    </a:ext>
                  </a:extLst>
                </a:gridCol>
              </a:tblGrid>
              <a:tr h="913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обучения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географии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2019-2020 учебном году»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 сентября 2019 г.)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обучения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химии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2019-2020 учебном году»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сентября 2019 г.)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80554"/>
                  </a:ext>
                </a:extLst>
              </a:tr>
              <a:tr h="913514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обучения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физике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астрономии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2019-2020 учебном году»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сентября 2019 г.)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обучения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биологии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2019-2020 учебном году» </a:t>
                      </a:r>
                      <a:r>
                        <a:rPr lang="ru-RU" sz="2000" b="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сентября 2019 г.)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другие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675946"/>
                  </a:ext>
                </a:extLst>
              </a:tr>
            </a:tbl>
          </a:graphicData>
        </a:graphic>
      </p:graphicFrame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65A70A10-F18E-4B94-97D9-1686D860F976}"/>
              </a:ext>
            </a:extLst>
          </p:cNvPr>
          <p:cNvSpPr/>
          <p:nvPr/>
        </p:nvSpPr>
        <p:spPr>
          <a:xfrm>
            <a:off x="6843377" y="2317072"/>
            <a:ext cx="684887" cy="607952"/>
          </a:xfrm>
          <a:custGeom>
            <a:avLst/>
            <a:gdLst>
              <a:gd name="connsiteX0" fmla="*/ 684887 w 684887"/>
              <a:gd name="connsiteY0" fmla="*/ 603681 h 607952"/>
              <a:gd name="connsiteX1" fmla="*/ 338658 w 684887"/>
              <a:gd name="connsiteY1" fmla="*/ 603681 h 607952"/>
              <a:gd name="connsiteX2" fmla="*/ 116716 w 684887"/>
              <a:gd name="connsiteY2" fmla="*/ 559293 h 607952"/>
              <a:gd name="connsiteX3" fmla="*/ 1306 w 684887"/>
              <a:gd name="connsiteY3" fmla="*/ 346229 h 607952"/>
              <a:gd name="connsiteX4" fmla="*/ 187738 w 684887"/>
              <a:gd name="connsiteY4" fmla="*/ 0 h 607952"/>
              <a:gd name="connsiteX5" fmla="*/ 187738 w 684887"/>
              <a:gd name="connsiteY5" fmla="*/ 0 h 607952"/>
              <a:gd name="connsiteX6" fmla="*/ 187738 w 684887"/>
              <a:gd name="connsiteY6" fmla="*/ 0 h 607952"/>
              <a:gd name="connsiteX7" fmla="*/ 187738 w 684887"/>
              <a:gd name="connsiteY7" fmla="*/ 0 h 60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887" h="607952">
                <a:moveTo>
                  <a:pt x="684887" y="603681"/>
                </a:moveTo>
                <a:cubicBezTo>
                  <a:pt x="559120" y="607380"/>
                  <a:pt x="433353" y="611079"/>
                  <a:pt x="338658" y="603681"/>
                </a:cubicBezTo>
                <a:cubicBezTo>
                  <a:pt x="243963" y="596283"/>
                  <a:pt x="172941" y="602202"/>
                  <a:pt x="116716" y="559293"/>
                </a:cubicBezTo>
                <a:cubicBezTo>
                  <a:pt x="60491" y="516384"/>
                  <a:pt x="-10531" y="439444"/>
                  <a:pt x="1306" y="346229"/>
                </a:cubicBezTo>
                <a:cubicBezTo>
                  <a:pt x="13143" y="253014"/>
                  <a:pt x="187738" y="0"/>
                  <a:pt x="187738" y="0"/>
                </a:cubicBezTo>
                <a:lnTo>
                  <a:pt x="187738" y="0"/>
                </a:lnTo>
                <a:lnTo>
                  <a:pt x="187738" y="0"/>
                </a:lnTo>
                <a:lnTo>
                  <a:pt x="187738" y="0"/>
                </a:lnTo>
              </a:path>
            </a:pathLst>
          </a:custGeom>
          <a:noFill/>
          <a:ln w="1905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F8C0306E-C91F-44E8-9D6F-F8661BBB5A29}"/>
              </a:ext>
            </a:extLst>
          </p:cNvPr>
          <p:cNvSpPr/>
          <p:nvPr/>
        </p:nvSpPr>
        <p:spPr>
          <a:xfrm>
            <a:off x="10120544" y="2919767"/>
            <a:ext cx="645167" cy="293950"/>
          </a:xfrm>
          <a:custGeom>
            <a:avLst/>
            <a:gdLst>
              <a:gd name="connsiteX0" fmla="*/ 0 w 645167"/>
              <a:gd name="connsiteY0" fmla="*/ 986 h 293950"/>
              <a:gd name="connsiteX1" fmla="*/ 435006 w 645167"/>
              <a:gd name="connsiteY1" fmla="*/ 9864 h 293950"/>
              <a:gd name="connsiteX2" fmla="*/ 639192 w 645167"/>
              <a:gd name="connsiteY2" fmla="*/ 72008 h 293950"/>
              <a:gd name="connsiteX3" fmla="*/ 594804 w 645167"/>
              <a:gd name="connsiteY3" fmla="*/ 293950 h 293950"/>
              <a:gd name="connsiteX4" fmla="*/ 594804 w 645167"/>
              <a:gd name="connsiteY4" fmla="*/ 293950 h 29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167" h="293950">
                <a:moveTo>
                  <a:pt x="0" y="986"/>
                </a:moveTo>
                <a:cubicBezTo>
                  <a:pt x="164237" y="-494"/>
                  <a:pt x="328474" y="-1973"/>
                  <a:pt x="435006" y="9864"/>
                </a:cubicBezTo>
                <a:cubicBezTo>
                  <a:pt x="541538" y="21701"/>
                  <a:pt x="612559" y="24660"/>
                  <a:pt x="639192" y="72008"/>
                </a:cubicBezTo>
                <a:cubicBezTo>
                  <a:pt x="665825" y="119356"/>
                  <a:pt x="594804" y="293950"/>
                  <a:pt x="594804" y="293950"/>
                </a:cubicBezTo>
                <a:lnTo>
                  <a:pt x="594804" y="293950"/>
                </a:lnTo>
              </a:path>
            </a:pathLst>
          </a:custGeom>
          <a:noFill/>
          <a:ln w="1905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75493" y="1219200"/>
          <a:ext cx="11649075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5493" y="180492"/>
            <a:ext cx="10515600" cy="103870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ДОКУРСОВАЯ</a:t>
            </a:r>
            <a:r>
              <a:rPr lang="ru-RU" sz="2400" dirty="0">
                <a:solidFill>
                  <a:srgbClr val="1155CC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595959"/>
                </a:solidFill>
                <a:latin typeface="Arial" panose="020B0604020202020204" pitchFamily="34" charset="0"/>
              </a:rPr>
              <a:t>диагностика:</a:t>
            </a:r>
            <a:r>
              <a:rPr lang="ru-RU" sz="2400" b="0" dirty="0">
                <a:effectLst/>
              </a:rPr>
              <a:t/>
            </a:r>
            <a:br>
              <a:rPr lang="ru-RU" sz="2400" b="0" dirty="0">
                <a:effectLst/>
              </a:rPr>
            </a:br>
            <a:r>
              <a:rPr lang="ru-RU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ГИА (ЕГЭ)</a:t>
            </a:r>
            <a:endParaRPr lang="ru-RU" sz="2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1450" y="4794250"/>
            <a:ext cx="25812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>
                <a:solidFill>
                  <a:srgbClr val="0070C0"/>
                </a:solidFill>
              </a:rPr>
              <a:t>Раздел:</a:t>
            </a:r>
            <a:br>
              <a:rPr lang="ru-RU" sz="2600" dirty="0">
                <a:solidFill>
                  <a:srgbClr val="0070C0"/>
                </a:solidFill>
              </a:rPr>
            </a:br>
            <a:r>
              <a:rPr lang="ru-RU" sz="2600" dirty="0">
                <a:solidFill>
                  <a:srgbClr val="0070C0"/>
                </a:solidFill>
              </a:rPr>
              <a:t>Неорганическая химия</a:t>
            </a:r>
          </a:p>
        </p:txBody>
      </p:sp>
      <p:graphicFrame>
        <p:nvGraphicFramePr>
          <p:cNvPr id="9" name="Объект 5"/>
          <p:cNvGraphicFramePr>
            <a:graphicFrameLocks/>
          </p:cNvGraphicFramePr>
          <p:nvPr/>
        </p:nvGraphicFramePr>
        <p:xfrm>
          <a:off x="2857500" y="4044950"/>
          <a:ext cx="908685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899776767"/>
                    </a:ext>
                  </a:extLst>
                </a:gridCol>
                <a:gridCol w="5051360">
                  <a:extLst>
                    <a:ext uri="{9D8B030D-6E8A-4147-A177-3AD203B41FA5}">
                      <a16:colId xmlns:a16="http://schemas.microsoft.com/office/drawing/2014/main" val="3101783763"/>
                    </a:ext>
                  </a:extLst>
                </a:gridCol>
                <a:gridCol w="1978090">
                  <a:extLst>
                    <a:ext uri="{9D8B030D-6E8A-4147-A177-3AD203B41FA5}">
                      <a16:colId xmlns:a16="http://schemas.microsoft.com/office/drawing/2014/main" val="1158042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rgbClr val="0070C0"/>
                          </a:solidFill>
                        </a:rPr>
                        <a:t>№ и уровень сложности задания в КИМ ЕГЭ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rgbClr val="0070C0"/>
                          </a:solidFill>
                        </a:rPr>
                        <a:t>Проверяемый</a:t>
                      </a:r>
                      <a:r>
                        <a:rPr lang="ru-RU" sz="1300" b="0" baseline="0" dirty="0">
                          <a:solidFill>
                            <a:srgbClr val="0070C0"/>
                          </a:solidFill>
                        </a:rPr>
                        <a:t> элемент содержания в КИМ ЕГЭ</a:t>
                      </a:r>
                      <a:endParaRPr lang="ru-RU" sz="13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rgbClr val="0070C0"/>
                          </a:solidFill>
                        </a:rPr>
                        <a:t>Планируемые учебные модули в ДПП ПК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91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5 (Б)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Классификация и номенклатура неорганических соединений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Неорганические соединения в школьном курсе химии: вопросы содержания и методики подготовки к ГИА.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41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7 (Б)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Химические свойства классов неорганических соединений. РИО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14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9 (П)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Химические свойства неорганических веществ (простых, сложных).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309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10 (Б)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Взаимосвязь неорганических соединений.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Решение экспериментальных задач по неорганической химии в подготовке обучающихся к ГИА.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463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25 (П)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Качественные реакции на неорганические соединения.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86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32 (В)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</a:rPr>
                        <a:t>Взаимосвязь неорганических соединений.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373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4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5310" y="1838640"/>
            <a:ext cx="78515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(тестирование и др.) 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слушателей (при электронной записи на курс ПК):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422" y="254871"/>
            <a:ext cx="6597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</a:t>
            </a:r>
            <a:r>
              <a:rPr lang="ru-RU" sz="2400" dirty="0">
                <a:solidFill>
                  <a:srgbClr val="351C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затруднений руководителей и педагогов образовательных организаций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318" y="2558427"/>
            <a:ext cx="3009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</a:rPr>
              <a:t>ДОКУРСОВАЯ</a:t>
            </a:r>
            <a:endParaRPr lang="ru-RU" sz="2400" b="0" dirty="0">
              <a:solidFill>
                <a:srgbClr val="0070C0"/>
              </a:solidFill>
              <a:effectLst/>
            </a:endParaRPr>
          </a:p>
          <a:p>
            <a:pPr algn="ctr"/>
            <a:r>
              <a:rPr lang="ru-RU" sz="2400" dirty="0">
                <a:latin typeface="Arial" panose="020B0604020202020204" pitchFamily="34" charset="0"/>
              </a:rPr>
              <a:t>диагностика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</a:rPr>
              <a:t>на этапе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проектирования ДПП</a:t>
            </a:r>
          </a:p>
          <a:p>
            <a:pPr algn="ctr"/>
            <a:endParaRPr lang="ru-RU" sz="24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rgbClr val="0070C0"/>
                </a:solidFill>
              </a:rPr>
              <a:t>дополнительный источник информации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2823" y="2518589"/>
            <a:ext cx="68902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образовательно-профессиональных запросов слушателей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адресное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выявление профессиональных дефицитов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8246" y="3951739"/>
            <a:ext cx="78515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учёт 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анкетирования (тестирования и др.) при проектировании ДПП ПК: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96966" y="4622885"/>
            <a:ext cx="68902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У(Т)П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учебного содержания и соответствующих практических занятий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возможных дифференцированных образовательных маршрутов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условий для индивидуального (группового) сопровождения педагога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229102" y="2206869"/>
            <a:ext cx="80888" cy="1863969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0838" y="263663"/>
            <a:ext cx="6597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</a:t>
            </a:r>
            <a:r>
              <a:rPr lang="ru-RU" sz="2400" dirty="0">
                <a:solidFill>
                  <a:srgbClr val="351C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затруднений руководителей и педагогов образовательных организаций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8987" y="1890268"/>
            <a:ext cx="3009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планирование</a:t>
            </a:r>
            <a:r>
              <a:rPr lang="ru-RU" sz="2400" dirty="0">
                <a:latin typeface="Arial" panose="020B0604020202020204" pitchFamily="34" charset="0"/>
              </a:rPr>
              <a:t> и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проектирование ДПП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5526" y="1985561"/>
            <a:ext cx="300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</a:rPr>
              <a:t>докурсовая диагностика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80130" y="1985561"/>
            <a:ext cx="3009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</a:rPr>
              <a:t>диагностика в период курсовой подготовки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45526" y="3017847"/>
            <a:ext cx="30099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</a:rPr>
              <a:t>риски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</a:rPr>
              <a:t>получение недостаточной или недостоверной информации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080130" y="3325624"/>
            <a:ext cx="3174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0070C0"/>
                </a:solidFill>
                <a:latin typeface="Arial" panose="020B0604020202020204" pitchFamily="34" charset="0"/>
              </a:rPr>
              <a:t>интегрированные</a:t>
            </a:r>
            <a:r>
              <a:rPr lang="ru-RU" sz="2000" dirty="0">
                <a:latin typeface="Arial" panose="020B0604020202020204" pitchFamily="34" charset="0"/>
              </a:rPr>
              <a:t> в структуру У(Т)П диагностические модули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58098" y="4548305"/>
            <a:ext cx="40180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0070C0"/>
                </a:solidFill>
                <a:latin typeface="Arial" panose="020B0604020202020204" pitchFamily="34" charset="0"/>
              </a:rPr>
              <a:t>более точное </a:t>
            </a:r>
            <a:r>
              <a:rPr lang="ru-RU" sz="2000" dirty="0">
                <a:latin typeface="Arial" panose="020B0604020202020204" pitchFamily="34" charset="0"/>
              </a:rPr>
              <a:t>диагностирование профессиональных дефицитов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820755" y="5770986"/>
            <a:ext cx="36927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устранение дефицитов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</a:rPr>
              <a:t>«открытые» учебные модули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11923" y="3713210"/>
            <a:ext cx="3009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</a:rPr>
              <a:t>ЦЕНТРЫ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</a:rPr>
              <a:t>ОЦЕНКИ КОМПЕТЕНЦИЙ</a:t>
            </a:r>
          </a:p>
        </p:txBody>
      </p:sp>
      <p:sp>
        <p:nvSpPr>
          <p:cNvPr id="2" name="Стрелка: вверх 1">
            <a:extLst>
              <a:ext uri="{FF2B5EF4-FFF2-40B4-BE49-F238E27FC236}">
                <a16:creationId xmlns:a16="http://schemas.microsoft.com/office/drawing/2014/main" id="{17BEBA9E-3C64-4626-87F8-13CE915FF142}"/>
              </a:ext>
            </a:extLst>
          </p:cNvPr>
          <p:cNvSpPr/>
          <p:nvPr/>
        </p:nvSpPr>
        <p:spPr>
          <a:xfrm>
            <a:off x="5886398" y="3090597"/>
            <a:ext cx="237565" cy="62261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0FF50F45-2666-4C71-9654-0447DECD96C5}"/>
              </a:ext>
            </a:extLst>
          </p:cNvPr>
          <p:cNvCxnSpPr/>
          <p:nvPr/>
        </p:nvCxnSpPr>
        <p:spPr>
          <a:xfrm>
            <a:off x="3275860" y="2388093"/>
            <a:ext cx="1509204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9B60BA8-2E8F-47A8-9AD2-C1F6739EC4FD}"/>
              </a:ext>
            </a:extLst>
          </p:cNvPr>
          <p:cNvCxnSpPr/>
          <p:nvPr/>
        </p:nvCxnSpPr>
        <p:spPr>
          <a:xfrm flipH="1">
            <a:off x="7270812" y="2396971"/>
            <a:ext cx="1020932" cy="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4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2962" t="19059" r="21425" b="17914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FF4761-4E3C-4BBD-ABFE-6B4E5BE6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490" y="196449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БЛИЖАЙШИЕ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ЗОНЫ РАЗВИТИЯ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CC3657-CD7B-43AF-8FE7-CB4045061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640" y="1681163"/>
            <a:ext cx="5157787" cy="823912"/>
          </a:xfrm>
        </p:spPr>
        <p:txBody>
          <a:bodyPr>
            <a:normAutofit fontScale="85000" lnSpcReduction="20000"/>
          </a:bodyPr>
          <a:lstStyle/>
          <a:p>
            <a:r>
              <a:rPr lang="ru-RU" sz="3200" b="0" dirty="0">
                <a:solidFill>
                  <a:srgbClr val="002060"/>
                </a:solidFill>
              </a:rPr>
              <a:t>Существующие</a:t>
            </a:r>
          </a:p>
          <a:p>
            <a:r>
              <a:rPr lang="ru-RU" sz="3200" b="0" dirty="0">
                <a:solidFill>
                  <a:srgbClr val="002060"/>
                </a:solidFill>
              </a:rPr>
              <a:t>риски: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5DBE61-8E8B-41EA-B56E-A9AA5E4B3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640" y="2664226"/>
            <a:ext cx="5535936" cy="38963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1. </a:t>
            </a:r>
            <a:r>
              <a:rPr lang="ru-RU" sz="2000" i="1" dirty="0" smtClean="0">
                <a:solidFill>
                  <a:srgbClr val="0070C0"/>
                </a:solidFill>
              </a:rPr>
              <a:t>Возможность</a:t>
            </a:r>
            <a:r>
              <a:rPr lang="ru-RU" sz="2000" dirty="0" smtClean="0"/>
              <a:t> </a:t>
            </a:r>
            <a:r>
              <a:rPr lang="ru-RU" sz="2000" dirty="0"/>
              <a:t>получения необъективной информации о профессиональных дефицитах педагогов</a:t>
            </a:r>
            <a:r>
              <a:rPr lang="ru-RU" sz="20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2. </a:t>
            </a:r>
            <a:r>
              <a:rPr lang="ru-RU" sz="2000" i="1" dirty="0">
                <a:solidFill>
                  <a:srgbClr val="0070C0"/>
                </a:solidFill>
              </a:rPr>
              <a:t>Недостаточная</a:t>
            </a:r>
            <a:r>
              <a:rPr lang="ru-RU" sz="2000" dirty="0"/>
              <a:t> эффективность деятельности и взаимодействия методических служб </a:t>
            </a:r>
            <a:r>
              <a:rPr lang="en-US" sz="2000" dirty="0"/>
              <a:t>/</a:t>
            </a:r>
            <a:r>
              <a:rPr lang="ru-RU" sz="2000" dirty="0"/>
              <a:t> объединений разного уровня.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D79400-0BD6-4CD0-AD9B-36E91FC56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7610" y="1681163"/>
            <a:ext cx="5183188" cy="823912"/>
          </a:xfrm>
        </p:spPr>
        <p:txBody>
          <a:bodyPr>
            <a:normAutofit fontScale="85000" lnSpcReduction="20000"/>
          </a:bodyPr>
          <a:lstStyle/>
          <a:p>
            <a:r>
              <a:rPr lang="ru-RU" sz="3200" b="0" dirty="0">
                <a:solidFill>
                  <a:srgbClr val="002060"/>
                </a:solidFill>
              </a:rPr>
              <a:t>Пути</a:t>
            </a:r>
          </a:p>
          <a:p>
            <a:r>
              <a:rPr lang="ru-RU" sz="3200" b="0" dirty="0">
                <a:solidFill>
                  <a:srgbClr val="002060"/>
                </a:solidFill>
              </a:rPr>
              <a:t>решения: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365174-253D-414C-85B2-E4F9B15F8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7610" y="2664225"/>
            <a:ext cx="5535936" cy="382535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1. </a:t>
            </a:r>
            <a:r>
              <a:rPr lang="ru-RU" sz="2000" i="1" dirty="0" smtClean="0">
                <a:solidFill>
                  <a:srgbClr val="0070C0"/>
                </a:solidFill>
              </a:rPr>
              <a:t>Отбор</a:t>
            </a:r>
            <a:r>
              <a:rPr lang="ru-RU" sz="2000" dirty="0" smtClean="0"/>
              <a:t> </a:t>
            </a:r>
            <a:r>
              <a:rPr lang="ru-RU" sz="2000" dirty="0"/>
              <a:t>критериев и показателей, разработка соответствующих контрольно-измерительных материалов</a:t>
            </a:r>
            <a:r>
              <a:rPr lang="ru-RU" sz="20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2.1</a:t>
            </a:r>
            <a:r>
              <a:rPr lang="ru-RU" sz="2000" dirty="0"/>
              <a:t>. </a:t>
            </a:r>
            <a:r>
              <a:rPr lang="ru-RU" sz="2000" i="1" dirty="0">
                <a:solidFill>
                  <a:srgbClr val="0070C0"/>
                </a:solidFill>
              </a:rPr>
              <a:t>Создание</a:t>
            </a:r>
            <a:r>
              <a:rPr lang="ru-RU" sz="2000" dirty="0"/>
              <a:t> РМО по всем </a:t>
            </a:r>
            <a:r>
              <a:rPr lang="ru-RU" sz="2000" dirty="0" smtClean="0"/>
              <a:t>предметам (или предметным областям) </a:t>
            </a:r>
            <a:r>
              <a:rPr lang="ru-RU" sz="2000" dirty="0"/>
              <a:t>во всех муниципальных образованиях.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2.2</a:t>
            </a:r>
            <a:r>
              <a:rPr lang="ru-RU" sz="2000" dirty="0"/>
              <a:t>. </a:t>
            </a:r>
            <a:r>
              <a:rPr lang="ru-RU" sz="2000" i="1" dirty="0" smtClean="0">
                <a:solidFill>
                  <a:srgbClr val="0070C0"/>
                </a:solidFill>
              </a:rPr>
              <a:t>Анализ</a:t>
            </a:r>
            <a:r>
              <a:rPr lang="ru-RU" sz="2000" dirty="0"/>
              <a:t> </a:t>
            </a:r>
            <a:r>
              <a:rPr lang="ru-RU" sz="2000" dirty="0" smtClean="0"/>
              <a:t>и целенаправленное сопровождение деятельности методических </a:t>
            </a:r>
            <a:r>
              <a:rPr lang="ru-RU" sz="2000" dirty="0"/>
              <a:t>объединений и иных профессиональных сообществ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3116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9129" y="1118106"/>
            <a:ext cx="85107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обеспечение </a:t>
            </a:r>
            <a:r>
              <a:rPr lang="ru-RU" sz="3000" dirty="0" smtClean="0">
                <a:solidFill>
                  <a:srgbClr val="0070C0"/>
                </a:solidFill>
                <a:latin typeface="Arial" panose="020B0604020202020204" pitchFamily="34" charset="0"/>
              </a:rPr>
              <a:t>непрерывности </a:t>
            </a:r>
            <a:r>
              <a:rPr lang="ru-RU" sz="3000" dirty="0">
                <a:solidFill>
                  <a:srgbClr val="0070C0"/>
                </a:solidFill>
                <a:latin typeface="Arial" panose="020B0604020202020204" pitchFamily="34" charset="0"/>
              </a:rPr>
              <a:t>профессионального роста </a:t>
            </a:r>
            <a:r>
              <a:rPr lang="ru-RU" sz="3000" dirty="0" smtClean="0">
                <a:solidFill>
                  <a:srgbClr val="0070C0"/>
                </a:solidFill>
                <a:latin typeface="Arial" panose="020B0604020202020204" pitchFamily="34" charset="0"/>
              </a:rPr>
              <a:t>педагогических кадров как условия </a:t>
            </a:r>
            <a:r>
              <a:rPr lang="ru-RU" sz="3000" dirty="0">
                <a:solidFill>
                  <a:srgbClr val="0070C0"/>
                </a:solidFill>
                <a:latin typeface="Arial" panose="020B0604020202020204" pitchFamily="34" charset="0"/>
              </a:rPr>
              <a:t>конкурентоспособности 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</a:rPr>
              <a:t>системы образования Ленинградской области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0634" y="539165"/>
            <a:ext cx="20573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C00000"/>
                </a:solidFill>
                <a:latin typeface="Arial" panose="020B0604020202020204" pitchFamily="34" charset="0"/>
              </a:rPr>
              <a:t>ЦЕЛЬ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9100" y="4548915"/>
            <a:ext cx="80185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организовать повышение квалификации педагогических кадров </a:t>
            </a: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</a:rPr>
              <a:t>на основе выявления и устранения имеющихся у них профессиональных дефицитов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0929" y="3902584"/>
            <a:ext cx="2088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ЗАДАЧА</a:t>
            </a:r>
          </a:p>
        </p:txBody>
      </p:sp>
    </p:spTree>
    <p:extLst>
      <p:ext uri="{BB962C8B-B14F-4D97-AF65-F5344CB8AC3E}">
        <p14:creationId xmlns:p14="http://schemas.microsoft.com/office/powerpoint/2010/main" val="23718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79" y="338749"/>
            <a:ext cx="10515600" cy="14900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Развитие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системы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повышения квалификации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286513"/>
              </p:ext>
            </p:extLst>
          </p:nvPr>
        </p:nvGraphicFramePr>
        <p:xfrm>
          <a:off x="2419707" y="2471921"/>
          <a:ext cx="9501554" cy="3908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2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A045F7-6879-4F85-A92E-705147B3E9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04" t="20324" r="17864" b="13139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8D0B6F4-946B-4295-BB4E-E19F6A0AC2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87" t="18540" r="20614" b="9598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3110" t="37099" r="31320" b="38709"/>
          <a:stretch/>
        </p:blipFill>
        <p:spPr>
          <a:xfrm>
            <a:off x="1793631" y="1565030"/>
            <a:ext cx="8809892" cy="270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2936" y="1724338"/>
            <a:ext cx="71540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проверок образовательных организаций в рамках контрольно-надзорной деятельности (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КОиПО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ЛО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мониторинговых исследований текущего года</a:t>
            </a:r>
            <a:endParaRPr lang="ru-RU" sz="2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ГИА (ОГЭ / ЕГЭ) текущего года и в динамике</a:t>
            </a:r>
            <a:endParaRPr lang="ru-RU" sz="2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ВПР текущего года и в динамике</a:t>
            </a:r>
            <a:endParaRPr lang="ru-RU" sz="2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изучения образовательных запросов через ММС / РМО</a:t>
            </a:r>
            <a:endParaRPr lang="ru-RU" sz="2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видеоматериалы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профессиональных конкурсов</a:t>
            </a:r>
            <a:endParaRPr lang="ru-RU" sz="2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анкетирования (тестирования и др.) слушаталей текущего года обучения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аттестационных процедур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7214" y="316415"/>
            <a:ext cx="6597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</a:t>
            </a:r>
            <a:r>
              <a:rPr lang="ru-RU" sz="2400" dirty="0">
                <a:solidFill>
                  <a:srgbClr val="351C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затруднений руководителей и педагогов образовательных организаций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0914" y="2690315"/>
            <a:ext cx="27358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</a:rPr>
              <a:t>ДОКУРСОВАЯ</a:t>
            </a:r>
            <a:endParaRPr lang="ru-RU" sz="2400" b="0" dirty="0">
              <a:solidFill>
                <a:srgbClr val="0070C0"/>
              </a:solidFill>
              <a:effectLst/>
            </a:endParaRPr>
          </a:p>
          <a:p>
            <a:pPr algn="ctr"/>
            <a:r>
              <a:rPr lang="ru-RU" sz="2400" dirty="0">
                <a:latin typeface="Arial" panose="020B0604020202020204" pitchFamily="34" charset="0"/>
              </a:rPr>
              <a:t>диагностика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</a:rPr>
              <a:t>на этапах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формирования ГЗ</a:t>
            </a:r>
            <a:r>
              <a:rPr lang="ru-RU" sz="2400" dirty="0">
                <a:latin typeface="Arial" panose="020B0604020202020204" pitchFamily="34" charset="0"/>
              </a:rPr>
              <a:t>,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 планирования тематики </a:t>
            </a:r>
            <a:r>
              <a:rPr lang="ru-RU" sz="2400" dirty="0">
                <a:latin typeface="Arial" panose="020B0604020202020204" pitchFamily="34" charset="0"/>
              </a:rPr>
              <a:t>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 проектирования ДПП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13099" y="2505649"/>
            <a:ext cx="5158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А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Н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А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Л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Т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К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36981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93" y="180492"/>
            <a:ext cx="10515600" cy="13142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ДОКУРСОВАЯ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595959"/>
                </a:solidFill>
                <a:latin typeface="Arial" panose="020B0604020202020204" pitchFamily="34" charset="0"/>
              </a:rPr>
              <a:t>диагностика:</a:t>
            </a:r>
            <a:r>
              <a:rPr lang="ru-RU" sz="2400" b="0" dirty="0">
                <a:effectLst/>
              </a:rPr>
              <a:t/>
            </a:r>
            <a:br>
              <a:rPr lang="ru-RU" sz="2400" b="0" dirty="0">
                <a:effectLst/>
              </a:rPr>
            </a:br>
            <a:r>
              <a:rPr lang="ru-RU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br>
              <a:rPr lang="ru-RU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изучения образовательных запросов через ММС / РМО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540795"/>
              </p:ext>
            </p:extLst>
          </p:nvPr>
        </p:nvGraphicFramePr>
        <p:xfrm>
          <a:off x="844062" y="1494692"/>
          <a:ext cx="10682654" cy="519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1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93" y="180492"/>
            <a:ext cx="10515600" cy="13142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ДОКУРСОВАЯ</a:t>
            </a:r>
            <a:r>
              <a:rPr lang="ru-RU" sz="2400" dirty="0">
                <a:solidFill>
                  <a:srgbClr val="1155CC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595959"/>
                </a:solidFill>
                <a:latin typeface="Arial" panose="020B0604020202020204" pitchFamily="34" charset="0"/>
              </a:rPr>
              <a:t>диагностика:</a:t>
            </a:r>
            <a:r>
              <a:rPr lang="ru-RU" sz="2400" b="0" dirty="0">
                <a:effectLst/>
              </a:rPr>
              <a:t/>
            </a:r>
            <a:br>
              <a:rPr lang="ru-RU" sz="2400" b="0" dirty="0">
                <a:effectLst/>
              </a:rPr>
            </a:br>
            <a:r>
              <a:rPr lang="ru-RU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br>
              <a:rPr lang="ru-RU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изучения образовательных запросов через ММС / РМО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772429"/>
              </p:ext>
            </p:extLst>
          </p:nvPr>
        </p:nvGraphicFramePr>
        <p:xfrm>
          <a:off x="1129812" y="1733550"/>
          <a:ext cx="10682654" cy="478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68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626</Words>
  <Application>Microsoft Office PowerPoint</Application>
  <PresentationFormat>Широкоэкранный</PresentationFormat>
  <Paragraphs>110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Тема Office</vt:lpstr>
      <vt:lpstr>РАЗВИТИЕ СИСТЕМЫ ПОВЫШЕНИЯ КВАЛИФИКАЦИИ</vt:lpstr>
      <vt:lpstr>Презентация PowerPoint</vt:lpstr>
      <vt:lpstr>Развитие системы повышения квалификации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ДОКУРСОВАЯ диагностика: результаты изучения образовательных запросов через ММС / РМО </vt:lpstr>
      <vt:lpstr>ДОКУРСОВАЯ диагностика: результаты изучения образовательных запросов через ММС / РМО </vt:lpstr>
      <vt:lpstr>ДОКУРСОВАЯ диагностика: результаты изучения образовательных запросов через ММС / РМО </vt:lpstr>
      <vt:lpstr>ДОКУРСОВАЯ диагностика: результаты ГИА (ЕГЭ)</vt:lpstr>
      <vt:lpstr>Презентация PowerPoint</vt:lpstr>
      <vt:lpstr>Презентация PowerPoint</vt:lpstr>
      <vt:lpstr>Презентация PowerPoint</vt:lpstr>
      <vt:lpstr>БЛИЖАЙШИЕ ЗОНЫ РАЗВИТИЯ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СИСТЕМЫ ПОВЫШЕНИЯ КВАЛИФИКАЦИИ И ОБМЕНА ОПЫТОМ</dc:title>
  <dc:creator>ShatalovMA</dc:creator>
  <cp:lastModifiedBy>ShatalovMA</cp:lastModifiedBy>
  <cp:revision>78</cp:revision>
  <cp:lastPrinted>2019-12-09T12:47:52Z</cp:lastPrinted>
  <dcterms:created xsi:type="dcterms:W3CDTF">2019-11-29T06:20:43Z</dcterms:created>
  <dcterms:modified xsi:type="dcterms:W3CDTF">2019-12-13T07:32:38Z</dcterms:modified>
</cp:coreProperties>
</file>