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70" r:id="rId2"/>
    <p:sldId id="272" r:id="rId3"/>
    <p:sldId id="258" r:id="rId4"/>
    <p:sldId id="256" r:id="rId5"/>
    <p:sldId id="259" r:id="rId6"/>
    <p:sldId id="261" r:id="rId7"/>
    <p:sldId id="262" r:id="rId8"/>
    <p:sldId id="273" r:id="rId9"/>
    <p:sldId id="263" r:id="rId10"/>
    <p:sldId id="264" r:id="rId11"/>
    <p:sldId id="274" r:id="rId12"/>
    <p:sldId id="265" r:id="rId13"/>
    <p:sldId id="267" r:id="rId14"/>
    <p:sldId id="268" r:id="rId15"/>
    <p:sldId id="271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55816-C453-4160-A4DC-908B3E950BE6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53949-4807-41C1-82D8-43C48C43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0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1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3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4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2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4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5445E7-AEF9-47C7-8FFA-56188CA1980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A737A3-6F86-401A-95CE-FE74021EA9C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69619" y="1022108"/>
            <a:ext cx="806657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образования»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9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5" y="221973"/>
            <a:ext cx="872028" cy="9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9842" r="23425"/>
          <a:stretch>
            <a:fillRect/>
          </a:stretch>
        </p:blipFill>
        <p:spPr bwMode="auto">
          <a:xfrm>
            <a:off x="178654" y="1268413"/>
            <a:ext cx="1092054" cy="11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5" y="2564964"/>
            <a:ext cx="964805" cy="11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1971067" y="214675"/>
            <a:ext cx="846368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«Выборгский район»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079" name="Picture 19" descr="4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33" y="2170841"/>
            <a:ext cx="5773950" cy="340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576" y="5464177"/>
            <a:ext cx="1075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80"/>
                </a:solidFill>
                <a:latin typeface="NotoSans"/>
              </a:rPr>
              <a:t>	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проекта "500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+" для поддержки школ, работающих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сложных социально-экономических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33915"/>
              </p:ext>
            </p:extLst>
          </p:nvPr>
        </p:nvGraphicFramePr>
        <p:xfrm>
          <a:off x="84866" y="62598"/>
          <a:ext cx="12010152" cy="6516898"/>
        </p:xfrm>
        <a:graphic>
          <a:graphicData uri="http://schemas.openxmlformats.org/drawingml/2006/table">
            <a:tbl>
              <a:tblPr firstRow="1" firstCol="1" bandRow="1"/>
              <a:tblGrid>
                <a:gridCol w="629332">
                  <a:extLst>
                    <a:ext uri="{9D8B030D-6E8A-4147-A177-3AD203B41FA5}">
                      <a16:colId xmlns:a16="http://schemas.microsoft.com/office/drawing/2014/main" val="1612719509"/>
                    </a:ext>
                  </a:extLst>
                </a:gridCol>
                <a:gridCol w="2279527">
                  <a:extLst>
                    <a:ext uri="{9D8B030D-6E8A-4147-A177-3AD203B41FA5}">
                      <a16:colId xmlns:a16="http://schemas.microsoft.com/office/drawing/2014/main" val="1926049351"/>
                    </a:ext>
                  </a:extLst>
                </a:gridCol>
                <a:gridCol w="1210624">
                  <a:extLst>
                    <a:ext uri="{9D8B030D-6E8A-4147-A177-3AD203B41FA5}">
                      <a16:colId xmlns:a16="http://schemas.microsoft.com/office/drawing/2014/main" val="4122900512"/>
                    </a:ext>
                  </a:extLst>
                </a:gridCol>
                <a:gridCol w="1803925">
                  <a:extLst>
                    <a:ext uri="{9D8B030D-6E8A-4147-A177-3AD203B41FA5}">
                      <a16:colId xmlns:a16="http://schemas.microsoft.com/office/drawing/2014/main" val="1648007312"/>
                    </a:ext>
                  </a:extLst>
                </a:gridCol>
                <a:gridCol w="3338822">
                  <a:extLst>
                    <a:ext uri="{9D8B030D-6E8A-4147-A177-3AD203B41FA5}">
                      <a16:colId xmlns:a16="http://schemas.microsoft.com/office/drawing/2014/main" val="2169209760"/>
                    </a:ext>
                  </a:extLst>
                </a:gridCol>
                <a:gridCol w="2747922">
                  <a:extLst>
                    <a:ext uri="{9D8B030D-6E8A-4147-A177-3AD203B41FA5}">
                      <a16:colId xmlns:a16="http://schemas.microsoft.com/office/drawing/2014/main" val="302724436"/>
                    </a:ext>
                  </a:extLst>
                </a:gridCol>
              </a:tblGrid>
              <a:tr h="365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Требуемые ресурсы и их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276887"/>
                  </a:ext>
                </a:extLst>
              </a:tr>
              <a:tr h="17639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школьного благополучия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76804"/>
                  </a:ext>
                </a:extLst>
              </a:tr>
              <a:tr h="1190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совет «Создание модели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функционирования службы психолого-педагогической поддержки»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 школы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Модель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функционирования службы психолого-педагогической поддержки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задействованы все участники образовательного процесса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 </a:t>
                      </a: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Психологическая служба школы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91424"/>
                  </a:ext>
                </a:extLst>
              </a:tr>
              <a:tr h="2219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 для педагогов «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профессионального выгорания педагогов»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 школы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Диагностические карты педагогов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уровни профессионального выгорания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истощение (количество педагогов)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Деперсонализация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(количество педагогов)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Редукция профессиональных достижений (количество педагогов)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 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Психологическая служба при ЛОИРО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ЛОИРО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57681"/>
                  </a:ext>
                </a:extLst>
              </a:tr>
              <a:tr h="1448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методы активного взаимодействия с родителями учащихся с низкими образовательными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результатами»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работе, районная методическая служба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Брошюра с описанием методов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педагогов участвующих в семинаре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 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Психологическая служба при ЛОИРО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ЛОИРО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05378"/>
                  </a:ext>
                </a:extLst>
              </a:tr>
              <a:tr h="102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Классный родительский клуб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2021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план–график лекционных занятий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заинтересованных родителей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кадровые (психолого-педагогическая служба)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школы4</a:t>
                      </a:r>
                    </a:p>
                  </a:txBody>
                  <a:tcPr marL="32845" marR="3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1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6934" y="143405"/>
            <a:ext cx="10898188" cy="6778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выполнения программы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70290" y="1425046"/>
            <a:ext cx="5265738" cy="402272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психолого-педагогической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иагностические карты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1" y="965200"/>
            <a:ext cx="5211762" cy="521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62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129" y="74815"/>
            <a:ext cx="11937076" cy="263513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дисциплины в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дисциплины в классе путем совершенствования методик преподавания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общешкольную технологическую карту урока(модель).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с технологической картой урока.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72240"/>
              </p:ext>
            </p:extLst>
          </p:nvPr>
        </p:nvGraphicFramePr>
        <p:xfrm>
          <a:off x="207501" y="2521138"/>
          <a:ext cx="11812703" cy="3746658"/>
        </p:xfrm>
        <a:graphic>
          <a:graphicData uri="http://schemas.openxmlformats.org/drawingml/2006/table">
            <a:tbl>
              <a:tblPr firstRow="1" firstCol="1" bandRow="1"/>
              <a:tblGrid>
                <a:gridCol w="618985">
                  <a:extLst>
                    <a:ext uri="{9D8B030D-6E8A-4147-A177-3AD203B41FA5}">
                      <a16:colId xmlns:a16="http://schemas.microsoft.com/office/drawing/2014/main" val="1808092555"/>
                    </a:ext>
                  </a:extLst>
                </a:gridCol>
                <a:gridCol w="2242051">
                  <a:extLst>
                    <a:ext uri="{9D8B030D-6E8A-4147-A177-3AD203B41FA5}">
                      <a16:colId xmlns:a16="http://schemas.microsoft.com/office/drawing/2014/main" val="3505336189"/>
                    </a:ext>
                  </a:extLst>
                </a:gridCol>
                <a:gridCol w="1190721">
                  <a:extLst>
                    <a:ext uri="{9D8B030D-6E8A-4147-A177-3AD203B41FA5}">
                      <a16:colId xmlns:a16="http://schemas.microsoft.com/office/drawing/2014/main" val="3118004425"/>
                    </a:ext>
                  </a:extLst>
                </a:gridCol>
                <a:gridCol w="1774268">
                  <a:extLst>
                    <a:ext uri="{9D8B030D-6E8A-4147-A177-3AD203B41FA5}">
                      <a16:colId xmlns:a16="http://schemas.microsoft.com/office/drawing/2014/main" val="3854525425"/>
                    </a:ext>
                  </a:extLst>
                </a:gridCol>
                <a:gridCol w="3283931">
                  <a:extLst>
                    <a:ext uri="{9D8B030D-6E8A-4147-A177-3AD203B41FA5}">
                      <a16:colId xmlns:a16="http://schemas.microsoft.com/office/drawing/2014/main" val="1722595252"/>
                    </a:ext>
                  </a:extLst>
                </a:gridCol>
                <a:gridCol w="2702747">
                  <a:extLst>
                    <a:ext uri="{9D8B030D-6E8A-4147-A177-3AD203B41FA5}">
                      <a16:colId xmlns:a16="http://schemas.microsoft.com/office/drawing/2014/main" val="593361163"/>
                    </a:ext>
                  </a:extLst>
                </a:gridCol>
              </a:tblGrid>
              <a:tr h="5387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Требуемые ресурсы и их источники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10641"/>
                  </a:ext>
                </a:extLst>
              </a:tr>
              <a:tr h="26003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дисциплины в классе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03456"/>
                  </a:ext>
                </a:extLst>
              </a:tr>
              <a:tr h="147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совет «Лучшие конструкторы уроков»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Технологическая карта урока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составленных карт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Квалифицированные кадры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219552"/>
                  </a:ext>
                </a:extLst>
              </a:tr>
              <a:tr h="147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совет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Протокол педагогического совета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педагогов, принявших в работу технологическую карту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Квалифицированные кадры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3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1" y="83127"/>
            <a:ext cx="118733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ОВЗ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образовательной организации к 2022 году условий для обеспечения психической коррекции недостатков в развитии детей с ОВЗ, обучающихся в коррекционных классах, и оказание помощи детям этой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в освоении образовательной программы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1.Разработать адаптированную основную общеобразовательную программу, рабочие программы педагогов в соответствии с требованиями ФГОС.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2.Направить педагогов на курсы повышения квалификации по вопросам организации обучения детей с ОВЗ.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35227"/>
              </p:ext>
            </p:extLst>
          </p:nvPr>
        </p:nvGraphicFramePr>
        <p:xfrm>
          <a:off x="157941" y="2883894"/>
          <a:ext cx="11937078" cy="3800602"/>
        </p:xfrm>
        <a:graphic>
          <a:graphicData uri="http://schemas.openxmlformats.org/drawingml/2006/table">
            <a:tbl>
              <a:tblPr firstRow="1" firstCol="1" bandRow="1"/>
              <a:tblGrid>
                <a:gridCol w="625502">
                  <a:extLst>
                    <a:ext uri="{9D8B030D-6E8A-4147-A177-3AD203B41FA5}">
                      <a16:colId xmlns:a16="http://schemas.microsoft.com/office/drawing/2014/main" val="4153452738"/>
                    </a:ext>
                  </a:extLst>
                </a:gridCol>
                <a:gridCol w="2265657">
                  <a:extLst>
                    <a:ext uri="{9D8B030D-6E8A-4147-A177-3AD203B41FA5}">
                      <a16:colId xmlns:a16="http://schemas.microsoft.com/office/drawing/2014/main" val="3074155130"/>
                    </a:ext>
                  </a:extLst>
                </a:gridCol>
                <a:gridCol w="1203258">
                  <a:extLst>
                    <a:ext uri="{9D8B030D-6E8A-4147-A177-3AD203B41FA5}">
                      <a16:colId xmlns:a16="http://schemas.microsoft.com/office/drawing/2014/main" val="236267713"/>
                    </a:ext>
                  </a:extLst>
                </a:gridCol>
                <a:gridCol w="1792950">
                  <a:extLst>
                    <a:ext uri="{9D8B030D-6E8A-4147-A177-3AD203B41FA5}">
                      <a16:colId xmlns:a16="http://schemas.microsoft.com/office/drawing/2014/main" val="2136647510"/>
                    </a:ext>
                  </a:extLst>
                </a:gridCol>
                <a:gridCol w="3318507">
                  <a:extLst>
                    <a:ext uri="{9D8B030D-6E8A-4147-A177-3AD203B41FA5}">
                      <a16:colId xmlns:a16="http://schemas.microsoft.com/office/drawing/2014/main" val="1615621617"/>
                    </a:ext>
                  </a:extLst>
                </a:gridCol>
                <a:gridCol w="2731204">
                  <a:extLst>
                    <a:ext uri="{9D8B030D-6E8A-4147-A177-3AD203B41FA5}">
                      <a16:colId xmlns:a16="http://schemas.microsoft.com/office/drawing/2014/main" val="2497785887"/>
                    </a:ext>
                  </a:extLst>
                </a:gridCol>
              </a:tblGrid>
              <a:tr h="387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Требуемые ресурсы и их источники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52745"/>
                  </a:ext>
                </a:extLst>
              </a:tr>
              <a:tr h="29343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образовательной организации условий для обеспечения психической коррекции недостатков в развитии детей с ОВЗ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74814"/>
                  </a:ext>
                </a:extLst>
              </a:tr>
              <a:tr h="10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программы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Июнь-Август 2021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Адаптированная основная общеобразовательная программу НОО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в соответствии с требованиями ФГОС НОО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Квалифицированные кадры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808201"/>
                  </a:ext>
                </a:extLst>
              </a:tr>
              <a:tr h="10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КПК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организации обучения детей с ОВЗ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 2021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Лист профессиональных затруднений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педагогов, которым необходимы КПК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Квалифицированные кадры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18742"/>
                  </a:ext>
                </a:extLst>
              </a:tr>
              <a:tr h="10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организации обучения детей с ОВЗ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Сентябрь-декабрь 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Сертификаты 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педагогов направленных на КПК и завершивших обучение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ЛОИРО, ВУЗы страны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ЛОИРО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7" marR="60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62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916"/>
            <a:ext cx="1161287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преодоления языковых и культурных барьеров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сложностей в адаптации к учебному процессу у детей - мигрантов </a:t>
            </a:r>
            <a:endParaRPr lang="ru-RU" sz="11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1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1.Разработать индивидуальные учебные планы для детей-мигрантов с использованием часов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52484"/>
              </p:ext>
            </p:extLst>
          </p:nvPr>
        </p:nvGraphicFramePr>
        <p:xfrm>
          <a:off x="232756" y="1911927"/>
          <a:ext cx="11812386" cy="4347556"/>
        </p:xfrm>
        <a:graphic>
          <a:graphicData uri="http://schemas.openxmlformats.org/drawingml/2006/table">
            <a:tbl>
              <a:tblPr firstRow="1" firstCol="1" bandRow="1"/>
              <a:tblGrid>
                <a:gridCol w="618968">
                  <a:extLst>
                    <a:ext uri="{9D8B030D-6E8A-4147-A177-3AD203B41FA5}">
                      <a16:colId xmlns:a16="http://schemas.microsoft.com/office/drawing/2014/main" val="3136043295"/>
                    </a:ext>
                  </a:extLst>
                </a:gridCol>
                <a:gridCol w="2241990">
                  <a:extLst>
                    <a:ext uri="{9D8B030D-6E8A-4147-A177-3AD203B41FA5}">
                      <a16:colId xmlns:a16="http://schemas.microsoft.com/office/drawing/2014/main" val="73656130"/>
                    </a:ext>
                  </a:extLst>
                </a:gridCol>
                <a:gridCol w="1190689">
                  <a:extLst>
                    <a:ext uri="{9D8B030D-6E8A-4147-A177-3AD203B41FA5}">
                      <a16:colId xmlns:a16="http://schemas.microsoft.com/office/drawing/2014/main" val="1949200721"/>
                    </a:ext>
                  </a:extLst>
                </a:gridCol>
                <a:gridCol w="1774221">
                  <a:extLst>
                    <a:ext uri="{9D8B030D-6E8A-4147-A177-3AD203B41FA5}">
                      <a16:colId xmlns:a16="http://schemas.microsoft.com/office/drawing/2014/main" val="1008615415"/>
                    </a:ext>
                  </a:extLst>
                </a:gridCol>
                <a:gridCol w="3283844">
                  <a:extLst>
                    <a:ext uri="{9D8B030D-6E8A-4147-A177-3AD203B41FA5}">
                      <a16:colId xmlns:a16="http://schemas.microsoft.com/office/drawing/2014/main" val="3613805162"/>
                    </a:ext>
                  </a:extLst>
                </a:gridCol>
                <a:gridCol w="2702674">
                  <a:extLst>
                    <a:ext uri="{9D8B030D-6E8A-4147-A177-3AD203B41FA5}">
                      <a16:colId xmlns:a16="http://schemas.microsoft.com/office/drawing/2014/main" val="4138708644"/>
                    </a:ext>
                  </a:extLst>
                </a:gridCol>
              </a:tblGrid>
              <a:tr h="6324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Требуемые ресурсы и их источники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329081"/>
                  </a:ext>
                </a:extLst>
              </a:tr>
              <a:tr h="31622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сложностей в адаптации к учебному процессу у детей - мигрантов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92287"/>
                  </a:ext>
                </a:extLst>
              </a:tr>
              <a:tr h="1699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сложностей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адаптации к учебному процессу у детей - мигрантов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Анализ сложностей 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детей со сложностями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адаптации к учебному процессу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Квалифицированные кадры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91780"/>
                  </a:ext>
                </a:extLst>
              </a:tr>
              <a:tr h="1699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индивидуальных учебных планов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Индивидуальные учебные планы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детей обучающихся по индивидуально-учебным планам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Квалифицированные кадры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76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11423650" cy="755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практики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22465" y="1242234"/>
            <a:ext cx="6708612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уроки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(музей «Диалог культур»)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уроки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для детей с ОВЗ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3" y="0"/>
            <a:ext cx="3072938" cy="631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1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altay/1491998/2a00000167a6b914d98eae5625cc46fcad2c/X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2" b="23677"/>
          <a:stretch/>
        </p:blipFill>
        <p:spPr bwMode="auto">
          <a:xfrm>
            <a:off x="0" y="0"/>
            <a:ext cx="132400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6268" y="5848773"/>
            <a:ext cx="5308599" cy="100922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К. Григорьев, директор МБОУ «Рощинский ЦО»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29" y="180304"/>
            <a:ext cx="10058400" cy="8454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 и обучающихся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4" y="1142132"/>
            <a:ext cx="4937760" cy="736282"/>
          </a:xfrm>
        </p:spPr>
        <p:txBody>
          <a:bodyPr>
            <a:normAutofit fontScale="92500" lnSpcReduction="20000"/>
          </a:bodyPr>
          <a:lstStyle/>
          <a:p>
            <a:pPr marL="91440" lvl="0" indent="-91440">
              <a:buClr>
                <a:srgbClr val="E48312"/>
              </a:buClr>
              <a:buFont typeface="Calibri" panose="020F0502020204030204" pitchFamily="34" charset="0"/>
              <a:buChar char=" "/>
            </a:pPr>
            <a:endParaRPr lang="ru-RU" sz="1900" b="1" dirty="0" smtClean="0">
              <a:solidFill>
                <a:srgbClr val="002060"/>
              </a:solidFill>
              <a:latin typeface="Roboto"/>
            </a:endParaRPr>
          </a:p>
          <a:p>
            <a:pPr marL="91440" lvl="0" indent="-91440"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</a:t>
            </a:r>
            <a:endParaRPr lang="ru-RU" sz="22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0375806"/>
              </p:ext>
            </p:extLst>
          </p:nvPr>
        </p:nvGraphicFramePr>
        <p:xfrm>
          <a:off x="412123" y="1878414"/>
          <a:ext cx="5523106" cy="408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553">
                  <a:extLst>
                    <a:ext uri="{9D8B030D-6E8A-4147-A177-3AD203B41FA5}">
                      <a16:colId xmlns:a16="http://schemas.microsoft.com/office/drawing/2014/main" val="3326031801"/>
                    </a:ext>
                  </a:extLst>
                </a:gridCol>
                <a:gridCol w="2761553">
                  <a:extLst>
                    <a:ext uri="{9D8B030D-6E8A-4147-A177-3AD203B41FA5}">
                      <a16:colId xmlns:a16="http://schemas.microsoft.com/office/drawing/2014/main" val="4060190495"/>
                    </a:ext>
                  </a:extLst>
                </a:gridCol>
              </a:tblGrid>
              <a:tr h="739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педагога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высшим образованием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95040"/>
                  </a:ext>
                </a:extLst>
              </a:tr>
              <a:tr h="10597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педагогов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высшей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квалификационной категорией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459327"/>
                  </a:ext>
                </a:extLst>
              </a:tr>
              <a:tr h="7418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педагогов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en-US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квалификационной категорией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30995"/>
                  </a:ext>
                </a:extLst>
              </a:tr>
              <a:tr h="11127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педагог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Заслуженный учитель Российской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14261"/>
                  </a:ext>
                </a:extLst>
              </a:tr>
              <a:tr h="428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педагогов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специалисты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48541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20068" y="1025754"/>
            <a:ext cx="4937760" cy="73628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2263744"/>
              </p:ext>
            </p:extLst>
          </p:nvPr>
        </p:nvGraphicFramePr>
        <p:xfrm>
          <a:off x="6248829" y="1878414"/>
          <a:ext cx="5680238" cy="408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119">
                  <a:extLst>
                    <a:ext uri="{9D8B030D-6E8A-4147-A177-3AD203B41FA5}">
                      <a16:colId xmlns:a16="http://schemas.microsoft.com/office/drawing/2014/main" val="4158539615"/>
                    </a:ext>
                  </a:extLst>
                </a:gridCol>
                <a:gridCol w="2840119">
                  <a:extLst>
                    <a:ext uri="{9D8B030D-6E8A-4147-A177-3AD203B41FA5}">
                      <a16:colId xmlns:a16="http://schemas.microsoft.com/office/drawing/2014/main" val="3776307886"/>
                    </a:ext>
                  </a:extLst>
                </a:gridCol>
              </a:tblGrid>
              <a:tr h="10205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68505"/>
                  </a:ext>
                </a:extLst>
              </a:tr>
              <a:tr h="10205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7617"/>
                  </a:ext>
                </a:extLst>
              </a:tr>
              <a:tr h="10205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74543"/>
                  </a:ext>
                </a:extLst>
              </a:tr>
              <a:tr h="10205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3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24" y="-1"/>
            <a:ext cx="2183476" cy="16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3702" y="219075"/>
            <a:ext cx="10540538" cy="703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884" y="1748108"/>
            <a:ext cx="11604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Муниципальное бюджетное общеобразовательное учреждение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начала свою деятельность в 1962 году. В 2010 г. проведена реконструкция здания и капитальный ремонт. Школа оснащена самым современным оборудованием: интерактивными досками, мультимедийными проекторами. Рабочие места учителей оборудованы персональными компьютерами с доступом к сети Интернет. Кабинеты физики, химии и биологии оборудованы всем необходимым для проведения лабораторных и исследовательских работ. Современная школа позволяет обучать детей с ограниченными возможностями. Для этого в школе созданы все условия: лифт, пандус, сенсорная комната для психологической поддержки. Для обучения детей с ОВЗ используются дистанционные технологии.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школы имеются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площадки: поле для мини-футбола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искусственным покрытием;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беговые дорожки; 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лощадка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волейбол;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игры в баскетбол; спортивный комплекс для гимнастики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настольного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тенниса;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с уличными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тренажерами.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работают столовая и буфет с современным оборудованием на 150 мест, что позволяет обеспечить завтраками и обедами 95% учащихся.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школе функционируют медицинский кабинет, процедурный кабинет, кабинеты психолога и социального педагога. В рабочем состоянии автоматическая пожарная сигнализация, кнопка тревожной сигнализации и средства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пожаротушения. Состояние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здания и помещений позволяют обеспечивать соблюдение требований безопасности и реализацию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при осуществлении образовательной деятельности.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296" y="0"/>
            <a:ext cx="1418704" cy="172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2309" y="158115"/>
            <a:ext cx="8853487" cy="8778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органы управления образовательной организации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53502" y="1260446"/>
            <a:ext cx="4497388" cy="4890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 своей структуре имеет обособленные подразделения — филиалы, расположенные в сельской местности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Победовский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МБОУ «Рощинский ЦО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Пушновский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МБОУ «Рощинский ЦО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Цвелодубовский филиал МБОУ «Рощинский ЦО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 своей структуре имеет структурное подразделение — отделение дополнительного образования детей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ДО МБОУ «Рощинский ЦО».</a:t>
            </a:r>
          </a:p>
          <a:p>
            <a:endParaRPr lang="ru-RU" sz="1400" b="1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4294967295"/>
          </p:nvPr>
        </p:nvSpPr>
        <p:spPr>
          <a:xfrm>
            <a:off x="5784772" y="1119130"/>
            <a:ext cx="5070765" cy="50322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Управление:</a:t>
            </a:r>
            <a:endParaRPr lang="ru-RU" sz="7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 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определяет совместно с  Советом школы стратегию развития школы, представляет её интересы в государственных и общественных инстанциях. </a:t>
            </a:r>
            <a:endParaRPr lang="ru-RU" sz="7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уровень-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Совет школы, педагогический совет, родительский комитет, Общее собрание трудового коллектива.</a:t>
            </a:r>
          </a:p>
          <a:p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заместителей директора. Этот уровень представлен также  методическим советом.  </a:t>
            </a:r>
          </a:p>
          <a:p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уровень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учащихся.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созданы органы ученического самоуправления, ученическая организация. Органы ученического самоуправления действуют на основании утвержденных Положений.</a:t>
            </a: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2575" y="287338"/>
            <a:ext cx="11909425" cy="7937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130530" y="1626323"/>
            <a:ext cx="10412413" cy="418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Дефицит педагогических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Пониженный уровень школьного благополучия.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Низкий уровень дисциплины в классе.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Высокая доля обучающихся с ОВЗ.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Низкое качество преодоления языковых и культурных барьеров.</a:t>
            </a:r>
          </a:p>
          <a:p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197" y="357448"/>
            <a:ext cx="1177082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педагогических кадров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странение кадрового дефицита к 2024 году за счет проведения профориентационной работы со старшеклассниками, заключения договоров о целевом обучении с выпускниками ОО, осуществления профессиональной переподготовки учителей, проведение консультаций и курсов для учащихся педагогами школы-наставника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сетевой проект по профориентационной работе со старшеклассниками и внести изменения в ООП СОО (программа Воспитания и социализации).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возможности педагогического коллектива(анкетирование) и разработать перспективный план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осуществления профессиональной переподготовки учителей.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план консультаций для учащихся с привлечением педагогов школы-наставника.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Принять участие в реализации муниципальных проектов «Суббота Выборгского школьника»,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«Профильные, мотивирующее сессии для учащихся 6- 9 классов».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70310"/>
              </p:ext>
            </p:extLst>
          </p:nvPr>
        </p:nvGraphicFramePr>
        <p:xfrm>
          <a:off x="123550" y="70615"/>
          <a:ext cx="11979782" cy="6288007"/>
        </p:xfrm>
        <a:graphic>
          <a:graphicData uri="http://schemas.openxmlformats.org/drawingml/2006/table">
            <a:tbl>
              <a:tblPr firstRow="1" firstCol="1" bandRow="1"/>
              <a:tblGrid>
                <a:gridCol w="627741">
                  <a:extLst>
                    <a:ext uri="{9D8B030D-6E8A-4147-A177-3AD203B41FA5}">
                      <a16:colId xmlns:a16="http://schemas.microsoft.com/office/drawing/2014/main" val="2138346754"/>
                    </a:ext>
                  </a:extLst>
                </a:gridCol>
                <a:gridCol w="2273763">
                  <a:extLst>
                    <a:ext uri="{9D8B030D-6E8A-4147-A177-3AD203B41FA5}">
                      <a16:colId xmlns:a16="http://schemas.microsoft.com/office/drawing/2014/main" val="317804529"/>
                    </a:ext>
                  </a:extLst>
                </a:gridCol>
                <a:gridCol w="1207562">
                  <a:extLst>
                    <a:ext uri="{9D8B030D-6E8A-4147-A177-3AD203B41FA5}">
                      <a16:colId xmlns:a16="http://schemas.microsoft.com/office/drawing/2014/main" val="3642638326"/>
                    </a:ext>
                  </a:extLst>
                </a:gridCol>
                <a:gridCol w="1799364">
                  <a:extLst>
                    <a:ext uri="{9D8B030D-6E8A-4147-A177-3AD203B41FA5}">
                      <a16:colId xmlns:a16="http://schemas.microsoft.com/office/drawing/2014/main" val="212000748"/>
                    </a:ext>
                  </a:extLst>
                </a:gridCol>
                <a:gridCol w="3330378">
                  <a:extLst>
                    <a:ext uri="{9D8B030D-6E8A-4147-A177-3AD203B41FA5}">
                      <a16:colId xmlns:a16="http://schemas.microsoft.com/office/drawing/2014/main" val="4186581378"/>
                    </a:ext>
                  </a:extLst>
                </a:gridCol>
                <a:gridCol w="2740974">
                  <a:extLst>
                    <a:ext uri="{9D8B030D-6E8A-4147-A177-3AD203B41FA5}">
                      <a16:colId xmlns:a16="http://schemas.microsoft.com/office/drawing/2014/main" val="3563069883"/>
                    </a:ext>
                  </a:extLst>
                </a:gridCol>
              </a:tblGrid>
              <a:tr h="388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Требуемые ресурсы и их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714268"/>
                  </a:ext>
                </a:extLst>
              </a:tr>
              <a:tr h="18947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Устранение кадрового дефицита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58438"/>
                  </a:ext>
                </a:extLst>
              </a:tr>
              <a:tr h="99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Деловая Игра «Создай проект»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–май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Сетевой проект «Изучи свои интересы и возможности»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классов и организаций вовлеченных в проект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Сетевое взаимодействие ОО района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65894"/>
                  </a:ext>
                </a:extLst>
              </a:tr>
              <a:tr h="1495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 педагогов о возможностях и интересах педагогов для прохождения профессиональной переподготовки 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2021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 школы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Анализ наличие или отсутствие внутреннего резерва для устранения проблемы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педагогов, готовых получить второе образование-переподготовку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кадровые (психолого-педагогическая служба)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13724"/>
                  </a:ext>
                </a:extLst>
              </a:tr>
              <a:tr h="1329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программ профессиональной переподготовки на базе различных ВУЗов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Июнь-июль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руководителя по учебно-воспитательной работе, районная методическая служба 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подобранные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программ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 ВУЗы ЛО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ЛОИРО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685603"/>
                  </a:ext>
                </a:extLst>
              </a:tr>
              <a:tr h="830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 работы со школой наставником 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Июль-август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план консультаций для учащихся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педагогов школы-наставника, количество учащихся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Школа-наставник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наличии, внутренние ресурсы школы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536966"/>
                  </a:ext>
                </a:extLst>
              </a:tr>
              <a:tr h="105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Общешкольное родительское собрание «Сетевые муниципальные образовательные проекты»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2021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Результаты: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Протокол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количество детей, желающих участвовать в муниципальных проектах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Реализуемые муниципальные проекты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Источник: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районная методическая служба </a:t>
                      </a:r>
                    </a:p>
                  </a:txBody>
                  <a:tcPr marL="32318" marR="32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89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378" y="98896"/>
            <a:ext cx="8836429" cy="6778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выполнения программы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07324" y="863669"/>
            <a:ext cx="5265738" cy="25673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профориентационной работы на 2021-22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педагогов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из 50 готовы пройти переподготовку)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родительского собрания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76" y="0"/>
            <a:ext cx="3674225" cy="367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4786" y="3517914"/>
            <a:ext cx="381554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ОБРАЗОВАНИЕ «ВЫБОРГСКИЙ РАЙОН»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ЛЕНИНГРАДСКОЙ ОБЛАСТИ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«РОЩИНСКИЙ ЦЕНТР ОБРАЗОВАНИЯ»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№ 4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общешкольного родительского собрания МБОУ «Рощинский ЦО»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14 мая  2021 года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Присутствовало: 79 чел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04" y="3484664"/>
            <a:ext cx="4398855" cy="27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237" y="828699"/>
            <a:ext cx="11823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Пониженный уровень школьного благополучия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школьного благополучия </a:t>
            </a:r>
          </a:p>
          <a:p>
            <a:endParaRPr lang="ru-RU" sz="20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модель функционирования службы психолого-педагогической поддержки.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тренинги для педагогов «Профилактика профессионального выгорания».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современные методы активного взаимодействия с родителями учащихся с низкими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образовательными результатами.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4.Организовать проведение просветительской работы с родителями по вопросам возможных причин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низких  образовательных результатов и совместной работы по их преодолению.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576</TotalTime>
  <Words>1518</Words>
  <Application>Microsoft Office PowerPoint</Application>
  <PresentationFormat>Широкоэкранный</PresentationFormat>
  <Paragraphs>325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NotoSans</vt:lpstr>
      <vt:lpstr>Roboto</vt:lpstr>
      <vt:lpstr>Times New Roman</vt:lpstr>
      <vt:lpstr>Wingdings</vt:lpstr>
      <vt:lpstr>Ретро</vt:lpstr>
      <vt:lpstr>Презентация PowerPoint</vt:lpstr>
      <vt:lpstr>Количество педагогов и обучающихся</vt:lpstr>
      <vt:lpstr>              Материально-технические условия</vt:lpstr>
      <vt:lpstr>Структура и органы управления образовательной организации </vt:lpstr>
      <vt:lpstr>    Факторы риска</vt:lpstr>
      <vt:lpstr>Презентация PowerPoint</vt:lpstr>
      <vt:lpstr>Презентация PowerPoint</vt:lpstr>
      <vt:lpstr>Результативность выполнения программы</vt:lpstr>
      <vt:lpstr>Презентация PowerPoint</vt:lpstr>
      <vt:lpstr>Презентация PowerPoint</vt:lpstr>
      <vt:lpstr>Результативность выполнения программы</vt:lpstr>
      <vt:lpstr>Низкий уровень дисциплины в классе Цель  Повышение уровня дисциплины в классе путем совершенствования методик преподавания Задачи:  1. Создать общешкольную технологическую карту урока(модель). 2. Ознакомить педагогический коллектив с технологической картой урока. </vt:lpstr>
      <vt:lpstr>Презентация PowerPoint</vt:lpstr>
      <vt:lpstr>Презентация PowerPoint</vt:lpstr>
      <vt:lpstr>Успешные практики</vt:lpstr>
      <vt:lpstr>А. К. Григорьев, директор МБОУ «Рощинский ЦО»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37</cp:revision>
  <dcterms:created xsi:type="dcterms:W3CDTF">2021-05-26T09:57:29Z</dcterms:created>
  <dcterms:modified xsi:type="dcterms:W3CDTF">2021-06-03T13:26:15Z</dcterms:modified>
</cp:coreProperties>
</file>