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71" r:id="rId5"/>
    <p:sldId id="264" r:id="rId6"/>
    <p:sldId id="273" r:id="rId7"/>
    <p:sldId id="269" r:id="rId8"/>
    <p:sldId id="266" r:id="rId9"/>
    <p:sldId id="268" r:id="rId10"/>
    <p:sldId id="267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962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82D4A-EA39-4B96-A5D3-F36D9544FB1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077BC-36C9-470E-B77F-95D60E5B7773}">
      <dgm:prSet phldrT="[Текст]" custT="1"/>
      <dgm:spPr/>
      <dgm:t>
        <a:bodyPr/>
        <a:lstStyle/>
        <a:p>
          <a:r>
            <a:rPr lang="ru-RU" sz="1400" b="1" dirty="0" smtClean="0"/>
            <a:t>С этой целью отбираются педагогически одаренные и мотивированные студенты, начиная с 3 курса </a:t>
          </a:r>
          <a:r>
            <a:rPr lang="ru-RU" sz="1400" b="1" dirty="0" err="1" smtClean="0"/>
            <a:t>бакалавриата</a:t>
          </a:r>
          <a:r>
            <a:rPr lang="ru-RU" sz="1400" b="1" dirty="0" smtClean="0"/>
            <a:t>, а также молодые специалисты, уже прошедшие обучение. </a:t>
          </a:r>
          <a:endParaRPr lang="ru-RU" sz="1400" b="1" dirty="0"/>
        </a:p>
      </dgm:t>
    </dgm:pt>
    <dgm:pt modelId="{9F342010-4221-492F-95CE-2BCD2E7DB873}" type="parTrans" cxnId="{B96099A6-A64C-477D-A2F9-35559B8D99A4}">
      <dgm:prSet/>
      <dgm:spPr/>
      <dgm:t>
        <a:bodyPr/>
        <a:lstStyle/>
        <a:p>
          <a:endParaRPr lang="ru-RU"/>
        </a:p>
      </dgm:t>
    </dgm:pt>
    <dgm:pt modelId="{498F98A2-A306-4BF3-A4BF-9FF1F79EB4B7}" type="sibTrans" cxnId="{B96099A6-A64C-477D-A2F9-35559B8D99A4}">
      <dgm:prSet/>
      <dgm:spPr/>
      <dgm:t>
        <a:bodyPr/>
        <a:lstStyle/>
        <a:p>
          <a:endParaRPr lang="ru-RU"/>
        </a:p>
      </dgm:t>
    </dgm:pt>
    <dgm:pt modelId="{4A9CCC34-3133-4D28-908E-8246189432BD}">
      <dgm:prSet phldrT="[Текст]" custT="1"/>
      <dgm:spPr/>
      <dgm:t>
        <a:bodyPr/>
        <a:lstStyle/>
        <a:p>
          <a:r>
            <a:rPr lang="ru-RU" sz="1400" b="1" dirty="0" smtClean="0"/>
            <a:t>Проводится ранняя диагностика профессиональных и личностных характеристик для построения программы мероприятий и отслеживания результативности проекта. </a:t>
          </a:r>
          <a:endParaRPr lang="ru-RU" sz="1400" b="1" dirty="0"/>
        </a:p>
      </dgm:t>
    </dgm:pt>
    <dgm:pt modelId="{66EA2B11-9D04-4202-9BC1-ECF763300449}" type="parTrans" cxnId="{B911CCE4-C1F6-4361-A9CD-827320750FF2}">
      <dgm:prSet/>
      <dgm:spPr/>
      <dgm:t>
        <a:bodyPr/>
        <a:lstStyle/>
        <a:p>
          <a:endParaRPr lang="ru-RU"/>
        </a:p>
      </dgm:t>
    </dgm:pt>
    <dgm:pt modelId="{0F760BB5-ECA6-45E1-9670-95B3273135E1}" type="sibTrans" cxnId="{B911CCE4-C1F6-4361-A9CD-827320750FF2}">
      <dgm:prSet/>
      <dgm:spPr/>
      <dgm:t>
        <a:bodyPr/>
        <a:lstStyle/>
        <a:p>
          <a:endParaRPr lang="ru-RU"/>
        </a:p>
      </dgm:t>
    </dgm:pt>
    <dgm:pt modelId="{6D750C8A-C9E8-4871-9260-6C94A4EBAFA2}">
      <dgm:prSet phldrT="[Текст]" custT="1"/>
      <dgm:spPr/>
      <dgm:t>
        <a:bodyPr/>
        <a:lstStyle/>
        <a:p>
          <a:r>
            <a:rPr lang="ru-RU" sz="1600" b="1" dirty="0" smtClean="0"/>
            <a:t>Студенты и молодые специалисты на протяжении учебного года участвуют в образовательных, научных,  </a:t>
          </a:r>
          <a:r>
            <a:rPr lang="ru-RU" sz="1600" b="1" dirty="0" err="1" smtClean="0"/>
            <a:t>профориентационных</a:t>
          </a:r>
          <a:r>
            <a:rPr lang="ru-RU" sz="1600" b="1" dirty="0" smtClean="0"/>
            <a:t>  мероприятиях.</a:t>
          </a:r>
          <a:endParaRPr lang="ru-RU" sz="1600" b="1" dirty="0"/>
        </a:p>
      </dgm:t>
    </dgm:pt>
    <dgm:pt modelId="{101E8EF4-2270-4E27-89ED-CE4244E35EAB}" type="parTrans" cxnId="{F196D9A1-40E1-4B56-8831-BFEC07D7BE0B}">
      <dgm:prSet/>
      <dgm:spPr/>
      <dgm:t>
        <a:bodyPr/>
        <a:lstStyle/>
        <a:p>
          <a:endParaRPr lang="ru-RU"/>
        </a:p>
      </dgm:t>
    </dgm:pt>
    <dgm:pt modelId="{83AAE0D6-2FEE-4C9D-AD6C-BB3A905C94C7}" type="sibTrans" cxnId="{F196D9A1-40E1-4B56-8831-BFEC07D7BE0B}">
      <dgm:prSet/>
      <dgm:spPr/>
      <dgm:t>
        <a:bodyPr/>
        <a:lstStyle/>
        <a:p>
          <a:endParaRPr lang="ru-RU"/>
        </a:p>
      </dgm:t>
    </dgm:pt>
    <dgm:pt modelId="{276E22E0-EE27-40DF-BC9A-782437CDD90B}">
      <dgm:prSet phldrT="[Текст]" custT="1"/>
      <dgm:spPr/>
      <dgm:t>
        <a:bodyPr/>
        <a:lstStyle/>
        <a:p>
          <a:r>
            <a:rPr lang="ru-RU" sz="1200" b="1" dirty="0" smtClean="0"/>
            <a:t>Итогом программы мероприятий станет для участников проекта трудоустройство командой в новую образовательную организацию или образовательную организацию, демонстрирующую низкие академические результаты.</a:t>
          </a:r>
          <a:endParaRPr lang="ru-RU" sz="1200" b="1" dirty="0"/>
        </a:p>
      </dgm:t>
    </dgm:pt>
    <dgm:pt modelId="{8034A615-39CE-4A28-863C-2BAE7BF83F26}" type="parTrans" cxnId="{DBF81358-BBA2-4B9B-A819-DE6E07865B99}">
      <dgm:prSet/>
      <dgm:spPr/>
      <dgm:t>
        <a:bodyPr/>
        <a:lstStyle/>
        <a:p>
          <a:endParaRPr lang="ru-RU"/>
        </a:p>
      </dgm:t>
    </dgm:pt>
    <dgm:pt modelId="{1C45E12B-D6F1-48DE-AA20-549064EBF7F8}" type="sibTrans" cxnId="{DBF81358-BBA2-4B9B-A819-DE6E07865B99}">
      <dgm:prSet/>
      <dgm:spPr/>
      <dgm:t>
        <a:bodyPr/>
        <a:lstStyle/>
        <a:p>
          <a:endParaRPr lang="ru-RU"/>
        </a:p>
      </dgm:t>
    </dgm:pt>
    <dgm:pt modelId="{C85FCFE8-C71A-4174-AE4D-3F885F5A42CA}">
      <dgm:prSet phldrT="[Текст]" custT="1"/>
      <dgm:spPr/>
      <dgm:t>
        <a:bodyPr/>
        <a:lstStyle/>
        <a:p>
          <a:r>
            <a:rPr lang="ru-RU" sz="1200" b="1" dirty="0" smtClean="0"/>
            <a:t>Сопровождение молодых специалистов  на этапе вхождения в профессию на базе образовательной организации с проведением повышения квалификации, консультаций со стороны специалистов методических кафедр, </a:t>
          </a:r>
          <a:r>
            <a:rPr lang="ru-RU" sz="1200" b="1" dirty="0" err="1" smtClean="0"/>
            <a:t>супервизорских</a:t>
          </a:r>
          <a:r>
            <a:rPr lang="ru-RU" sz="1200" b="1" dirty="0" smtClean="0"/>
            <a:t> групп, образовательных мероприятий. </a:t>
          </a:r>
          <a:endParaRPr lang="ru-RU" sz="1200" b="1" dirty="0"/>
        </a:p>
      </dgm:t>
    </dgm:pt>
    <dgm:pt modelId="{D87945FB-F456-4053-9A06-26EE5D41D11D}" type="parTrans" cxnId="{E32EA629-3C03-4219-AF7C-072F0AAFBD40}">
      <dgm:prSet/>
      <dgm:spPr/>
      <dgm:t>
        <a:bodyPr/>
        <a:lstStyle/>
        <a:p>
          <a:endParaRPr lang="ru-RU"/>
        </a:p>
      </dgm:t>
    </dgm:pt>
    <dgm:pt modelId="{12B6595D-D35E-4CD9-A1C2-A82F269CB75A}" type="sibTrans" cxnId="{E32EA629-3C03-4219-AF7C-072F0AAFBD40}">
      <dgm:prSet/>
      <dgm:spPr/>
      <dgm:t>
        <a:bodyPr/>
        <a:lstStyle/>
        <a:p>
          <a:endParaRPr lang="ru-RU"/>
        </a:p>
      </dgm:t>
    </dgm:pt>
    <dgm:pt modelId="{DEF25AFA-BE8B-4162-8B56-3D54F1ACF804}">
      <dgm:prSet/>
      <dgm:spPr/>
      <dgm:t>
        <a:bodyPr/>
        <a:lstStyle/>
        <a:p>
          <a:r>
            <a:rPr lang="ru-RU" dirty="0" smtClean="0"/>
            <a:t>Тиражирование опыта реализации проекта в профессиональном сообществе педагогов на федеральном уровне.</a:t>
          </a:r>
          <a:endParaRPr lang="ru-RU" dirty="0"/>
        </a:p>
      </dgm:t>
    </dgm:pt>
    <dgm:pt modelId="{DA729843-C6F5-403A-9484-9C4311A7876B}" type="parTrans" cxnId="{7B993736-382A-445D-8CBF-E539A523BC90}">
      <dgm:prSet/>
      <dgm:spPr/>
      <dgm:t>
        <a:bodyPr/>
        <a:lstStyle/>
        <a:p>
          <a:endParaRPr lang="ru-RU"/>
        </a:p>
      </dgm:t>
    </dgm:pt>
    <dgm:pt modelId="{FF1145B6-952D-45CC-9E05-151C13256C99}" type="sibTrans" cxnId="{7B993736-382A-445D-8CBF-E539A523BC90}">
      <dgm:prSet/>
      <dgm:spPr/>
      <dgm:t>
        <a:bodyPr/>
        <a:lstStyle/>
        <a:p>
          <a:endParaRPr lang="ru-RU"/>
        </a:p>
      </dgm:t>
    </dgm:pt>
    <dgm:pt modelId="{6527C2EE-9521-429E-BF6B-B875CB8D2DCF}" type="pres">
      <dgm:prSet presAssocID="{35F82D4A-EA39-4B96-A5D3-F36D9544FB1E}" presName="diagram" presStyleCnt="0">
        <dgm:presLayoutVars>
          <dgm:dir/>
          <dgm:resizeHandles val="exact"/>
        </dgm:presLayoutVars>
      </dgm:prSet>
      <dgm:spPr/>
    </dgm:pt>
    <dgm:pt modelId="{9E73ED8A-8BC4-4ADA-9DCC-7E4A3D5211EC}" type="pres">
      <dgm:prSet presAssocID="{201077BC-36C9-470E-B77F-95D60E5B777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DE4C2-BA3C-4A84-BDDD-FC8A66D53506}" type="pres">
      <dgm:prSet presAssocID="{498F98A2-A306-4BF3-A4BF-9FF1F79EB4B7}" presName="sibTrans" presStyleLbl="sibTrans2D1" presStyleIdx="0" presStyleCnt="5"/>
      <dgm:spPr/>
    </dgm:pt>
    <dgm:pt modelId="{ECA800A1-82CD-456E-92E4-8D1D436015C8}" type="pres">
      <dgm:prSet presAssocID="{498F98A2-A306-4BF3-A4BF-9FF1F79EB4B7}" presName="connectorText" presStyleLbl="sibTrans2D1" presStyleIdx="0" presStyleCnt="5"/>
      <dgm:spPr/>
    </dgm:pt>
    <dgm:pt modelId="{4C4941B8-1074-480F-B8B7-1F5FBF6ECC86}" type="pres">
      <dgm:prSet presAssocID="{4A9CCC34-3133-4D28-908E-8246189432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9EDE3-B27E-42A5-B343-A58604F7AE2A}" type="pres">
      <dgm:prSet presAssocID="{0F760BB5-ECA6-45E1-9670-95B3273135E1}" presName="sibTrans" presStyleLbl="sibTrans2D1" presStyleIdx="1" presStyleCnt="5"/>
      <dgm:spPr/>
    </dgm:pt>
    <dgm:pt modelId="{6D175BB4-3BA5-4B21-98F1-7A381D7AEB4F}" type="pres">
      <dgm:prSet presAssocID="{0F760BB5-ECA6-45E1-9670-95B3273135E1}" presName="connectorText" presStyleLbl="sibTrans2D1" presStyleIdx="1" presStyleCnt="5"/>
      <dgm:spPr/>
    </dgm:pt>
    <dgm:pt modelId="{960CBFCE-278B-4A84-AA59-90305770D279}" type="pres">
      <dgm:prSet presAssocID="{6D750C8A-C9E8-4871-9260-6C94A4EBAFA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1EB97-D56F-4BFA-9752-F97EE2F2588D}" type="pres">
      <dgm:prSet presAssocID="{83AAE0D6-2FEE-4C9D-AD6C-BB3A905C94C7}" presName="sibTrans" presStyleLbl="sibTrans2D1" presStyleIdx="2" presStyleCnt="5"/>
      <dgm:spPr/>
    </dgm:pt>
    <dgm:pt modelId="{4A92101C-08ED-47C5-A29F-70129AD8E07A}" type="pres">
      <dgm:prSet presAssocID="{83AAE0D6-2FEE-4C9D-AD6C-BB3A905C94C7}" presName="connectorText" presStyleLbl="sibTrans2D1" presStyleIdx="2" presStyleCnt="5"/>
      <dgm:spPr/>
    </dgm:pt>
    <dgm:pt modelId="{26957743-7C41-489D-A3BE-10FE99158F99}" type="pres">
      <dgm:prSet presAssocID="{276E22E0-EE27-40DF-BC9A-782437CDD9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D7CF4-146B-4740-95B1-20E80692C681}" type="pres">
      <dgm:prSet presAssocID="{1C45E12B-D6F1-48DE-AA20-549064EBF7F8}" presName="sibTrans" presStyleLbl="sibTrans2D1" presStyleIdx="3" presStyleCnt="5"/>
      <dgm:spPr/>
    </dgm:pt>
    <dgm:pt modelId="{B9B577C8-59CC-4FEF-B197-E2A8912B4326}" type="pres">
      <dgm:prSet presAssocID="{1C45E12B-D6F1-48DE-AA20-549064EBF7F8}" presName="connectorText" presStyleLbl="sibTrans2D1" presStyleIdx="3" presStyleCnt="5"/>
      <dgm:spPr/>
    </dgm:pt>
    <dgm:pt modelId="{1B322FA4-7069-49AC-8677-C5D36DAB6E4C}" type="pres">
      <dgm:prSet presAssocID="{C85FCFE8-C71A-4174-AE4D-3F885F5A42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10D97-2341-48A1-B971-BACF13FA1FB8}" type="pres">
      <dgm:prSet presAssocID="{12B6595D-D35E-4CD9-A1C2-A82F269CB75A}" presName="sibTrans" presStyleLbl="sibTrans2D1" presStyleIdx="4" presStyleCnt="5"/>
      <dgm:spPr/>
    </dgm:pt>
    <dgm:pt modelId="{797742EF-8107-4561-8680-C68DE41584CE}" type="pres">
      <dgm:prSet presAssocID="{12B6595D-D35E-4CD9-A1C2-A82F269CB75A}" presName="connectorText" presStyleLbl="sibTrans2D1" presStyleIdx="4" presStyleCnt="5"/>
      <dgm:spPr/>
    </dgm:pt>
    <dgm:pt modelId="{8AC46854-BC88-4532-8D04-5B91B9AC4E25}" type="pres">
      <dgm:prSet presAssocID="{DEF25AFA-BE8B-4162-8B56-3D54F1ACF80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5ECBB-4BEC-4AF9-9C6C-A1D6F788ACC0}" type="presOf" srcId="{12B6595D-D35E-4CD9-A1C2-A82F269CB75A}" destId="{FCF10D97-2341-48A1-B971-BACF13FA1FB8}" srcOrd="0" destOrd="0" presId="urn:microsoft.com/office/officeart/2005/8/layout/process5"/>
    <dgm:cxn modelId="{7B993736-382A-445D-8CBF-E539A523BC90}" srcId="{35F82D4A-EA39-4B96-A5D3-F36D9544FB1E}" destId="{DEF25AFA-BE8B-4162-8B56-3D54F1ACF804}" srcOrd="5" destOrd="0" parTransId="{DA729843-C6F5-403A-9484-9C4311A7876B}" sibTransId="{FF1145B6-952D-45CC-9E05-151C13256C99}"/>
    <dgm:cxn modelId="{0A045C90-A34A-40F8-975C-C49D8B958BDA}" type="presOf" srcId="{83AAE0D6-2FEE-4C9D-AD6C-BB3A905C94C7}" destId="{CAA1EB97-D56F-4BFA-9752-F97EE2F2588D}" srcOrd="0" destOrd="0" presId="urn:microsoft.com/office/officeart/2005/8/layout/process5"/>
    <dgm:cxn modelId="{1823FB01-E8F7-4C4D-8C60-B6D25A8A878A}" type="presOf" srcId="{12B6595D-D35E-4CD9-A1C2-A82F269CB75A}" destId="{797742EF-8107-4561-8680-C68DE41584CE}" srcOrd="1" destOrd="0" presId="urn:microsoft.com/office/officeart/2005/8/layout/process5"/>
    <dgm:cxn modelId="{DBF81358-BBA2-4B9B-A819-DE6E07865B99}" srcId="{35F82D4A-EA39-4B96-A5D3-F36D9544FB1E}" destId="{276E22E0-EE27-40DF-BC9A-782437CDD90B}" srcOrd="3" destOrd="0" parTransId="{8034A615-39CE-4A28-863C-2BAE7BF83F26}" sibTransId="{1C45E12B-D6F1-48DE-AA20-549064EBF7F8}"/>
    <dgm:cxn modelId="{4E3F1BF4-DDCC-4D19-A95E-31BC03FDA40D}" type="presOf" srcId="{4A9CCC34-3133-4D28-908E-8246189432BD}" destId="{4C4941B8-1074-480F-B8B7-1F5FBF6ECC86}" srcOrd="0" destOrd="0" presId="urn:microsoft.com/office/officeart/2005/8/layout/process5"/>
    <dgm:cxn modelId="{B96099A6-A64C-477D-A2F9-35559B8D99A4}" srcId="{35F82D4A-EA39-4B96-A5D3-F36D9544FB1E}" destId="{201077BC-36C9-470E-B77F-95D60E5B7773}" srcOrd="0" destOrd="0" parTransId="{9F342010-4221-492F-95CE-2BCD2E7DB873}" sibTransId="{498F98A2-A306-4BF3-A4BF-9FF1F79EB4B7}"/>
    <dgm:cxn modelId="{D3803F59-E4D2-4980-A3ED-C37C0061655A}" type="presOf" srcId="{C85FCFE8-C71A-4174-AE4D-3F885F5A42CA}" destId="{1B322FA4-7069-49AC-8677-C5D36DAB6E4C}" srcOrd="0" destOrd="0" presId="urn:microsoft.com/office/officeart/2005/8/layout/process5"/>
    <dgm:cxn modelId="{D43E87BB-577C-49A6-8275-E7D9E5AC1C07}" type="presOf" srcId="{83AAE0D6-2FEE-4C9D-AD6C-BB3A905C94C7}" destId="{4A92101C-08ED-47C5-A29F-70129AD8E07A}" srcOrd="1" destOrd="0" presId="urn:microsoft.com/office/officeart/2005/8/layout/process5"/>
    <dgm:cxn modelId="{8ECC7608-0089-4638-AD8B-8C08C568B7BA}" type="presOf" srcId="{DEF25AFA-BE8B-4162-8B56-3D54F1ACF804}" destId="{8AC46854-BC88-4532-8D04-5B91B9AC4E25}" srcOrd="0" destOrd="0" presId="urn:microsoft.com/office/officeart/2005/8/layout/process5"/>
    <dgm:cxn modelId="{36420B76-798D-48C8-B60E-ECD0954128C7}" type="presOf" srcId="{35F82D4A-EA39-4B96-A5D3-F36D9544FB1E}" destId="{6527C2EE-9521-429E-BF6B-B875CB8D2DCF}" srcOrd="0" destOrd="0" presId="urn:microsoft.com/office/officeart/2005/8/layout/process5"/>
    <dgm:cxn modelId="{EB05E447-D906-47EA-BE91-236D382497D2}" type="presOf" srcId="{498F98A2-A306-4BF3-A4BF-9FF1F79EB4B7}" destId="{C99DE4C2-BA3C-4A84-BDDD-FC8A66D53506}" srcOrd="0" destOrd="0" presId="urn:microsoft.com/office/officeart/2005/8/layout/process5"/>
    <dgm:cxn modelId="{B0353556-0423-4AD5-91DD-164C81C7091A}" type="presOf" srcId="{0F760BB5-ECA6-45E1-9670-95B3273135E1}" destId="{6D175BB4-3BA5-4B21-98F1-7A381D7AEB4F}" srcOrd="1" destOrd="0" presId="urn:microsoft.com/office/officeart/2005/8/layout/process5"/>
    <dgm:cxn modelId="{C06FB81E-CD27-4558-B37D-A0C89CE53D7A}" type="presOf" srcId="{201077BC-36C9-470E-B77F-95D60E5B7773}" destId="{9E73ED8A-8BC4-4ADA-9DCC-7E4A3D5211EC}" srcOrd="0" destOrd="0" presId="urn:microsoft.com/office/officeart/2005/8/layout/process5"/>
    <dgm:cxn modelId="{E32EA629-3C03-4219-AF7C-072F0AAFBD40}" srcId="{35F82D4A-EA39-4B96-A5D3-F36D9544FB1E}" destId="{C85FCFE8-C71A-4174-AE4D-3F885F5A42CA}" srcOrd="4" destOrd="0" parTransId="{D87945FB-F456-4053-9A06-26EE5D41D11D}" sibTransId="{12B6595D-D35E-4CD9-A1C2-A82F269CB75A}"/>
    <dgm:cxn modelId="{E4C41D65-4DE1-423F-9D8F-3473DC418494}" type="presOf" srcId="{6D750C8A-C9E8-4871-9260-6C94A4EBAFA2}" destId="{960CBFCE-278B-4A84-AA59-90305770D279}" srcOrd="0" destOrd="0" presId="urn:microsoft.com/office/officeart/2005/8/layout/process5"/>
    <dgm:cxn modelId="{B911CCE4-C1F6-4361-A9CD-827320750FF2}" srcId="{35F82D4A-EA39-4B96-A5D3-F36D9544FB1E}" destId="{4A9CCC34-3133-4D28-908E-8246189432BD}" srcOrd="1" destOrd="0" parTransId="{66EA2B11-9D04-4202-9BC1-ECF763300449}" sibTransId="{0F760BB5-ECA6-45E1-9670-95B3273135E1}"/>
    <dgm:cxn modelId="{300E3E23-24A8-4000-9BB9-47990C3049A2}" type="presOf" srcId="{276E22E0-EE27-40DF-BC9A-782437CDD90B}" destId="{26957743-7C41-489D-A3BE-10FE99158F99}" srcOrd="0" destOrd="0" presId="urn:microsoft.com/office/officeart/2005/8/layout/process5"/>
    <dgm:cxn modelId="{F196D9A1-40E1-4B56-8831-BFEC07D7BE0B}" srcId="{35F82D4A-EA39-4B96-A5D3-F36D9544FB1E}" destId="{6D750C8A-C9E8-4871-9260-6C94A4EBAFA2}" srcOrd="2" destOrd="0" parTransId="{101E8EF4-2270-4E27-89ED-CE4244E35EAB}" sibTransId="{83AAE0D6-2FEE-4C9D-AD6C-BB3A905C94C7}"/>
    <dgm:cxn modelId="{EE0ADE75-DE80-45B7-9208-CA0D2A417D91}" type="presOf" srcId="{0F760BB5-ECA6-45E1-9670-95B3273135E1}" destId="{8E89EDE3-B27E-42A5-B343-A58604F7AE2A}" srcOrd="0" destOrd="0" presId="urn:microsoft.com/office/officeart/2005/8/layout/process5"/>
    <dgm:cxn modelId="{A5CBED91-8EC1-49BC-A78C-9DBE16DA29C8}" type="presOf" srcId="{498F98A2-A306-4BF3-A4BF-9FF1F79EB4B7}" destId="{ECA800A1-82CD-456E-92E4-8D1D436015C8}" srcOrd="1" destOrd="0" presId="urn:microsoft.com/office/officeart/2005/8/layout/process5"/>
    <dgm:cxn modelId="{30737283-2DAD-4E77-AF46-AA815747DCA6}" type="presOf" srcId="{1C45E12B-D6F1-48DE-AA20-549064EBF7F8}" destId="{5E1D7CF4-146B-4740-95B1-20E80692C681}" srcOrd="0" destOrd="0" presId="urn:microsoft.com/office/officeart/2005/8/layout/process5"/>
    <dgm:cxn modelId="{EE917AB5-5AAF-43E9-9B8B-07843A58A720}" type="presOf" srcId="{1C45E12B-D6F1-48DE-AA20-549064EBF7F8}" destId="{B9B577C8-59CC-4FEF-B197-E2A8912B4326}" srcOrd="1" destOrd="0" presId="urn:microsoft.com/office/officeart/2005/8/layout/process5"/>
    <dgm:cxn modelId="{56B685BD-E689-4AA7-8A11-AD7ACC68A715}" type="presParOf" srcId="{6527C2EE-9521-429E-BF6B-B875CB8D2DCF}" destId="{9E73ED8A-8BC4-4ADA-9DCC-7E4A3D5211EC}" srcOrd="0" destOrd="0" presId="urn:microsoft.com/office/officeart/2005/8/layout/process5"/>
    <dgm:cxn modelId="{47A0295F-CBAF-4D15-B64D-3807BC9FEB14}" type="presParOf" srcId="{6527C2EE-9521-429E-BF6B-B875CB8D2DCF}" destId="{C99DE4C2-BA3C-4A84-BDDD-FC8A66D53506}" srcOrd="1" destOrd="0" presId="urn:microsoft.com/office/officeart/2005/8/layout/process5"/>
    <dgm:cxn modelId="{6CE6983A-EC11-4F80-AB48-BC491A9D7F69}" type="presParOf" srcId="{C99DE4C2-BA3C-4A84-BDDD-FC8A66D53506}" destId="{ECA800A1-82CD-456E-92E4-8D1D436015C8}" srcOrd="0" destOrd="0" presId="urn:microsoft.com/office/officeart/2005/8/layout/process5"/>
    <dgm:cxn modelId="{7593B36B-9FE7-4489-8183-A2EC3AE137C1}" type="presParOf" srcId="{6527C2EE-9521-429E-BF6B-B875CB8D2DCF}" destId="{4C4941B8-1074-480F-B8B7-1F5FBF6ECC86}" srcOrd="2" destOrd="0" presId="urn:microsoft.com/office/officeart/2005/8/layout/process5"/>
    <dgm:cxn modelId="{6AF0526B-882A-47EC-A28D-88CF0F9E04ED}" type="presParOf" srcId="{6527C2EE-9521-429E-BF6B-B875CB8D2DCF}" destId="{8E89EDE3-B27E-42A5-B343-A58604F7AE2A}" srcOrd="3" destOrd="0" presId="urn:microsoft.com/office/officeart/2005/8/layout/process5"/>
    <dgm:cxn modelId="{6BD7A4CA-1C84-4520-BD9F-453F4E37D772}" type="presParOf" srcId="{8E89EDE3-B27E-42A5-B343-A58604F7AE2A}" destId="{6D175BB4-3BA5-4B21-98F1-7A381D7AEB4F}" srcOrd="0" destOrd="0" presId="urn:microsoft.com/office/officeart/2005/8/layout/process5"/>
    <dgm:cxn modelId="{80955823-FD07-47F0-9A9B-3DDF4D984D6B}" type="presParOf" srcId="{6527C2EE-9521-429E-BF6B-B875CB8D2DCF}" destId="{960CBFCE-278B-4A84-AA59-90305770D279}" srcOrd="4" destOrd="0" presId="urn:microsoft.com/office/officeart/2005/8/layout/process5"/>
    <dgm:cxn modelId="{6967C54E-F36F-4B08-B665-E1B94D4807BE}" type="presParOf" srcId="{6527C2EE-9521-429E-BF6B-B875CB8D2DCF}" destId="{CAA1EB97-D56F-4BFA-9752-F97EE2F2588D}" srcOrd="5" destOrd="0" presId="urn:microsoft.com/office/officeart/2005/8/layout/process5"/>
    <dgm:cxn modelId="{473ECE93-8927-455D-9EDD-818F8A4A23C9}" type="presParOf" srcId="{CAA1EB97-D56F-4BFA-9752-F97EE2F2588D}" destId="{4A92101C-08ED-47C5-A29F-70129AD8E07A}" srcOrd="0" destOrd="0" presId="urn:microsoft.com/office/officeart/2005/8/layout/process5"/>
    <dgm:cxn modelId="{C5B70458-41FB-4A46-9F15-1B88EABAC7DE}" type="presParOf" srcId="{6527C2EE-9521-429E-BF6B-B875CB8D2DCF}" destId="{26957743-7C41-489D-A3BE-10FE99158F99}" srcOrd="6" destOrd="0" presId="urn:microsoft.com/office/officeart/2005/8/layout/process5"/>
    <dgm:cxn modelId="{624D7266-2434-437B-AD38-374F0DB03040}" type="presParOf" srcId="{6527C2EE-9521-429E-BF6B-B875CB8D2DCF}" destId="{5E1D7CF4-146B-4740-95B1-20E80692C681}" srcOrd="7" destOrd="0" presId="urn:microsoft.com/office/officeart/2005/8/layout/process5"/>
    <dgm:cxn modelId="{33E15F40-09D3-44E2-96FF-1BE33AA7E66F}" type="presParOf" srcId="{5E1D7CF4-146B-4740-95B1-20E80692C681}" destId="{B9B577C8-59CC-4FEF-B197-E2A8912B4326}" srcOrd="0" destOrd="0" presId="urn:microsoft.com/office/officeart/2005/8/layout/process5"/>
    <dgm:cxn modelId="{AF29E099-C0B6-434D-A0D6-B9D2A669576A}" type="presParOf" srcId="{6527C2EE-9521-429E-BF6B-B875CB8D2DCF}" destId="{1B322FA4-7069-49AC-8677-C5D36DAB6E4C}" srcOrd="8" destOrd="0" presId="urn:microsoft.com/office/officeart/2005/8/layout/process5"/>
    <dgm:cxn modelId="{A984A65B-8C26-45C2-95E6-04E53E74EAF9}" type="presParOf" srcId="{6527C2EE-9521-429E-BF6B-B875CB8D2DCF}" destId="{FCF10D97-2341-48A1-B971-BACF13FA1FB8}" srcOrd="9" destOrd="0" presId="urn:microsoft.com/office/officeart/2005/8/layout/process5"/>
    <dgm:cxn modelId="{CD9005E5-AB63-4227-85BF-A8BD01DDE9A1}" type="presParOf" srcId="{FCF10D97-2341-48A1-B971-BACF13FA1FB8}" destId="{797742EF-8107-4561-8680-C68DE41584CE}" srcOrd="0" destOrd="0" presId="urn:microsoft.com/office/officeart/2005/8/layout/process5"/>
    <dgm:cxn modelId="{FCDA0358-4254-4FDA-839B-A218880AE444}" type="presParOf" srcId="{6527C2EE-9521-429E-BF6B-B875CB8D2DCF}" destId="{8AC46854-BC88-4532-8D04-5B91B9AC4E2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2D9AE-725F-45BF-A5C1-8578E897620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6B31801-9F9B-43AA-AFAB-DF240EBEC775}">
      <dgm:prSet phldrT="[Текст]" custT="1"/>
      <dgm:spPr/>
      <dgm:t>
        <a:bodyPr/>
        <a:lstStyle/>
        <a:p>
          <a:r>
            <a:rPr lang="ru-RU" sz="1100" b="1" dirty="0" smtClean="0"/>
            <a:t>Студенты-выпускники освоят профессиональные компетенции, не входящие в ООП; получат практический опыт работы в образовательной организации до трудоустройства; получат возможность трудоустройства в команде, что уменьшит период адаптации на новом рабочем месте. </a:t>
          </a:r>
          <a:endParaRPr lang="ru-RU" sz="1100" b="1" dirty="0"/>
        </a:p>
      </dgm:t>
    </dgm:pt>
    <dgm:pt modelId="{E4EA8FE9-4F2C-45AF-9AD8-8D3A1257418D}" type="parTrans" cxnId="{F5C5957D-53A9-4004-BA4C-43B3AF9D4CBD}">
      <dgm:prSet/>
      <dgm:spPr/>
      <dgm:t>
        <a:bodyPr/>
        <a:lstStyle/>
        <a:p>
          <a:endParaRPr lang="ru-RU"/>
        </a:p>
      </dgm:t>
    </dgm:pt>
    <dgm:pt modelId="{4EBA735F-3DE4-432E-935C-96FA7110E17B}" type="sibTrans" cxnId="{F5C5957D-53A9-4004-BA4C-43B3AF9D4CBD}">
      <dgm:prSet/>
      <dgm:spPr/>
      <dgm:t>
        <a:bodyPr/>
        <a:lstStyle/>
        <a:p>
          <a:endParaRPr lang="ru-RU"/>
        </a:p>
      </dgm:t>
    </dgm:pt>
    <dgm:pt modelId="{C061CDD1-6DBA-4DC1-A218-602603BFBCA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Молодым специалистам будет обеспечено наиболее комфортное вхождение в профессию путем кураторства со стороны вуза и научно-методического сопровождения.</a:t>
          </a:r>
          <a:endParaRPr lang="ru-RU" sz="1400" b="1" dirty="0"/>
        </a:p>
      </dgm:t>
    </dgm:pt>
    <dgm:pt modelId="{722A0094-6811-470A-B6C7-D5C7143840A4}" type="parTrans" cxnId="{FEFB8357-9F99-49ED-A70B-99F71DACB916}">
      <dgm:prSet/>
      <dgm:spPr/>
      <dgm:t>
        <a:bodyPr/>
        <a:lstStyle/>
        <a:p>
          <a:endParaRPr lang="ru-RU"/>
        </a:p>
      </dgm:t>
    </dgm:pt>
    <dgm:pt modelId="{24394260-E39A-4EFC-84A3-082BD4E92B03}" type="sibTrans" cxnId="{FEFB8357-9F99-49ED-A70B-99F71DACB916}">
      <dgm:prSet/>
      <dgm:spPr/>
      <dgm:t>
        <a:bodyPr/>
        <a:lstStyle/>
        <a:p>
          <a:endParaRPr lang="ru-RU"/>
        </a:p>
      </dgm:t>
    </dgm:pt>
    <dgm:pt modelId="{0CC54A64-2682-4A99-881F-53DC8D85CCB1}">
      <dgm:prSet phldrT="[Текст]"/>
      <dgm:spPr/>
      <dgm:t>
        <a:bodyPr/>
        <a:lstStyle/>
        <a:p>
          <a:r>
            <a:rPr lang="ru-RU" b="1" dirty="0" smtClean="0"/>
            <a:t>Работодатель (образовательная организация) получает возможность усиления педагогического коллектива молодыми высококвалифицированными и эффективными специалистами, что позитивно повлияет на развитие образовательной организации; решает вопрос кадрового дефицита на этапе открытия новой образовательной организации.</a:t>
          </a:r>
          <a:endParaRPr lang="ru-RU" b="1" dirty="0"/>
        </a:p>
      </dgm:t>
    </dgm:pt>
    <dgm:pt modelId="{D1274E34-41D1-4FAC-9E2B-53814AE2409D}" type="parTrans" cxnId="{F557BC3E-07D4-4026-A151-7BF5038FE65F}">
      <dgm:prSet/>
      <dgm:spPr/>
      <dgm:t>
        <a:bodyPr/>
        <a:lstStyle/>
        <a:p>
          <a:endParaRPr lang="ru-RU"/>
        </a:p>
      </dgm:t>
    </dgm:pt>
    <dgm:pt modelId="{0F257321-721D-4063-B9B9-C4ADF40BC599}" type="sibTrans" cxnId="{F557BC3E-07D4-4026-A151-7BF5038FE65F}">
      <dgm:prSet/>
      <dgm:spPr/>
      <dgm:t>
        <a:bodyPr/>
        <a:lstStyle/>
        <a:p>
          <a:endParaRPr lang="ru-RU"/>
        </a:p>
      </dgm:t>
    </dgm:pt>
    <dgm:pt modelId="{4C41E25E-FAC2-4BDC-8EB5-3389505F3153}">
      <dgm:prSet custT="1"/>
      <dgm:spPr/>
      <dgm:t>
        <a:bodyPr/>
        <a:lstStyle/>
        <a:p>
          <a:r>
            <a:rPr lang="ru-RU" sz="1100" b="1" dirty="0" smtClean="0"/>
            <a:t>Органы регионального управления образованием решают проблему кадрового дефицита в новых образовательных организациях; усиливает образовательные организации, демонстрирующие низкие образовательные результаты, командой молодых высококвалифицированных и эффективных специалистов.</a:t>
          </a:r>
          <a:endParaRPr lang="ru-RU" sz="1100" b="1" dirty="0"/>
        </a:p>
      </dgm:t>
    </dgm:pt>
    <dgm:pt modelId="{1135E6C7-882B-428B-B2E4-783A39D58419}" type="parTrans" cxnId="{ADBD6ECB-5CB6-4C88-8045-99D4941051AD}">
      <dgm:prSet/>
      <dgm:spPr/>
      <dgm:t>
        <a:bodyPr/>
        <a:lstStyle/>
        <a:p>
          <a:endParaRPr lang="ru-RU"/>
        </a:p>
      </dgm:t>
    </dgm:pt>
    <dgm:pt modelId="{75D342C4-60B1-4B46-8385-80BBD0182E8C}" type="sibTrans" cxnId="{ADBD6ECB-5CB6-4C88-8045-99D4941051AD}">
      <dgm:prSet/>
      <dgm:spPr/>
      <dgm:t>
        <a:bodyPr/>
        <a:lstStyle/>
        <a:p>
          <a:endParaRPr lang="ru-RU"/>
        </a:p>
      </dgm:t>
    </dgm:pt>
    <dgm:pt modelId="{E48C15DC-1600-494A-BE12-0DF53B285FCF}" type="pres">
      <dgm:prSet presAssocID="{E722D9AE-725F-45BF-A5C1-8578E8976209}" presName="Name0" presStyleCnt="0">
        <dgm:presLayoutVars>
          <dgm:dir/>
          <dgm:resizeHandles val="exact"/>
        </dgm:presLayoutVars>
      </dgm:prSet>
      <dgm:spPr/>
    </dgm:pt>
    <dgm:pt modelId="{FD533B7E-0080-41C9-908F-4B4D6BCE032F}" type="pres">
      <dgm:prSet presAssocID="{E722D9AE-725F-45BF-A5C1-8578E8976209}" presName="fgShape" presStyleLbl="fgShp" presStyleIdx="0" presStyleCnt="1"/>
      <dgm:spPr/>
    </dgm:pt>
    <dgm:pt modelId="{45002EAF-6C12-41DC-8524-8883122BF4BB}" type="pres">
      <dgm:prSet presAssocID="{E722D9AE-725F-45BF-A5C1-8578E8976209}" presName="linComp" presStyleCnt="0"/>
      <dgm:spPr/>
    </dgm:pt>
    <dgm:pt modelId="{D4320F98-F2A4-4BD5-9730-5E6F2A76FE79}" type="pres">
      <dgm:prSet presAssocID="{B6B31801-9F9B-43AA-AFAB-DF240EBEC775}" presName="compNode" presStyleCnt="0"/>
      <dgm:spPr/>
    </dgm:pt>
    <dgm:pt modelId="{AAAD67F3-651C-40F7-B133-4D7AB467FF46}" type="pres">
      <dgm:prSet presAssocID="{B6B31801-9F9B-43AA-AFAB-DF240EBEC775}" presName="bkgdShape" presStyleLbl="node1" presStyleIdx="0" presStyleCnt="4" custLinFactNeighborX="-10619" custLinFactNeighborY="-5504"/>
      <dgm:spPr/>
      <dgm:t>
        <a:bodyPr/>
        <a:lstStyle/>
        <a:p>
          <a:endParaRPr lang="ru-RU"/>
        </a:p>
      </dgm:t>
    </dgm:pt>
    <dgm:pt modelId="{6A2D2CF1-E52D-4165-883E-DA46C8A57ADC}" type="pres">
      <dgm:prSet presAssocID="{B6B31801-9F9B-43AA-AFAB-DF240EBEC77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FFC33-26A2-434D-853C-3F510CF24016}" type="pres">
      <dgm:prSet presAssocID="{B6B31801-9F9B-43AA-AFAB-DF240EBEC775}" presName="invisiNode" presStyleLbl="node1" presStyleIdx="0" presStyleCnt="4"/>
      <dgm:spPr/>
    </dgm:pt>
    <dgm:pt modelId="{33ACE1FB-0F5D-4D2C-950C-24CBB1EDE213}" type="pres">
      <dgm:prSet presAssocID="{B6B31801-9F9B-43AA-AFAB-DF240EBEC775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0857D68-9EFA-4421-97DA-3DD6F9FA5AB2}" type="pres">
      <dgm:prSet presAssocID="{4EBA735F-3DE4-432E-935C-96FA7110E17B}" presName="sibTrans" presStyleLbl="sibTrans2D1" presStyleIdx="0" presStyleCnt="0"/>
      <dgm:spPr/>
    </dgm:pt>
    <dgm:pt modelId="{C194976D-8347-4662-980A-FAA8A762486C}" type="pres">
      <dgm:prSet presAssocID="{C061CDD1-6DBA-4DC1-A218-602603BFBCA1}" presName="compNode" presStyleCnt="0"/>
      <dgm:spPr/>
    </dgm:pt>
    <dgm:pt modelId="{0E69E041-807F-45C5-9F69-8C6E7A84301E}" type="pres">
      <dgm:prSet presAssocID="{C061CDD1-6DBA-4DC1-A218-602603BFBCA1}" presName="bkgdShape" presStyleLbl="node1" presStyleIdx="1" presStyleCnt="4"/>
      <dgm:spPr/>
      <dgm:t>
        <a:bodyPr/>
        <a:lstStyle/>
        <a:p>
          <a:endParaRPr lang="ru-RU"/>
        </a:p>
      </dgm:t>
    </dgm:pt>
    <dgm:pt modelId="{8FD188D5-E725-4D06-8B65-31351E6E0018}" type="pres">
      <dgm:prSet presAssocID="{C061CDD1-6DBA-4DC1-A218-602603BFBCA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AD97-B518-4A68-AE69-63E30AEE6052}" type="pres">
      <dgm:prSet presAssocID="{C061CDD1-6DBA-4DC1-A218-602603BFBCA1}" presName="invisiNode" presStyleLbl="node1" presStyleIdx="1" presStyleCnt="4"/>
      <dgm:spPr/>
    </dgm:pt>
    <dgm:pt modelId="{38C518A5-BD24-4D43-87B6-B05C018FBF6B}" type="pres">
      <dgm:prSet presAssocID="{C061CDD1-6DBA-4DC1-A218-602603BFBCA1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3EDE95E-1A2E-4B95-89B8-D71E10B7F615}" type="pres">
      <dgm:prSet presAssocID="{24394260-E39A-4EFC-84A3-082BD4E92B03}" presName="sibTrans" presStyleLbl="sibTrans2D1" presStyleIdx="0" presStyleCnt="0"/>
      <dgm:spPr/>
    </dgm:pt>
    <dgm:pt modelId="{B2345F1E-1568-4533-861D-8AC0533EDEBD}" type="pres">
      <dgm:prSet presAssocID="{0CC54A64-2682-4A99-881F-53DC8D85CCB1}" presName="compNode" presStyleCnt="0"/>
      <dgm:spPr/>
    </dgm:pt>
    <dgm:pt modelId="{5A16EC4E-B31E-4B36-8449-D8A3BE16FF63}" type="pres">
      <dgm:prSet presAssocID="{0CC54A64-2682-4A99-881F-53DC8D85CCB1}" presName="bkgdShape" presStyleLbl="node1" presStyleIdx="2" presStyleCnt="4"/>
      <dgm:spPr/>
      <dgm:t>
        <a:bodyPr/>
        <a:lstStyle/>
        <a:p>
          <a:endParaRPr lang="ru-RU"/>
        </a:p>
      </dgm:t>
    </dgm:pt>
    <dgm:pt modelId="{4BD913CA-74E0-4991-AB82-0CDA24864792}" type="pres">
      <dgm:prSet presAssocID="{0CC54A64-2682-4A99-881F-53DC8D85CCB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91011-3649-4100-964C-F94BDB48BD0C}" type="pres">
      <dgm:prSet presAssocID="{0CC54A64-2682-4A99-881F-53DC8D85CCB1}" presName="invisiNode" presStyleLbl="node1" presStyleIdx="2" presStyleCnt="4"/>
      <dgm:spPr/>
    </dgm:pt>
    <dgm:pt modelId="{A865F2ED-C7FE-4481-A795-CF2A41624441}" type="pres">
      <dgm:prSet presAssocID="{0CC54A64-2682-4A99-881F-53DC8D85CCB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93CE32B-77A9-4215-A1D6-8C977B2B64FB}" type="pres">
      <dgm:prSet presAssocID="{0F257321-721D-4063-B9B9-C4ADF40BC599}" presName="sibTrans" presStyleLbl="sibTrans2D1" presStyleIdx="0" presStyleCnt="0"/>
      <dgm:spPr/>
    </dgm:pt>
    <dgm:pt modelId="{37FA4E26-F4E8-4F4A-A472-1CFA41E39D5C}" type="pres">
      <dgm:prSet presAssocID="{4C41E25E-FAC2-4BDC-8EB5-3389505F3153}" presName="compNode" presStyleCnt="0"/>
      <dgm:spPr/>
    </dgm:pt>
    <dgm:pt modelId="{412092A5-2321-4376-BB7D-2425CF987A9A}" type="pres">
      <dgm:prSet presAssocID="{4C41E25E-FAC2-4BDC-8EB5-3389505F3153}" presName="bkgdShape" presStyleLbl="node1" presStyleIdx="3" presStyleCnt="4"/>
      <dgm:spPr/>
      <dgm:t>
        <a:bodyPr/>
        <a:lstStyle/>
        <a:p>
          <a:endParaRPr lang="ru-RU"/>
        </a:p>
      </dgm:t>
    </dgm:pt>
    <dgm:pt modelId="{7CD6981A-36BB-447A-840C-347827A03E26}" type="pres">
      <dgm:prSet presAssocID="{4C41E25E-FAC2-4BDC-8EB5-3389505F315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8E2D8-F147-4D05-9C97-F87C192F3449}" type="pres">
      <dgm:prSet presAssocID="{4C41E25E-FAC2-4BDC-8EB5-3389505F3153}" presName="invisiNode" presStyleLbl="node1" presStyleIdx="3" presStyleCnt="4"/>
      <dgm:spPr/>
    </dgm:pt>
    <dgm:pt modelId="{58ECA549-1962-46B6-BD6F-B6FB83E005E9}" type="pres">
      <dgm:prSet presAssocID="{4C41E25E-FAC2-4BDC-8EB5-3389505F3153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</dgm:ptLst>
  <dgm:cxnLst>
    <dgm:cxn modelId="{78A22D45-29EC-45E6-8D15-65A7B669C065}" type="presOf" srcId="{C061CDD1-6DBA-4DC1-A218-602603BFBCA1}" destId="{8FD188D5-E725-4D06-8B65-31351E6E0018}" srcOrd="1" destOrd="0" presId="urn:microsoft.com/office/officeart/2005/8/layout/hList7"/>
    <dgm:cxn modelId="{0FED517E-F5C2-4643-A4E6-84015C837BC9}" type="presOf" srcId="{B6B31801-9F9B-43AA-AFAB-DF240EBEC775}" destId="{AAAD67F3-651C-40F7-B133-4D7AB467FF46}" srcOrd="0" destOrd="0" presId="urn:microsoft.com/office/officeart/2005/8/layout/hList7"/>
    <dgm:cxn modelId="{41099872-3881-4BAD-B00E-EDDF8BD45761}" type="presOf" srcId="{E722D9AE-725F-45BF-A5C1-8578E8976209}" destId="{E48C15DC-1600-494A-BE12-0DF53B285FCF}" srcOrd="0" destOrd="0" presId="urn:microsoft.com/office/officeart/2005/8/layout/hList7"/>
    <dgm:cxn modelId="{3A44C380-7820-4A58-B040-1B506AFE3724}" type="presOf" srcId="{4C41E25E-FAC2-4BDC-8EB5-3389505F3153}" destId="{412092A5-2321-4376-BB7D-2425CF987A9A}" srcOrd="0" destOrd="0" presId="urn:microsoft.com/office/officeart/2005/8/layout/hList7"/>
    <dgm:cxn modelId="{788B9BB6-FF88-4C3C-928F-79B467C618BC}" type="presOf" srcId="{C061CDD1-6DBA-4DC1-A218-602603BFBCA1}" destId="{0E69E041-807F-45C5-9F69-8C6E7A84301E}" srcOrd="0" destOrd="0" presId="urn:microsoft.com/office/officeart/2005/8/layout/hList7"/>
    <dgm:cxn modelId="{0629B8E9-109C-45AE-B3C4-139C8F983E0C}" type="presOf" srcId="{0F257321-721D-4063-B9B9-C4ADF40BC599}" destId="{693CE32B-77A9-4215-A1D6-8C977B2B64FB}" srcOrd="0" destOrd="0" presId="urn:microsoft.com/office/officeart/2005/8/layout/hList7"/>
    <dgm:cxn modelId="{C5A91F29-3EC1-4E51-93F0-BF47FBEF126E}" type="presOf" srcId="{4C41E25E-FAC2-4BDC-8EB5-3389505F3153}" destId="{7CD6981A-36BB-447A-840C-347827A03E26}" srcOrd="1" destOrd="0" presId="urn:microsoft.com/office/officeart/2005/8/layout/hList7"/>
    <dgm:cxn modelId="{F5C5957D-53A9-4004-BA4C-43B3AF9D4CBD}" srcId="{E722D9AE-725F-45BF-A5C1-8578E8976209}" destId="{B6B31801-9F9B-43AA-AFAB-DF240EBEC775}" srcOrd="0" destOrd="0" parTransId="{E4EA8FE9-4F2C-45AF-9AD8-8D3A1257418D}" sibTransId="{4EBA735F-3DE4-432E-935C-96FA7110E17B}"/>
    <dgm:cxn modelId="{4CEBE69A-EE2A-4755-B838-29B6865C6BE9}" type="presOf" srcId="{B6B31801-9F9B-43AA-AFAB-DF240EBEC775}" destId="{6A2D2CF1-E52D-4165-883E-DA46C8A57ADC}" srcOrd="1" destOrd="0" presId="urn:microsoft.com/office/officeart/2005/8/layout/hList7"/>
    <dgm:cxn modelId="{F557BC3E-07D4-4026-A151-7BF5038FE65F}" srcId="{E722D9AE-725F-45BF-A5C1-8578E8976209}" destId="{0CC54A64-2682-4A99-881F-53DC8D85CCB1}" srcOrd="2" destOrd="0" parTransId="{D1274E34-41D1-4FAC-9E2B-53814AE2409D}" sibTransId="{0F257321-721D-4063-B9B9-C4ADF40BC599}"/>
    <dgm:cxn modelId="{FEFB8357-9F99-49ED-A70B-99F71DACB916}" srcId="{E722D9AE-725F-45BF-A5C1-8578E8976209}" destId="{C061CDD1-6DBA-4DC1-A218-602603BFBCA1}" srcOrd="1" destOrd="0" parTransId="{722A0094-6811-470A-B6C7-D5C7143840A4}" sibTransId="{24394260-E39A-4EFC-84A3-082BD4E92B03}"/>
    <dgm:cxn modelId="{4F33E0A6-C4BE-4285-BD97-368DBE9A1153}" type="presOf" srcId="{24394260-E39A-4EFC-84A3-082BD4E92B03}" destId="{B3EDE95E-1A2E-4B95-89B8-D71E10B7F615}" srcOrd="0" destOrd="0" presId="urn:microsoft.com/office/officeart/2005/8/layout/hList7"/>
    <dgm:cxn modelId="{C58FA538-6C66-4DF7-9C77-65403D8FC301}" type="presOf" srcId="{0CC54A64-2682-4A99-881F-53DC8D85CCB1}" destId="{4BD913CA-74E0-4991-AB82-0CDA24864792}" srcOrd="1" destOrd="0" presId="urn:microsoft.com/office/officeart/2005/8/layout/hList7"/>
    <dgm:cxn modelId="{ECCB2898-E5B0-4B4C-A861-C6529E381D94}" type="presOf" srcId="{0CC54A64-2682-4A99-881F-53DC8D85CCB1}" destId="{5A16EC4E-B31E-4B36-8449-D8A3BE16FF63}" srcOrd="0" destOrd="0" presId="urn:microsoft.com/office/officeart/2005/8/layout/hList7"/>
    <dgm:cxn modelId="{ADBD6ECB-5CB6-4C88-8045-99D4941051AD}" srcId="{E722D9AE-725F-45BF-A5C1-8578E8976209}" destId="{4C41E25E-FAC2-4BDC-8EB5-3389505F3153}" srcOrd="3" destOrd="0" parTransId="{1135E6C7-882B-428B-B2E4-783A39D58419}" sibTransId="{75D342C4-60B1-4B46-8385-80BBD0182E8C}"/>
    <dgm:cxn modelId="{E3B7DFB8-D39E-4D28-805A-8907F528F721}" type="presOf" srcId="{4EBA735F-3DE4-432E-935C-96FA7110E17B}" destId="{00857D68-9EFA-4421-97DA-3DD6F9FA5AB2}" srcOrd="0" destOrd="0" presId="urn:microsoft.com/office/officeart/2005/8/layout/hList7"/>
    <dgm:cxn modelId="{1C375004-CD3E-4D7C-A4E8-81ADF9DA88D8}" type="presParOf" srcId="{E48C15DC-1600-494A-BE12-0DF53B285FCF}" destId="{FD533B7E-0080-41C9-908F-4B4D6BCE032F}" srcOrd="0" destOrd="0" presId="urn:microsoft.com/office/officeart/2005/8/layout/hList7"/>
    <dgm:cxn modelId="{AB241EF6-50B6-4713-A87B-F06AA5C2A863}" type="presParOf" srcId="{E48C15DC-1600-494A-BE12-0DF53B285FCF}" destId="{45002EAF-6C12-41DC-8524-8883122BF4BB}" srcOrd="1" destOrd="0" presId="urn:microsoft.com/office/officeart/2005/8/layout/hList7"/>
    <dgm:cxn modelId="{A33AF0EE-3970-4241-AF65-C1356A090050}" type="presParOf" srcId="{45002EAF-6C12-41DC-8524-8883122BF4BB}" destId="{D4320F98-F2A4-4BD5-9730-5E6F2A76FE79}" srcOrd="0" destOrd="0" presId="urn:microsoft.com/office/officeart/2005/8/layout/hList7"/>
    <dgm:cxn modelId="{6FCFEC23-ECA8-4EEB-A503-BB42DF9B5588}" type="presParOf" srcId="{D4320F98-F2A4-4BD5-9730-5E6F2A76FE79}" destId="{AAAD67F3-651C-40F7-B133-4D7AB467FF46}" srcOrd="0" destOrd="0" presId="urn:microsoft.com/office/officeart/2005/8/layout/hList7"/>
    <dgm:cxn modelId="{54438346-613A-43D4-9299-F38922F8D694}" type="presParOf" srcId="{D4320F98-F2A4-4BD5-9730-5E6F2A76FE79}" destId="{6A2D2CF1-E52D-4165-883E-DA46C8A57ADC}" srcOrd="1" destOrd="0" presId="urn:microsoft.com/office/officeart/2005/8/layout/hList7"/>
    <dgm:cxn modelId="{C9E553B5-0F23-46DD-88EB-C09C83ECCBCA}" type="presParOf" srcId="{D4320F98-F2A4-4BD5-9730-5E6F2A76FE79}" destId="{09EFFC33-26A2-434D-853C-3F510CF24016}" srcOrd="2" destOrd="0" presId="urn:microsoft.com/office/officeart/2005/8/layout/hList7"/>
    <dgm:cxn modelId="{6B55A5E8-5282-4D40-A735-00D864987588}" type="presParOf" srcId="{D4320F98-F2A4-4BD5-9730-5E6F2A76FE79}" destId="{33ACE1FB-0F5D-4D2C-950C-24CBB1EDE213}" srcOrd="3" destOrd="0" presId="urn:microsoft.com/office/officeart/2005/8/layout/hList7"/>
    <dgm:cxn modelId="{CE078454-DA36-444B-986E-23A20F7836F1}" type="presParOf" srcId="{45002EAF-6C12-41DC-8524-8883122BF4BB}" destId="{00857D68-9EFA-4421-97DA-3DD6F9FA5AB2}" srcOrd="1" destOrd="0" presId="urn:microsoft.com/office/officeart/2005/8/layout/hList7"/>
    <dgm:cxn modelId="{83BADFE0-D35E-4E0A-91AD-834DB82CE9BB}" type="presParOf" srcId="{45002EAF-6C12-41DC-8524-8883122BF4BB}" destId="{C194976D-8347-4662-980A-FAA8A762486C}" srcOrd="2" destOrd="0" presId="urn:microsoft.com/office/officeart/2005/8/layout/hList7"/>
    <dgm:cxn modelId="{4BDDBFE8-F87A-4A91-B3BD-B77F7994A4B8}" type="presParOf" srcId="{C194976D-8347-4662-980A-FAA8A762486C}" destId="{0E69E041-807F-45C5-9F69-8C6E7A84301E}" srcOrd="0" destOrd="0" presId="urn:microsoft.com/office/officeart/2005/8/layout/hList7"/>
    <dgm:cxn modelId="{0B366A81-C209-4473-A7D3-DEF15EC77FD2}" type="presParOf" srcId="{C194976D-8347-4662-980A-FAA8A762486C}" destId="{8FD188D5-E725-4D06-8B65-31351E6E0018}" srcOrd="1" destOrd="0" presId="urn:microsoft.com/office/officeart/2005/8/layout/hList7"/>
    <dgm:cxn modelId="{4336194D-1A01-440B-AE87-6240E27635D7}" type="presParOf" srcId="{C194976D-8347-4662-980A-FAA8A762486C}" destId="{F951AD97-B518-4A68-AE69-63E30AEE6052}" srcOrd="2" destOrd="0" presId="urn:microsoft.com/office/officeart/2005/8/layout/hList7"/>
    <dgm:cxn modelId="{D2B663DC-110B-4E27-8110-B42773C102EE}" type="presParOf" srcId="{C194976D-8347-4662-980A-FAA8A762486C}" destId="{38C518A5-BD24-4D43-87B6-B05C018FBF6B}" srcOrd="3" destOrd="0" presId="urn:microsoft.com/office/officeart/2005/8/layout/hList7"/>
    <dgm:cxn modelId="{C874ABB3-F1CB-460A-BE4D-A20633233685}" type="presParOf" srcId="{45002EAF-6C12-41DC-8524-8883122BF4BB}" destId="{B3EDE95E-1A2E-4B95-89B8-D71E10B7F615}" srcOrd="3" destOrd="0" presId="urn:microsoft.com/office/officeart/2005/8/layout/hList7"/>
    <dgm:cxn modelId="{BB658626-812C-4F3A-90DD-28F19381FBD3}" type="presParOf" srcId="{45002EAF-6C12-41DC-8524-8883122BF4BB}" destId="{B2345F1E-1568-4533-861D-8AC0533EDEBD}" srcOrd="4" destOrd="0" presId="urn:microsoft.com/office/officeart/2005/8/layout/hList7"/>
    <dgm:cxn modelId="{FEFF3C0D-0732-4D39-A73D-E2E2FD4D3FDA}" type="presParOf" srcId="{B2345F1E-1568-4533-861D-8AC0533EDEBD}" destId="{5A16EC4E-B31E-4B36-8449-D8A3BE16FF63}" srcOrd="0" destOrd="0" presId="urn:microsoft.com/office/officeart/2005/8/layout/hList7"/>
    <dgm:cxn modelId="{9763834F-A4EB-44A8-A50F-5E453DF80614}" type="presParOf" srcId="{B2345F1E-1568-4533-861D-8AC0533EDEBD}" destId="{4BD913CA-74E0-4991-AB82-0CDA24864792}" srcOrd="1" destOrd="0" presId="urn:microsoft.com/office/officeart/2005/8/layout/hList7"/>
    <dgm:cxn modelId="{CA48A309-A7C7-4E40-A40D-2ACB65DADF68}" type="presParOf" srcId="{B2345F1E-1568-4533-861D-8AC0533EDEBD}" destId="{F8B91011-3649-4100-964C-F94BDB48BD0C}" srcOrd="2" destOrd="0" presId="urn:microsoft.com/office/officeart/2005/8/layout/hList7"/>
    <dgm:cxn modelId="{162B3A92-9A6D-407E-B861-B15FA5197DB9}" type="presParOf" srcId="{B2345F1E-1568-4533-861D-8AC0533EDEBD}" destId="{A865F2ED-C7FE-4481-A795-CF2A41624441}" srcOrd="3" destOrd="0" presId="urn:microsoft.com/office/officeart/2005/8/layout/hList7"/>
    <dgm:cxn modelId="{A598EFD9-E04F-4A97-9E81-7E71375FBEC3}" type="presParOf" srcId="{45002EAF-6C12-41DC-8524-8883122BF4BB}" destId="{693CE32B-77A9-4215-A1D6-8C977B2B64FB}" srcOrd="5" destOrd="0" presId="urn:microsoft.com/office/officeart/2005/8/layout/hList7"/>
    <dgm:cxn modelId="{9108C277-9E1B-4C19-A630-793D4D26D1BC}" type="presParOf" srcId="{45002EAF-6C12-41DC-8524-8883122BF4BB}" destId="{37FA4E26-F4E8-4F4A-A472-1CFA41E39D5C}" srcOrd="6" destOrd="0" presId="urn:microsoft.com/office/officeart/2005/8/layout/hList7"/>
    <dgm:cxn modelId="{DCE891A1-53F6-4555-9B4C-357ECDDB28A2}" type="presParOf" srcId="{37FA4E26-F4E8-4F4A-A472-1CFA41E39D5C}" destId="{412092A5-2321-4376-BB7D-2425CF987A9A}" srcOrd="0" destOrd="0" presId="urn:microsoft.com/office/officeart/2005/8/layout/hList7"/>
    <dgm:cxn modelId="{D6B77634-E350-4ADE-B7BB-5E606ED3B5B2}" type="presParOf" srcId="{37FA4E26-F4E8-4F4A-A472-1CFA41E39D5C}" destId="{7CD6981A-36BB-447A-840C-347827A03E26}" srcOrd="1" destOrd="0" presId="urn:microsoft.com/office/officeart/2005/8/layout/hList7"/>
    <dgm:cxn modelId="{FB95B704-4B68-4C31-8A71-520C46C36031}" type="presParOf" srcId="{37FA4E26-F4E8-4F4A-A472-1CFA41E39D5C}" destId="{1418E2D8-F147-4D05-9C97-F87C192F3449}" srcOrd="2" destOrd="0" presId="urn:microsoft.com/office/officeart/2005/8/layout/hList7"/>
    <dgm:cxn modelId="{3B9B88F7-5A7C-421E-802D-5F0A90FD2F8D}" type="presParOf" srcId="{37FA4E26-F4E8-4F4A-A472-1CFA41E39D5C}" destId="{58ECA549-1962-46B6-BD6F-B6FB83E005E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1B495-E42D-4D9E-9D0F-9E7076102DC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285D7-8A76-471F-AD39-9319E2A1FB4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1649D"/>
              </a:solidFill>
            </a:rPr>
            <a:t>Регулярная поддержка студентов и молодых специалистов по системе инновационного проекта</a:t>
          </a:r>
          <a:endParaRPr lang="ru-RU" sz="1200" b="1" dirty="0"/>
        </a:p>
      </dgm:t>
    </dgm:pt>
    <dgm:pt modelId="{36274577-2D05-4225-A72A-DD51D5297C94}" type="parTrans" cxnId="{012CEC05-3F92-4A2B-B220-CCAD543BBEFD}">
      <dgm:prSet/>
      <dgm:spPr/>
      <dgm:t>
        <a:bodyPr/>
        <a:lstStyle/>
        <a:p>
          <a:endParaRPr lang="ru-RU"/>
        </a:p>
      </dgm:t>
    </dgm:pt>
    <dgm:pt modelId="{8C5D1DCE-4FF6-4D30-BF5D-F5EADCB952C3}" type="sibTrans" cxnId="{012CEC05-3F92-4A2B-B220-CCAD543BBEFD}">
      <dgm:prSet/>
      <dgm:spPr/>
      <dgm:t>
        <a:bodyPr/>
        <a:lstStyle/>
        <a:p>
          <a:endParaRPr lang="ru-RU"/>
        </a:p>
      </dgm:t>
    </dgm:pt>
    <dgm:pt modelId="{A76ABD0B-47A7-4100-94F2-36410873C454}">
      <dgm:prSet phldrT="[Текст]"/>
      <dgm:spPr/>
      <dgm:t>
        <a:bodyPr/>
        <a:lstStyle/>
        <a:p>
          <a:r>
            <a:rPr lang="ru-RU" b="1" dirty="0" smtClean="0">
              <a:solidFill>
                <a:srgbClr val="01649D"/>
              </a:solidFill>
            </a:rPr>
            <a:t>Расширение географии проекта с выходом на другие регионы РФ</a:t>
          </a:r>
          <a:endParaRPr lang="ru-RU" b="1" dirty="0">
            <a:solidFill>
              <a:srgbClr val="01649D"/>
            </a:solidFill>
          </a:endParaRPr>
        </a:p>
      </dgm:t>
    </dgm:pt>
    <dgm:pt modelId="{BDEFBFB2-9D9A-4873-BF8B-2C353432A676}" type="parTrans" cxnId="{EFF16DED-4659-404B-AFC0-8E211145A63A}">
      <dgm:prSet/>
      <dgm:spPr/>
      <dgm:t>
        <a:bodyPr/>
        <a:lstStyle/>
        <a:p>
          <a:endParaRPr lang="ru-RU"/>
        </a:p>
      </dgm:t>
    </dgm:pt>
    <dgm:pt modelId="{5DBFF7B7-30D6-4D99-8C14-6B8DE7A152F0}" type="sibTrans" cxnId="{EFF16DED-4659-404B-AFC0-8E211145A63A}">
      <dgm:prSet/>
      <dgm:spPr/>
      <dgm:t>
        <a:bodyPr/>
        <a:lstStyle/>
        <a:p>
          <a:endParaRPr lang="ru-RU"/>
        </a:p>
      </dgm:t>
    </dgm:pt>
    <dgm:pt modelId="{700AE802-46B0-44C5-92B5-79E3A418CDB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1649D"/>
              </a:solidFill>
            </a:rPr>
            <a:t>Привлечение международных партнеров</a:t>
          </a:r>
          <a:endParaRPr lang="ru-RU" sz="1600" dirty="0"/>
        </a:p>
      </dgm:t>
    </dgm:pt>
    <dgm:pt modelId="{BC2D2F43-4B1B-4065-BAE1-2D8CFED305CF}" type="parTrans" cxnId="{4E73B646-F57D-46C3-BBAE-696A02DC565F}">
      <dgm:prSet/>
      <dgm:spPr/>
      <dgm:t>
        <a:bodyPr/>
        <a:lstStyle/>
        <a:p>
          <a:endParaRPr lang="ru-RU"/>
        </a:p>
      </dgm:t>
    </dgm:pt>
    <dgm:pt modelId="{0B1BF668-6595-47EC-88FD-2096262C7C4F}" type="sibTrans" cxnId="{4E73B646-F57D-46C3-BBAE-696A02DC565F}">
      <dgm:prSet/>
      <dgm:spPr/>
      <dgm:t>
        <a:bodyPr/>
        <a:lstStyle/>
        <a:p>
          <a:endParaRPr lang="ru-RU"/>
        </a:p>
      </dgm:t>
    </dgm:pt>
    <dgm:pt modelId="{773AB5DF-B339-43CB-A403-ABEF76FE87F4}" type="pres">
      <dgm:prSet presAssocID="{9AF1B495-E42D-4D9E-9D0F-9E7076102DC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A09BCBF-254B-40B6-8CEE-C51CD0B7E743}" type="pres">
      <dgm:prSet presAssocID="{0C9285D7-8A76-471F-AD39-9319E2A1FB4E}" presName="Accent1" presStyleCnt="0"/>
      <dgm:spPr/>
    </dgm:pt>
    <dgm:pt modelId="{9979893D-0436-44AD-BE77-3EE2CFA008D9}" type="pres">
      <dgm:prSet presAssocID="{0C9285D7-8A76-471F-AD39-9319E2A1FB4E}" presName="Accent" presStyleLbl="node1" presStyleIdx="0" presStyleCnt="3"/>
      <dgm:spPr/>
    </dgm:pt>
    <dgm:pt modelId="{814B3773-45C1-44BF-A7E7-0D92DFDB1022}" type="pres">
      <dgm:prSet presAssocID="{0C9285D7-8A76-471F-AD39-9319E2A1FB4E}" presName="Parent1" presStyleLbl="revTx" presStyleIdx="0" presStyleCnt="3" custLinFactNeighborX="1443" custLinFactNeighborY="-72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CAA99-8832-414C-A017-A384D50302AC}" type="pres">
      <dgm:prSet presAssocID="{A76ABD0B-47A7-4100-94F2-36410873C454}" presName="Accent2" presStyleCnt="0"/>
      <dgm:spPr/>
    </dgm:pt>
    <dgm:pt modelId="{E7339032-336B-4E14-B5B8-01D5406A5909}" type="pres">
      <dgm:prSet presAssocID="{A76ABD0B-47A7-4100-94F2-36410873C454}" presName="Accent" presStyleLbl="node1" presStyleIdx="1" presStyleCnt="3"/>
      <dgm:spPr/>
    </dgm:pt>
    <dgm:pt modelId="{D38A7938-AE78-4151-AF20-B023884062A6}" type="pres">
      <dgm:prSet presAssocID="{A76ABD0B-47A7-4100-94F2-36410873C45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ED391727-C036-49C3-B993-5DE3D83A6D2F}" type="pres">
      <dgm:prSet presAssocID="{700AE802-46B0-44C5-92B5-79E3A418CDB0}" presName="Accent3" presStyleCnt="0"/>
      <dgm:spPr/>
    </dgm:pt>
    <dgm:pt modelId="{2747E70C-A334-4EF2-8348-78C3D7DB6AD9}" type="pres">
      <dgm:prSet presAssocID="{700AE802-46B0-44C5-92B5-79E3A418CDB0}" presName="Accent" presStyleLbl="node1" presStyleIdx="2" presStyleCnt="3"/>
      <dgm:spPr/>
    </dgm:pt>
    <dgm:pt modelId="{55251BA2-25F6-47C3-AE04-22C89A2FE738}" type="pres">
      <dgm:prSet presAssocID="{700AE802-46B0-44C5-92B5-79E3A418CDB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2CEC05-3F92-4A2B-B220-CCAD543BBEFD}" srcId="{9AF1B495-E42D-4D9E-9D0F-9E7076102DC8}" destId="{0C9285D7-8A76-471F-AD39-9319E2A1FB4E}" srcOrd="0" destOrd="0" parTransId="{36274577-2D05-4225-A72A-DD51D5297C94}" sibTransId="{8C5D1DCE-4FF6-4D30-BF5D-F5EADCB952C3}"/>
    <dgm:cxn modelId="{CBB17CB2-7934-49E4-A0E9-5C331364C424}" type="presOf" srcId="{700AE802-46B0-44C5-92B5-79E3A418CDB0}" destId="{55251BA2-25F6-47C3-AE04-22C89A2FE738}" srcOrd="0" destOrd="0" presId="urn:microsoft.com/office/officeart/2009/layout/CircleArrowProcess"/>
    <dgm:cxn modelId="{BD47276A-C224-423E-9272-0A75C07E863D}" type="presOf" srcId="{9AF1B495-E42D-4D9E-9D0F-9E7076102DC8}" destId="{773AB5DF-B339-43CB-A403-ABEF76FE87F4}" srcOrd="0" destOrd="0" presId="urn:microsoft.com/office/officeart/2009/layout/CircleArrowProcess"/>
    <dgm:cxn modelId="{4E73B646-F57D-46C3-BBAE-696A02DC565F}" srcId="{9AF1B495-E42D-4D9E-9D0F-9E7076102DC8}" destId="{700AE802-46B0-44C5-92B5-79E3A418CDB0}" srcOrd="2" destOrd="0" parTransId="{BC2D2F43-4B1B-4065-BAE1-2D8CFED305CF}" sibTransId="{0B1BF668-6595-47EC-88FD-2096262C7C4F}"/>
    <dgm:cxn modelId="{AF2CCB0C-0C18-454D-94AB-E2BB2EAB0B85}" type="presOf" srcId="{0C9285D7-8A76-471F-AD39-9319E2A1FB4E}" destId="{814B3773-45C1-44BF-A7E7-0D92DFDB1022}" srcOrd="0" destOrd="0" presId="urn:microsoft.com/office/officeart/2009/layout/CircleArrowProcess"/>
    <dgm:cxn modelId="{EFF16DED-4659-404B-AFC0-8E211145A63A}" srcId="{9AF1B495-E42D-4D9E-9D0F-9E7076102DC8}" destId="{A76ABD0B-47A7-4100-94F2-36410873C454}" srcOrd="1" destOrd="0" parTransId="{BDEFBFB2-9D9A-4873-BF8B-2C353432A676}" sibTransId="{5DBFF7B7-30D6-4D99-8C14-6B8DE7A152F0}"/>
    <dgm:cxn modelId="{2A55D397-FD43-4686-A0B3-910B3BF90744}" type="presOf" srcId="{A76ABD0B-47A7-4100-94F2-36410873C454}" destId="{D38A7938-AE78-4151-AF20-B023884062A6}" srcOrd="0" destOrd="0" presId="urn:microsoft.com/office/officeart/2009/layout/CircleArrowProcess"/>
    <dgm:cxn modelId="{CBAF8578-1E4C-4FB3-9F17-12D7ED0768B4}" type="presParOf" srcId="{773AB5DF-B339-43CB-A403-ABEF76FE87F4}" destId="{6A09BCBF-254B-40B6-8CEE-C51CD0B7E743}" srcOrd="0" destOrd="0" presId="urn:microsoft.com/office/officeart/2009/layout/CircleArrowProcess"/>
    <dgm:cxn modelId="{F029703D-798A-4460-9192-198748B76C9B}" type="presParOf" srcId="{6A09BCBF-254B-40B6-8CEE-C51CD0B7E743}" destId="{9979893D-0436-44AD-BE77-3EE2CFA008D9}" srcOrd="0" destOrd="0" presId="urn:microsoft.com/office/officeart/2009/layout/CircleArrowProcess"/>
    <dgm:cxn modelId="{207D16BB-5082-4A5F-BBD2-98323EF8EB41}" type="presParOf" srcId="{773AB5DF-B339-43CB-A403-ABEF76FE87F4}" destId="{814B3773-45C1-44BF-A7E7-0D92DFDB1022}" srcOrd="1" destOrd="0" presId="urn:microsoft.com/office/officeart/2009/layout/CircleArrowProcess"/>
    <dgm:cxn modelId="{9F62646B-8517-491E-98AC-EAF1FDE5313F}" type="presParOf" srcId="{773AB5DF-B339-43CB-A403-ABEF76FE87F4}" destId="{7ADCAA99-8832-414C-A017-A384D50302AC}" srcOrd="2" destOrd="0" presId="urn:microsoft.com/office/officeart/2009/layout/CircleArrowProcess"/>
    <dgm:cxn modelId="{80E18F1C-1339-43F3-9725-0197948E825B}" type="presParOf" srcId="{7ADCAA99-8832-414C-A017-A384D50302AC}" destId="{E7339032-336B-4E14-B5B8-01D5406A5909}" srcOrd="0" destOrd="0" presId="urn:microsoft.com/office/officeart/2009/layout/CircleArrowProcess"/>
    <dgm:cxn modelId="{B0B9CBD8-6083-4A9A-9DAA-EAF38C70BEFE}" type="presParOf" srcId="{773AB5DF-B339-43CB-A403-ABEF76FE87F4}" destId="{D38A7938-AE78-4151-AF20-B023884062A6}" srcOrd="3" destOrd="0" presId="urn:microsoft.com/office/officeart/2009/layout/CircleArrowProcess"/>
    <dgm:cxn modelId="{C6219379-F4D2-410A-B03A-1B0E084A2B1B}" type="presParOf" srcId="{773AB5DF-B339-43CB-A403-ABEF76FE87F4}" destId="{ED391727-C036-49C3-B993-5DE3D83A6D2F}" srcOrd="4" destOrd="0" presId="urn:microsoft.com/office/officeart/2009/layout/CircleArrowProcess"/>
    <dgm:cxn modelId="{1409C129-0BDA-4F4F-84D2-5500035951D2}" type="presParOf" srcId="{ED391727-C036-49C3-B993-5DE3D83A6D2F}" destId="{2747E70C-A334-4EF2-8348-78C3D7DB6AD9}" srcOrd="0" destOrd="0" presId="urn:microsoft.com/office/officeart/2009/layout/CircleArrowProcess"/>
    <dgm:cxn modelId="{0CE48FAA-6FA9-4711-AB0C-4D1B92FD1B4C}" type="presParOf" srcId="{773AB5DF-B339-43CB-A403-ABEF76FE87F4}" destId="{55251BA2-25F6-47C3-AE04-22C89A2FE73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3ED8A-8BC4-4ADA-9DCC-7E4A3D5211EC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 этой целью отбираются педагогически одаренные и мотивированные студенты, начиная с 3 курса </a:t>
          </a:r>
          <a:r>
            <a:rPr lang="ru-RU" sz="1400" b="1" kern="1200" dirty="0" err="1" smtClean="0"/>
            <a:t>бакалавриата</a:t>
          </a:r>
          <a:r>
            <a:rPr lang="ru-RU" sz="1400" b="1" kern="1200" dirty="0" smtClean="0"/>
            <a:t>, а также молодые специалисты, уже прошедшие обучение. </a:t>
          </a:r>
          <a:endParaRPr lang="ru-RU" sz="1400" b="1" kern="1200" dirty="0"/>
        </a:p>
      </dsp:txBody>
      <dsp:txXfrm>
        <a:off x="144776" y="50451"/>
        <a:ext cx="2620721" cy="1534246"/>
      </dsp:txXfrm>
    </dsp:sp>
    <dsp:sp modelId="{C99DE4C2-BA3C-4A84-BDDD-FC8A66D53506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052255" y="615490"/>
        <a:ext cx="403082" cy="404168"/>
      </dsp:txXfrm>
    </dsp:sp>
    <dsp:sp modelId="{4C4941B8-1074-480F-B8B7-1F5FBF6ECC86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Проводится ранняя диагностика профессиональных и личностных характеристик для построения программы мероприятий и отслеживания результативности проекта. </a:t>
          </a:r>
          <a:endParaRPr lang="ru-RU" sz="1400" b="1" kern="1200" dirty="0"/>
        </a:p>
      </dsp:txBody>
      <dsp:txXfrm>
        <a:off x="3947439" y="50451"/>
        <a:ext cx="2620721" cy="1534246"/>
      </dsp:txXfrm>
    </dsp:sp>
    <dsp:sp modelId="{8E89EDE3-B27E-42A5-B343-A58604F7AE2A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854918" y="615490"/>
        <a:ext cx="403082" cy="404168"/>
      </dsp:txXfrm>
    </dsp:sp>
    <dsp:sp modelId="{960CBFCE-278B-4A84-AA59-90305770D279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Студенты и молодые специалисты на протяжении учебного года участвуют в образовательных, научных,  </a:t>
          </a:r>
          <a:r>
            <a:rPr lang="ru-RU" sz="1600" b="1" kern="1200" dirty="0" err="1" smtClean="0"/>
            <a:t>профориентационных</a:t>
          </a:r>
          <a:r>
            <a:rPr lang="ru-RU" sz="1600" b="1" kern="1200" dirty="0" smtClean="0"/>
            <a:t>  мероприятиях.</a:t>
          </a:r>
          <a:endParaRPr lang="ru-RU" sz="1600" b="1" kern="1200" dirty="0"/>
        </a:p>
      </dsp:txBody>
      <dsp:txXfrm>
        <a:off x="7750101" y="50451"/>
        <a:ext cx="2620721" cy="1534246"/>
      </dsp:txXfrm>
    </dsp:sp>
    <dsp:sp modelId="{CAA1EB97-D56F-4BFA-9752-F97EE2F2588D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8858378" y="1871456"/>
        <a:ext cx="404168" cy="403082"/>
      </dsp:txXfrm>
    </dsp:sp>
    <dsp:sp modelId="{26957743-7C41-489D-A3BE-10FE99158F99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Итогом программы мероприятий станет для участников проекта трудоустройство командой в новую образовательную организацию или образовательную организацию, демонстрирующую низкие академические результаты.</a:t>
          </a:r>
          <a:endParaRPr lang="ru-RU" sz="1200" b="1" kern="1200" dirty="0"/>
        </a:p>
      </dsp:txBody>
      <dsp:txXfrm>
        <a:off x="7750101" y="2766639"/>
        <a:ext cx="2620721" cy="1534246"/>
      </dsp:txXfrm>
    </dsp:sp>
    <dsp:sp modelId="{5E1D7CF4-146B-4740-95B1-20E80692C681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7060261" y="3331678"/>
        <a:ext cx="403082" cy="404168"/>
      </dsp:txXfrm>
    </dsp:sp>
    <dsp:sp modelId="{1B322FA4-7069-49AC-8677-C5D36DAB6E4C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Сопровождение молодых специалистов  на этапе вхождения в профессию на базе образовательной организации с проведением повышения квалификации, консультаций со стороны специалистов методических кафедр, </a:t>
          </a:r>
          <a:r>
            <a:rPr lang="ru-RU" sz="1200" b="1" kern="1200" dirty="0" err="1" smtClean="0"/>
            <a:t>супервизорских</a:t>
          </a:r>
          <a:r>
            <a:rPr lang="ru-RU" sz="1200" b="1" kern="1200" dirty="0" smtClean="0"/>
            <a:t> групп, образовательных мероприятий. </a:t>
          </a:r>
          <a:endParaRPr lang="ru-RU" sz="1200" b="1" kern="1200" dirty="0"/>
        </a:p>
      </dsp:txBody>
      <dsp:txXfrm>
        <a:off x="3947439" y="2766639"/>
        <a:ext cx="2620721" cy="1534246"/>
      </dsp:txXfrm>
    </dsp:sp>
    <dsp:sp modelId="{FCF10D97-2341-48A1-B971-BACF13FA1FB8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57598" y="3331678"/>
        <a:ext cx="403082" cy="404168"/>
      </dsp:txXfrm>
    </dsp:sp>
    <dsp:sp modelId="{8AC46854-BC88-4532-8D04-5B91B9AC4E25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Тиражирование опыта реализации проекта в профессиональном сообществе педагогов на федеральном уровне.</a:t>
          </a:r>
          <a:endParaRPr lang="ru-RU" sz="1800" kern="1200" dirty="0"/>
        </a:p>
      </dsp:txBody>
      <dsp:txXfrm>
        <a:off x="144776" y="2766639"/>
        <a:ext cx="2620721" cy="1534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D67F3-651C-40F7-B133-4D7AB467FF46}">
      <dsp:nvSpPr>
        <dsp:cNvPr id="0" name=""/>
        <dsp:cNvSpPr/>
      </dsp:nvSpPr>
      <dsp:spPr>
        <a:xfrm>
          <a:off x="0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Студенты-выпускники освоят профессиональные компетенции, не входящие в ООП; получат практический опыт работы в образовательной организации до трудоустройства; получат возможность трудоустройства в команде, что уменьшит период адаптации на новом рабочем месте. </a:t>
          </a:r>
          <a:endParaRPr lang="ru-RU" sz="1100" b="1" kern="1200" dirty="0"/>
        </a:p>
      </dsp:txBody>
      <dsp:txXfrm>
        <a:off x="0" y="1740535"/>
        <a:ext cx="2477607" cy="1740535"/>
      </dsp:txXfrm>
    </dsp:sp>
    <dsp:sp modelId="{33ACE1FB-0F5D-4D2C-950C-24CBB1EDE213}">
      <dsp:nvSpPr>
        <dsp:cNvPr id="0" name=""/>
        <dsp:cNvSpPr/>
      </dsp:nvSpPr>
      <dsp:spPr>
        <a:xfrm>
          <a:off x="516669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E041-807F-45C5-9F69-8C6E7A84301E}">
      <dsp:nvSpPr>
        <dsp:cNvPr id="0" name=""/>
        <dsp:cNvSpPr/>
      </dsp:nvSpPr>
      <dsp:spPr>
        <a:xfrm>
          <a:off x="2554299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Молодым специалистам будет обеспечено наиболее комфортное вхождение в профессию путем кураторства со стороны вуза и научно-методического сопровождения.</a:t>
          </a:r>
          <a:endParaRPr lang="ru-RU" sz="1400" b="1" kern="1200" dirty="0"/>
        </a:p>
      </dsp:txBody>
      <dsp:txXfrm>
        <a:off x="2554299" y="1740535"/>
        <a:ext cx="2477607" cy="1740535"/>
      </dsp:txXfrm>
    </dsp:sp>
    <dsp:sp modelId="{38C518A5-BD24-4D43-87B6-B05C018FBF6B}">
      <dsp:nvSpPr>
        <dsp:cNvPr id="0" name=""/>
        <dsp:cNvSpPr/>
      </dsp:nvSpPr>
      <dsp:spPr>
        <a:xfrm>
          <a:off x="306860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6EC4E-B31E-4B36-8449-D8A3BE16FF63}">
      <dsp:nvSpPr>
        <dsp:cNvPr id="0" name=""/>
        <dsp:cNvSpPr/>
      </dsp:nvSpPr>
      <dsp:spPr>
        <a:xfrm>
          <a:off x="5106235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Работодатель (образовательная организация) получает возможность усиления педагогического коллектива молодыми высококвалифицированными и эффективными специалистами, что позитивно повлияет на развитие образовательной организации; решает вопрос кадрового дефицита на этапе открытия новой образовательной организации.</a:t>
          </a:r>
          <a:endParaRPr lang="ru-RU" sz="1000" b="1" kern="1200" dirty="0"/>
        </a:p>
      </dsp:txBody>
      <dsp:txXfrm>
        <a:off x="5106235" y="1740535"/>
        <a:ext cx="2477607" cy="1740535"/>
      </dsp:txXfrm>
    </dsp:sp>
    <dsp:sp modelId="{A865F2ED-C7FE-4481-A795-CF2A41624441}">
      <dsp:nvSpPr>
        <dsp:cNvPr id="0" name=""/>
        <dsp:cNvSpPr/>
      </dsp:nvSpPr>
      <dsp:spPr>
        <a:xfrm>
          <a:off x="5620541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092A5-2321-4376-BB7D-2425CF987A9A}">
      <dsp:nvSpPr>
        <dsp:cNvPr id="0" name=""/>
        <dsp:cNvSpPr/>
      </dsp:nvSpPr>
      <dsp:spPr>
        <a:xfrm>
          <a:off x="7658171" y="0"/>
          <a:ext cx="247760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Органы регионального управления образованием решают проблему кадрового дефицита в новых образовательных организациях; усиливает образовательные организации, демонстрирующие низкие образовательные результаты, командой молодых высококвалифицированных и эффективных специалистов.</a:t>
          </a:r>
          <a:endParaRPr lang="ru-RU" sz="1100" b="1" kern="1200" dirty="0"/>
        </a:p>
      </dsp:txBody>
      <dsp:txXfrm>
        <a:off x="7658171" y="1740535"/>
        <a:ext cx="2477607" cy="1740535"/>
      </dsp:txXfrm>
    </dsp:sp>
    <dsp:sp modelId="{58ECA549-1962-46B6-BD6F-B6FB83E005E9}">
      <dsp:nvSpPr>
        <dsp:cNvPr id="0" name=""/>
        <dsp:cNvSpPr/>
      </dsp:nvSpPr>
      <dsp:spPr>
        <a:xfrm>
          <a:off x="8172477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33B7E-0080-41C9-908F-4B4D6BCE032F}">
      <dsp:nvSpPr>
        <dsp:cNvPr id="0" name=""/>
        <dsp:cNvSpPr/>
      </dsp:nvSpPr>
      <dsp:spPr>
        <a:xfrm>
          <a:off x="405525" y="3481070"/>
          <a:ext cx="9327091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893D-0436-44AD-BE77-3EE2CFA008D9}">
      <dsp:nvSpPr>
        <dsp:cNvPr id="0" name=""/>
        <dsp:cNvSpPr/>
      </dsp:nvSpPr>
      <dsp:spPr>
        <a:xfrm>
          <a:off x="3626845" y="0"/>
          <a:ext cx="2747737" cy="274815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B3773-45C1-44BF-A7E7-0D92DFDB1022}">
      <dsp:nvSpPr>
        <dsp:cNvPr id="0" name=""/>
        <dsp:cNvSpPr/>
      </dsp:nvSpPr>
      <dsp:spPr>
        <a:xfrm>
          <a:off x="4256218" y="937083"/>
          <a:ext cx="1526865" cy="76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1649D"/>
              </a:solidFill>
            </a:rPr>
            <a:t>Регулярная поддержка студентов и молодых специалистов по системе инновационного проекта</a:t>
          </a:r>
          <a:endParaRPr lang="ru-RU" sz="1200" b="1" kern="1200" dirty="0"/>
        </a:p>
      </dsp:txBody>
      <dsp:txXfrm>
        <a:off x="4256218" y="937083"/>
        <a:ext cx="1526865" cy="763249"/>
      </dsp:txXfrm>
    </dsp:sp>
    <dsp:sp modelId="{E7339032-336B-4E14-B5B8-01D5406A5909}">
      <dsp:nvSpPr>
        <dsp:cNvPr id="0" name=""/>
        <dsp:cNvSpPr/>
      </dsp:nvSpPr>
      <dsp:spPr>
        <a:xfrm>
          <a:off x="2863671" y="1579019"/>
          <a:ext cx="2747737" cy="274815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A7938-AE78-4151-AF20-B023884062A6}">
      <dsp:nvSpPr>
        <dsp:cNvPr id="0" name=""/>
        <dsp:cNvSpPr/>
      </dsp:nvSpPr>
      <dsp:spPr>
        <a:xfrm>
          <a:off x="3474107" y="2580321"/>
          <a:ext cx="1526865" cy="76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1649D"/>
              </a:solidFill>
            </a:rPr>
            <a:t>Расширение географии проекта с выходом на другие регионы РФ</a:t>
          </a:r>
          <a:endParaRPr lang="ru-RU" sz="1300" b="1" kern="1200" dirty="0">
            <a:solidFill>
              <a:srgbClr val="01649D"/>
            </a:solidFill>
          </a:endParaRPr>
        </a:p>
      </dsp:txBody>
      <dsp:txXfrm>
        <a:off x="3474107" y="2580321"/>
        <a:ext cx="1526865" cy="763249"/>
      </dsp:txXfrm>
    </dsp:sp>
    <dsp:sp modelId="{2747E70C-A334-4EF2-8348-78C3D7DB6AD9}">
      <dsp:nvSpPr>
        <dsp:cNvPr id="0" name=""/>
        <dsp:cNvSpPr/>
      </dsp:nvSpPr>
      <dsp:spPr>
        <a:xfrm>
          <a:off x="3822412" y="3346996"/>
          <a:ext cx="2360732" cy="23616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51BA2-25F6-47C3-AE04-22C89A2FE738}">
      <dsp:nvSpPr>
        <dsp:cNvPr id="0" name=""/>
        <dsp:cNvSpPr/>
      </dsp:nvSpPr>
      <dsp:spPr>
        <a:xfrm>
          <a:off x="4237798" y="4170757"/>
          <a:ext cx="1526865" cy="763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1649D"/>
              </a:solidFill>
            </a:rPr>
            <a:t>Привлечение международных партнеров</a:t>
          </a:r>
          <a:endParaRPr lang="ru-RU" sz="1600" kern="1200" dirty="0"/>
        </a:p>
      </dsp:txBody>
      <dsp:txXfrm>
        <a:off x="4237798" y="4170757"/>
        <a:ext cx="1526865" cy="76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zen.spb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herzen.spb.ru/main/innovation/160041701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861" y="942856"/>
            <a:ext cx="8322088" cy="125965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16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Инновационный образовательный проект</a:t>
            </a:r>
            <a:endParaRPr lang="ru-RU" sz="4800" b="1" dirty="0">
              <a:solidFill>
                <a:srgbClr val="0164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058" y="2474529"/>
            <a:ext cx="8309114" cy="2264448"/>
          </a:xfr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>
                <a:solidFill>
                  <a:srgbClr val="01649D"/>
                </a:solidFill>
              </a:rPr>
              <a:t>Команда школьных педагогов "под ключ". </a:t>
            </a:r>
            <a:endParaRPr lang="ru-RU" b="1" dirty="0" smtClean="0">
              <a:solidFill>
                <a:srgbClr val="01649D"/>
              </a:solidFill>
            </a:endParaRPr>
          </a:p>
          <a:p>
            <a:r>
              <a:rPr lang="ru-RU" b="1" dirty="0" smtClean="0">
                <a:solidFill>
                  <a:srgbClr val="01649D"/>
                </a:solidFill>
              </a:rPr>
              <a:t>Инновационная </a:t>
            </a:r>
            <a:r>
              <a:rPr lang="ru-RU" b="1" dirty="0">
                <a:solidFill>
                  <a:srgbClr val="01649D"/>
                </a:solidFill>
              </a:rPr>
              <a:t>технология </a:t>
            </a:r>
            <a:r>
              <a:rPr lang="ru-RU" b="1" dirty="0" smtClean="0">
                <a:solidFill>
                  <a:srgbClr val="01649D"/>
                </a:solidFill>
              </a:rPr>
              <a:t>подготовки выпускников </a:t>
            </a:r>
            <a:r>
              <a:rPr lang="ru-RU" b="1" dirty="0">
                <a:solidFill>
                  <a:srgbClr val="01649D"/>
                </a:solidFill>
              </a:rPr>
              <a:t>педагогического вуза к реализации актуальных задач современной школы и сопровождения молодых учителей на этапе "входа" в профессию</a:t>
            </a:r>
          </a:p>
          <a:p>
            <a:endParaRPr lang="ru-RU" sz="3600" b="1" dirty="0">
              <a:solidFill>
                <a:srgbClr val="01649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70" y="4963886"/>
            <a:ext cx="9285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Направление инновационной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деятельности: </a:t>
            </a:r>
            <a:r>
              <a:rPr lang="ru-RU" dirty="0" smtClean="0"/>
              <a:t>Разработка</a:t>
            </a:r>
            <a:r>
              <a:rPr lang="ru-RU" dirty="0"/>
              <a:t>, апробация и внедрение новых элементов содержания образования и систем воспитания, новых педагогических технологий, учебно-методических и учебно- 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сектора.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8087" y="859586"/>
            <a:ext cx="297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Российский государственный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педагогический университет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им. А. И. Герцена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63944"/>
            <a:ext cx="10358362" cy="13076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Перспективы развития проекта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после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завершения срока реализации</a:t>
            </a:r>
          </a:p>
        </p:txBody>
      </p:sp>
      <p:pic>
        <p:nvPicPr>
          <p:cNvPr id="5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70933"/>
            <a:ext cx="1049867" cy="1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2951819"/>
              </p:ext>
            </p:extLst>
          </p:nvPr>
        </p:nvGraphicFramePr>
        <p:xfrm>
          <a:off x="-1548490" y="958471"/>
          <a:ext cx="9238255" cy="570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User\Desktop\для презентации\686bc505bb6aa3cec068299c7556ae4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23" y="1775014"/>
            <a:ext cx="6500224" cy="37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Контактная информация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92628" y="720877"/>
            <a:ext cx="10450286" cy="44104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Федеральное государственное бюджетное образовательное учреждение высшего образования</a:t>
            </a:r>
          </a:p>
          <a:p>
            <a:pPr marL="0" indent="0" algn="ctr">
              <a:buNone/>
            </a:pPr>
            <a:r>
              <a:rPr lang="ru-RU" sz="1800" dirty="0" smtClean="0"/>
              <a:t>«Российский государственный педагогический университет им. А. И. Герцена»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https://www.herzen.spb.ru</a:t>
            </a:r>
            <a:r>
              <a:rPr lang="en-US" sz="1800" dirty="0" smtClean="0">
                <a:hlinkClick r:id="rId3"/>
              </a:rPr>
              <a:t>/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/>
              <a:t>191186, Санкт-Петербург, набережная реки Мойки, </a:t>
            </a:r>
            <a:r>
              <a:rPr lang="ru-RU" sz="1800" dirty="0" smtClean="0"/>
              <a:t>д.48</a:t>
            </a:r>
          </a:p>
          <a:p>
            <a:pPr marL="0" indent="0" algn="ctr">
              <a:buNone/>
            </a:pPr>
            <a:r>
              <a:rPr lang="ru-RU" sz="1800" dirty="0"/>
              <a:t>8 (812) 6437767 (доб. 26-36), </a:t>
            </a:r>
            <a:r>
              <a:rPr lang="en-US" sz="1800" dirty="0"/>
              <a:t>uosoo@herzen.spb.ru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Адрес страницы, посвященной инновационному проекту: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://herzen.spb.ru/main/innovation/1600417018</a:t>
            </a:r>
            <a:r>
              <a:rPr lang="en-US" sz="1800" dirty="0" smtClean="0">
                <a:hlinkClick r:id="rId4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3074" name="Picture 2" descr="C:\Users\User\Desktop\для презентации\840px-Afisha_113РГПУ_им_А._И._Герцена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47" y="3161399"/>
            <a:ext cx="5040086" cy="33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80656" y="5679260"/>
            <a:ext cx="6553201" cy="1054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246" y="1560924"/>
            <a:ext cx="6264566" cy="3134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99" y="757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Цель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инновационного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образовательного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60" y="1530103"/>
            <a:ext cx="5724581" cy="332493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</a:rPr>
              <a:t>Подготовка студентов, выпускников вуза и молодых специалистов к работе </a:t>
            </a:r>
            <a:r>
              <a:rPr lang="ru-RU" sz="2400" dirty="0" smtClean="0">
                <a:solidFill>
                  <a:schemeClr val="bg1"/>
                </a:solidFill>
              </a:rPr>
              <a:t>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школе </a:t>
            </a:r>
            <a:r>
              <a:rPr lang="ru-RU" sz="2400" dirty="0">
                <a:solidFill>
                  <a:schemeClr val="bg1"/>
                </a:solidFill>
              </a:rPr>
              <a:t>с освоением современных навыков учителя, знакомством со </a:t>
            </a:r>
            <a:r>
              <a:rPr lang="ru-RU" sz="2400" dirty="0" smtClean="0">
                <a:solidFill>
                  <a:schemeClr val="bg1"/>
                </a:solidFill>
              </a:rPr>
              <a:t>спецификой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определенной </a:t>
            </a:r>
            <a:r>
              <a:rPr lang="ru-RU" sz="2400" dirty="0">
                <a:solidFill>
                  <a:schemeClr val="bg1"/>
                </a:solidFill>
              </a:rPr>
              <a:t>школы, в которой они будут работать, обучением работе в команде </a:t>
            </a:r>
            <a:r>
              <a:rPr lang="ru-RU" sz="2400" dirty="0" smtClean="0">
                <a:solidFill>
                  <a:schemeClr val="bg1"/>
                </a:solidFill>
              </a:rPr>
              <a:t>для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более </a:t>
            </a:r>
            <a:r>
              <a:rPr lang="ru-RU" sz="2400" dirty="0">
                <a:solidFill>
                  <a:schemeClr val="bg1"/>
                </a:solidFill>
              </a:rPr>
              <a:t>эффективного решения задач образовательной организации по развитию.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2390" y="57981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Проект </a:t>
            </a:r>
            <a:r>
              <a:rPr lang="ru-RU" sz="2400" dirty="0">
                <a:solidFill>
                  <a:schemeClr val="bg1"/>
                </a:solidFill>
              </a:rPr>
              <a:t>запланирован к </a:t>
            </a:r>
            <a:r>
              <a:rPr lang="ru-RU" sz="2400" dirty="0" smtClean="0">
                <a:solidFill>
                  <a:schemeClr val="bg1"/>
                </a:solidFill>
              </a:rPr>
              <a:t>реализации </a:t>
            </a:r>
            <a:r>
              <a:rPr lang="ru-RU" sz="2400" dirty="0">
                <a:solidFill>
                  <a:schemeClr val="bg1"/>
                </a:solidFill>
              </a:rPr>
              <a:t>в период с 10 января 2021 года по 31 </a:t>
            </a:r>
            <a:r>
              <a:rPr lang="ru-RU" sz="2400" dirty="0" smtClean="0">
                <a:solidFill>
                  <a:schemeClr val="bg1"/>
                </a:solidFill>
              </a:rPr>
              <a:t>декабря 2024 </a:t>
            </a:r>
            <a:r>
              <a:rPr lang="ru-RU" sz="2400" dirty="0">
                <a:solidFill>
                  <a:schemeClr val="bg1"/>
                </a:solidFill>
              </a:rPr>
              <a:t>г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56977" y="4521703"/>
            <a:ext cx="77463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Период реализации инновационного образовательного проекта</a:t>
            </a:r>
          </a:p>
        </p:txBody>
      </p:sp>
      <p:pic>
        <p:nvPicPr>
          <p:cNvPr id="10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:\БУГРЫ\фото\фото\DSC022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2" y="1386748"/>
            <a:ext cx="5172927" cy="34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41605" y="812799"/>
            <a:ext cx="11092880" cy="584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978" y="187586"/>
            <a:ext cx="10515600" cy="62521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Задачи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2849" y="1087358"/>
            <a:ext cx="10640181" cy="36118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1. Разработка концепции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2. Создание локальной нормативно-правовой базы для реализации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3. Поиск и утверждение образовательных организаций, которые станут базами для реализации проекта с участием Комитета по образованию г. Санкт-Петербурга и Комитета по общему и профессиональному образованию Ленинградской области;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4. Разработка диагностического инструментария для измерения профессиональных и личностных характеристик участников проекта, а также методов мониторинга эффективности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5. Ежегодный отбор участников проекта: студентов, начиная с 3 курса, выпускников и молодых специалистов;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6. Диагностика профессиональных и личностных характеристик участников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7. Разработка и утверждение плана мероприятий ежегодно с учетом проведенной диагностики;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8. Проведение мероприятий с участием студентов и молодых специалистов с целью создания команды педагогов «под ключ»;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9. Мониторинг эффективности проведенных мероприятий среди участников проекта;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10. Трудоустройство участников проекта в составе команды педагогов в образовательные организации;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11. Научно-методическое и организационное сопровождение молодых специалистов, трудоустроенных в образовательные организации проекта, в том числе повышение квалификации, </a:t>
            </a:r>
            <a:r>
              <a:rPr lang="ru-RU" sz="1800" dirty="0" err="1">
                <a:solidFill>
                  <a:schemeClr val="bg1"/>
                </a:solidFill>
              </a:rPr>
              <a:t>супервизорские</a:t>
            </a:r>
            <a:r>
              <a:rPr lang="ru-RU" sz="1800" dirty="0">
                <a:solidFill>
                  <a:schemeClr val="bg1"/>
                </a:solidFill>
              </a:rPr>
              <a:t> мероприятия, научное кураторство и пр.;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</a:rPr>
              <a:t>12. Разработка и внедрение сетевых образовательных программ с участием работодателей.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486" y="180067"/>
            <a:ext cx="10515600" cy="13255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557B5"/>
                </a:solidFill>
              </a:rPr>
              <a:t>ОСНОВНАЯ ИДЕЯ ПРОЕКТА - </a:t>
            </a:r>
            <a:r>
              <a:rPr lang="ru-RU" sz="2000" dirty="0" smtClean="0"/>
              <a:t>подготовка </a:t>
            </a:r>
            <a:r>
              <a:rPr lang="ru-RU" sz="2000" dirty="0"/>
              <a:t>не отдельных педагогических кадров, но целого педагогического коллектива, характеризующегося высоким профессионализмом и инициативностью, для работы в новых образовательных организациях, а также в образовательных организациях с низкими академическими результатами.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334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733" y="183691"/>
            <a:ext cx="10515600" cy="1325563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Актуальность инновационного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образовательного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проекта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066" y="1165974"/>
            <a:ext cx="6239321" cy="4331229"/>
          </a:xfrm>
        </p:spPr>
        <p:txBody>
          <a:bodyPr>
            <a:noAutofit/>
          </a:bodyPr>
          <a:lstStyle/>
          <a:p>
            <a:r>
              <a:rPr lang="ru-RU" sz="1800" dirty="0"/>
              <a:t>В связи с подписанием Федерального закона «О внесении изменений в статьи 46 и 108 Федерального закона «Об образовании в Российской Федерации» президентом РФ В.В. Путиным 8 июня 2020 г. и тем, что студенты педагогических вузов 3-5 курсов получили возможность трудоустройства в общеобразовательные организации, </a:t>
            </a:r>
            <a:r>
              <a:rPr lang="ru-RU" sz="1800" dirty="0" smtClean="0"/>
              <a:t>проект </a:t>
            </a:r>
            <a:r>
              <a:rPr lang="ru-RU" sz="1800" dirty="0"/>
              <a:t>по подготовке команды педагогов «под ключ» </a:t>
            </a:r>
            <a:r>
              <a:rPr lang="ru-RU" sz="1800" dirty="0" smtClean="0"/>
              <a:t>может быть одной </a:t>
            </a:r>
            <a:r>
              <a:rPr lang="ru-RU" sz="1800" dirty="0"/>
              <a:t>из возможностей подготовки студентов педагогических вузов для будущей работы в школе.</a:t>
            </a:r>
          </a:p>
          <a:p>
            <a:r>
              <a:rPr lang="ru-RU" sz="1800" dirty="0" smtClean="0"/>
              <a:t>Молодой </a:t>
            </a:r>
            <a:r>
              <a:rPr lang="ru-RU" sz="1800" dirty="0"/>
              <a:t>специалист, участвовавший в проекте, будет хорошо ориентироваться в вопросах использования современных образовательных технологий, планирования и осуществления образовательной деятельности с учетом индивидуальных особенностей учащихся, профессионального роста учителя, эффективной работы образовательной организации как целостной системы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Молодые учителя, уже работающие в образовательных организациях, получат возможность сопровождения их деятельности со стороны специалистов педагогического вуза на первых этапах вхождения в профессию педагога.</a:t>
            </a:r>
            <a:endParaRPr lang="ru-RU" sz="18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7" name="Picture 3" descr="Z:\БУГРЫ\фото\фото\DSC02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4"/>
          <a:stretch/>
        </p:blipFill>
        <p:spPr bwMode="auto">
          <a:xfrm>
            <a:off x="7364849" y="3941598"/>
            <a:ext cx="3684155" cy="28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49388" y="1138555"/>
            <a:ext cx="5679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Проект по созданию команды педагогов «под ключ» позволит увеличить число студентов и выпускников педагогических вузов, выбирающих профессию педагога, т.к. специализированная подготовка к работе учителя, сопровождение молодого специалиста на начальных этапах вхождения в профессию снимают психологические ограничения при освоении такой сложной и ответственной профессии, как учитель, а также может снизить кадровый дефицит в школах РФ.</a:t>
            </a:r>
          </a:p>
        </p:txBody>
      </p:sp>
      <p:pic>
        <p:nvPicPr>
          <p:cNvPr id="7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191245"/>
              </p:ext>
            </p:extLst>
          </p:nvPr>
        </p:nvGraphicFramePr>
        <p:xfrm>
          <a:off x="954404" y="1851557"/>
          <a:ext cx="101381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935564" y="166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Практическая значимость инновационных решений в рамках реализации инновационного образовательного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Сотрудничество с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целью реализации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User\Desktop\для презентации\197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8" y="694416"/>
            <a:ext cx="2448888" cy="17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ля презентации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119188"/>
            <a:ext cx="35337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36" y="495273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033" y="2079171"/>
            <a:ext cx="5369681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запланированных к открытию на территории г. Санкт-Петербурга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демонстрирующих низкие образовательные результаты на территории г. Санкт-Петербурга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Содействует взаимодействию работодателей и вуза;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Направляет абитуриентов по договорам целевого обучения с целью подготовки высококвалифицированных педагогических кадров для региона;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Оказывает содействие в формировании нового образовательного пространства и адаптации образовательный среды для организации эффективного образовательного процесса.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6433" y="2075542"/>
            <a:ext cx="536968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запланированных к открытию на территории Ленинградской области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Предоставляет информацию об образовательных организациях, демонстрирующих низкие образовательные результаты на территории Ленинградской области и нуждающихся в команде педагогов «под ключ»;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Содействует взаимодействию работодателей и вуза;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Направляет абитуриентов по договорам целевого обучения с целью подготовки высококвалифицированных педагогических кадров для региона;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Оказывает содействие в формировании нового образовательного пространства и адаптации образовательный среды для организации эффективного образовательного процесса.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4688" y="1157228"/>
            <a:ext cx="34703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Правительство Ленинградской области</a:t>
            </a:r>
          </a:p>
          <a:p>
            <a:pPr algn="ctr"/>
            <a:r>
              <a:rPr lang="ru-RU" sz="1600" b="1" dirty="0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Комитет общего и профессионального образования</a:t>
            </a:r>
            <a:endParaRPr lang="ru-RU" sz="1600" b="1" dirty="0">
              <a:solidFill>
                <a:srgbClr val="0164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6701" y="5039883"/>
            <a:ext cx="5369681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Экспертное сообщество руководителей эффективных образовательных организаций (по состоянию на 01.09.2020 г. – 37 организаций дошкольного, общего и дополнительного образования):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Участвуют в построении образовательной траектории для участников проекта;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Проводят экспертизу плана мероприятий проекта и полученных результатов;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- Участвуют в мероприятиях проекта в качестве работодателей и экспертов.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879" y="6000071"/>
            <a:ext cx="347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Герценовский</a:t>
            </a:r>
            <a:r>
              <a:rPr lang="ru-RU" sz="1400" b="1" dirty="0" smtClean="0">
                <a:solidFill>
                  <a:srgbClr val="01649D"/>
                </a:solidFill>
                <a:latin typeface="Times New Roman" pitchFamily="18" charset="0"/>
                <a:cs typeface="Times New Roman" pitchFamily="18" charset="0"/>
              </a:rPr>
              <a:t> образовательный округ</a:t>
            </a:r>
            <a:endParaRPr lang="ru-RU" sz="1600" b="1" dirty="0">
              <a:solidFill>
                <a:srgbClr val="0164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66" y="216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Ожидаемые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внешние эффекты от реализации инновационного образовательного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343" y="1863877"/>
            <a:ext cx="5092239" cy="44104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Данный инновационный проект позволит решить кадровый дефицит образовательных организаций в регионах, в частности при открытии новых образовательных организаций и при усилении образовательных организаций, демонстрирующих низкие образовательные результаты. Доказанная эффективность проекта может стать толчком для проведения работы по созданию команд педагогов «под ключ» в других регионах РФ, что может повлиять в целом на эффективность систем образования регионов.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934"/>
            <a:ext cx="922867" cy="9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БУГРЫ\фото\фото\ikN66cZQuh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69" y="1896533"/>
            <a:ext cx="6147064" cy="420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БУГРЫ\фото\Молодые специалист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6507" r="4283" b="9047"/>
          <a:stretch/>
        </p:blipFill>
        <p:spPr bwMode="auto">
          <a:xfrm>
            <a:off x="6554887" y="1007444"/>
            <a:ext cx="5412142" cy="34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Microsoft\Windows\Temporary Internet Files\Content.IE5\JVOBBOED\билингв.-для-светлого-фо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82697"/>
            <a:ext cx="889000" cy="8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-222719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Опыт реализации инновационного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1649D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91886" y="1058335"/>
            <a:ext cx="5900057" cy="1619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Пилотная версия инновационного проекта была запущена в 2019/2020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 на базе МОБУ «</a:t>
            </a:r>
            <a:r>
              <a:rPr lang="ru-RU" sz="2000" dirty="0" err="1" smtClean="0"/>
              <a:t>Бугровская</a:t>
            </a:r>
            <a:r>
              <a:rPr lang="ru-RU" sz="2000" dirty="0" smtClean="0"/>
              <a:t> СОШ №2» Всеволожского района Ленинградской области совместно с Правительством Ленинградской области.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3033" y="2688767"/>
            <a:ext cx="5576510" cy="112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новой школы Ленинградской области были отобраны и подготовлены студенты-выпускники РГПУ им. А. И. Герцена.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3033" y="3962395"/>
            <a:ext cx="5576510" cy="112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Студенты прошли обучение по программе дополнительного профессионального образования «Навыки учителя </a:t>
            </a:r>
            <a:r>
              <a:rPr lang="en-US" dirty="0" smtClean="0"/>
              <a:t>XXI </a:t>
            </a:r>
            <a:r>
              <a:rPr lang="ru-RU" dirty="0" smtClean="0"/>
              <a:t>века».</a:t>
            </a:r>
            <a:endParaRPr lang="ru-RU" dirty="0"/>
          </a:p>
        </p:txBody>
      </p:sp>
      <p:pic>
        <p:nvPicPr>
          <p:cNvPr id="11" name="Picture 1" descr="C:\Users\User\Desktop\для презентации\197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65" y="-205517"/>
            <a:ext cx="2061764" cy="14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7609117" y="4512114"/>
            <a:ext cx="4669971" cy="932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в</a:t>
            </a:r>
            <a:r>
              <a:rPr lang="ru-RU" sz="2000" dirty="0" smtClean="0"/>
              <a:t>ыпускников РГПУ им. А. И. Герцена в составе команды педагогов вошли в педагогический коллектив школы </a:t>
            </a:r>
            <a:r>
              <a:rPr lang="ru-RU" sz="2000" dirty="0"/>
              <a:t>по различным предметным областям: иностранный язык, физическая культура, технология, физика, география, русский язык, музыка, начальное образование, психология. 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3033" y="5301337"/>
            <a:ext cx="5576510" cy="1306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Трудоустроенные выпускники РГПУ им. А. И. Герцена курируются специалистами методических кафедр вуза, получают необходимую поддержку для наиболее комфортного и эффективного вхождения в профессию педагога.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9031" y="4882247"/>
            <a:ext cx="1251858" cy="1431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472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331</TotalTime>
  <Words>1397</Words>
  <Application>Microsoft Office PowerPoint</Application>
  <PresentationFormat>Произвольный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</vt:lpstr>
      <vt:lpstr>Инновационный образовательный проект</vt:lpstr>
      <vt:lpstr>Цель инновационного  образовательного проекта</vt:lpstr>
      <vt:lpstr>Задачи проекта</vt:lpstr>
      <vt:lpstr>ОСНОВНАЯ ИДЕЯ ПРОЕКТА - подготовка не отдельных педагогических кадров, но целого педагогического коллектива, характеризующегося высоким профессионализмом и инициативностью, для работы в новых образовательных организациях, а также в образовательных организациях с низкими академическими результатами.</vt:lpstr>
      <vt:lpstr>Актуальность инновационного образовательного проекта </vt:lpstr>
      <vt:lpstr>Презентация PowerPoint</vt:lpstr>
      <vt:lpstr>Сотрудничество с целью реализации проекта</vt:lpstr>
      <vt:lpstr>Ожидаемые внешние эффекты от реализации инновационного образовательного проекта</vt:lpstr>
      <vt:lpstr>Опыт реализации инновационного проекта</vt:lpstr>
      <vt:lpstr>Перспективы развития проекта  после завершения срока реализации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образовательный проект</dc:title>
  <dc:creator>User</dc:creator>
  <cp:lastModifiedBy>User</cp:lastModifiedBy>
  <cp:revision>51</cp:revision>
  <dcterms:created xsi:type="dcterms:W3CDTF">2020-09-17T07:54:02Z</dcterms:created>
  <dcterms:modified xsi:type="dcterms:W3CDTF">2020-09-18T11:48:14Z</dcterms:modified>
</cp:coreProperties>
</file>