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65" r:id="rId4"/>
    <p:sldId id="266" r:id="rId5"/>
    <p:sldId id="267" r:id="rId6"/>
    <p:sldId id="282" r:id="rId7"/>
    <p:sldId id="280" r:id="rId8"/>
    <p:sldId id="283" r:id="rId9"/>
    <p:sldId id="268" r:id="rId10"/>
    <p:sldId id="271" r:id="rId11"/>
    <p:sldId id="278" r:id="rId12"/>
    <p:sldId id="274" r:id="rId13"/>
    <p:sldId id="275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9046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5837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5578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4186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796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7219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8409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71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2627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1232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19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936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atanova_anna@mail.ru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hyperlink" Target="&#1043;&#1048;&#1057;_&#1057;&#1054;&#1051;&#1054;_&#1057;&#1054;&#1064;.xlsx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microsoft.com/office/2007/relationships/hdphoto" Target="../media/hdphoto6.wdp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hyperlink" Target="MSOKO_&#1048;&#1088;&#1058;&#1077;&#1093;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916832"/>
            <a:ext cx="8136904" cy="172819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отчетов образовательных организаций по итогам учебных периодов на основе единства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требований к формированию базы данных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ГИС СОЛО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260648"/>
            <a:ext cx="87849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Комитет общего и профессионального образования Ленинградской области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139952" y="4103787"/>
            <a:ext cx="482453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Атанова Анна Викторовна, </a:t>
            </a:r>
            <a:r>
              <a:rPr lang="ru-RU" alt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ведущий специалист сектора управления качеством образования 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департамента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надзора и контроля за соблюдением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законодательства в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сфере образования комитета общего и профессионального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Ленинградской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67744" y="6093296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декабря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года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80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1645" y="620688"/>
            <a:ext cx="8424936" cy="2016224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учебных периодов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Учебные периоды – четверти, триместры,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полугодия? В ГИС можно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задать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периоды в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соответствии с графиком, по которому работает ваша школа или ее отдельные ступени – начальная, основная, старшая.</a:t>
            </a:r>
          </a:p>
          <a:p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1196" y="116632"/>
            <a:ext cx="8229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 ДЛЯ ОБСУЖДЕНИЯ  (МСОКО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2564904"/>
            <a:ext cx="82809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Настраиваемые шкалы оценивания</a:t>
            </a:r>
          </a:p>
          <a:p>
            <a:pPr>
              <a:defRPr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Стандартная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пятибалльная,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безоценочная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или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зачетная шкалы оценок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могут быть заданы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системе по умолчанию. При необходимости можно создать и настроить произвольную шкалу оценок, числовую или символьную.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539552" y="4491256"/>
            <a:ext cx="8424936" cy="2016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Учет специфики учебного процесса</a:t>
            </a:r>
          </a:p>
          <a:p>
            <a:pPr marL="0" indent="0">
              <a:buFont typeface="Arial" pitchFamily="34" charset="0"/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Используйте при работе с электронным журналом типы уроков и оценок, предусмотренные вашими локальными актами.  При необходимости расширьте заданные по умолчанию списки.</a:t>
            </a:r>
          </a:p>
          <a:p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080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980728"/>
            <a:ext cx="8424936" cy="5472608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Внести в отчет «аттестованные» первоклассников.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Внести «График контрольных работ» в систему ГИС СОЛО. Настроить автоматическую настройку его обновлений и изменений.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систему проверки учебного расписания требованиям </a:t>
            </a:r>
            <a:r>
              <a:rPr lang="ru-RU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СанПин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основании анализа данных о качестве образования разработать и включить методику для выявления школ ШНОР и ШВОР в Ленинградской области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Убрать слово «Рейтинг» из МСОКО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6" y="178187"/>
            <a:ext cx="8229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ПРЕДЛОЖЕНИЯ ПО ДОРАБОТКЕ  (МСОКО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05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2856"/>
            <a:ext cx="9144000" cy="28654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3"/>
          <p:cNvSpPr>
            <a:spLocks noGrp="1"/>
          </p:cNvSpPr>
          <p:nvPr>
            <p:ph type="title"/>
          </p:nvPr>
        </p:nvSpPr>
        <p:spPr>
          <a:xfrm>
            <a:off x="457200" y="1124744"/>
            <a:ext cx="822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55976" y="5661248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>
                <a:solidFill>
                  <a:srgbClr val="29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Атанова Анна Викторовна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2000" b="1" dirty="0">
                <a:solidFill>
                  <a:srgbClr val="292929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atanova_anna@mail.ru</a:t>
            </a:r>
            <a:endParaRPr lang="en-US" altLang="ru-RU" sz="2000" b="1" dirty="0">
              <a:solidFill>
                <a:srgbClr val="2929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2000" b="1" dirty="0">
                <a:solidFill>
                  <a:srgbClr val="29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+7-911-382-43-55</a:t>
            </a:r>
            <a:endParaRPr lang="ru-RU" altLang="ru-RU" sz="2000" b="1" dirty="0">
              <a:solidFill>
                <a:srgbClr val="2929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05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512" y="260648"/>
            <a:ext cx="8784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МНОГОУРОВНЕВАЯ СИСТЕМА ОЦЕНКИ КАЧЕСТВА ОБРАЗОВАНИЯ (МСОКО)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888" y="1268760"/>
            <a:ext cx="4453112" cy="309634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TextBox 8"/>
          <p:cNvSpPr txBox="1"/>
          <p:nvPr/>
        </p:nvSpPr>
        <p:spPr>
          <a:xfrm>
            <a:off x="4716016" y="1539659"/>
            <a:ext cx="42484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помогает автоматизировать процесс оценки качества образования начиная со школьного уровня до уровня регионального комитета образования, предоставляя руководителям образовательных организаций новые возможности в управлении качеством образования.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7544" y="4653136"/>
            <a:ext cx="79928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МСОКО содержит более 95 отчетов. Из них: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Отчеты для школы: 27 + 4 (мониторинговые);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Отчеты уровня муниципального комитета образования 21+4;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Отчеты уровня регионального образования 15+1;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Мониторинговые отчеты для муниципального образования 12;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Мониторинговые отчеты отчеты для регионального образования 12. </a:t>
            </a:r>
          </a:p>
        </p:txBody>
      </p:sp>
    </p:spTree>
    <p:extLst>
      <p:ext uri="{BB962C8B-B14F-4D97-AF65-F5344CB8AC3E}">
        <p14:creationId xmlns:p14="http://schemas.microsoft.com/office/powerpoint/2010/main" val="349101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6" t="4766" r="83335" b="60192"/>
          <a:stretch/>
        </p:blipFill>
        <p:spPr bwMode="auto">
          <a:xfrm>
            <a:off x="124706" y="1052736"/>
            <a:ext cx="4484364" cy="281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485" r="87706" b="24084"/>
          <a:stretch/>
        </p:blipFill>
        <p:spPr bwMode="auto">
          <a:xfrm>
            <a:off x="2366888" y="1916832"/>
            <a:ext cx="3183012" cy="4305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79512" y="260648"/>
            <a:ext cx="87849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ОТЧЕТЫ УРОВНЯ АДМИНИСТРАЦИИ ШКОЛЫ (МСОКО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207" b="6176"/>
          <a:stretch/>
        </p:blipFill>
        <p:spPr bwMode="auto">
          <a:xfrm>
            <a:off x="5004048" y="862350"/>
            <a:ext cx="3200983" cy="2108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24128" y="3140968"/>
            <a:ext cx="315106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базе своей образовательной организации проверить функционирование всех отчетов;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аписать свои рекомендации, пожелания и замечания по работе модуля МСОКО.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47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" y="260648"/>
            <a:ext cx="879157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46" r="81471" b="9471"/>
          <a:stretch/>
        </p:blipFill>
        <p:spPr bwMode="auto">
          <a:xfrm>
            <a:off x="176211" y="985044"/>
            <a:ext cx="3688993" cy="453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74" r="83206" b="6916"/>
          <a:stretch/>
        </p:blipFill>
        <p:spPr bwMode="auto">
          <a:xfrm>
            <a:off x="5580112" y="2132856"/>
            <a:ext cx="3240360" cy="452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48" r="83097" b="48969"/>
          <a:stretch/>
        </p:blipFill>
        <p:spPr bwMode="auto">
          <a:xfrm>
            <a:off x="3275856" y="1632495"/>
            <a:ext cx="3362052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648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" y="260648"/>
            <a:ext cx="879157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7" r="4091"/>
          <a:stretch/>
        </p:blipFill>
        <p:spPr bwMode="auto">
          <a:xfrm>
            <a:off x="873160" y="797223"/>
            <a:ext cx="7397677" cy="4661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9868" y="5373216"/>
            <a:ext cx="86442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Сводные отчеты с анализом результатов всех контрольных работ, проведенных в школе за учебный период, в сравнении с уровнем освоения образовательной программы, с прогнозируемыми п классу и школу и в сравнении с итоговыми оценками за период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71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2" r="59826" b="5520"/>
          <a:stretch/>
        </p:blipFill>
        <p:spPr bwMode="auto">
          <a:xfrm>
            <a:off x="768748" y="831379"/>
            <a:ext cx="7606501" cy="4762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32" y="116632"/>
            <a:ext cx="879157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3547" y="5799167"/>
            <a:ext cx="8136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Сводный отчет с анализом оценочных показателей и разрыв между результатами контрольных работ и оценочными показателями за период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61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32" y="116632"/>
            <a:ext cx="879157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3" r="86400" b="14301"/>
          <a:stretch/>
        </p:blipFill>
        <p:spPr bwMode="auto">
          <a:xfrm>
            <a:off x="251520" y="548680"/>
            <a:ext cx="3456384" cy="6036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1378642"/>
            <a:ext cx="648072" cy="475252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1" r="79616" b="22421"/>
          <a:stretch/>
        </p:blipFill>
        <p:spPr bwMode="auto">
          <a:xfrm>
            <a:off x="3887468" y="3356992"/>
            <a:ext cx="2519661" cy="2307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8" r="67757" b="50389"/>
          <a:stretch/>
        </p:blipFill>
        <p:spPr bwMode="auto">
          <a:xfrm>
            <a:off x="4066869" y="552808"/>
            <a:ext cx="4680520" cy="1881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355210" y="1772815"/>
            <a:ext cx="826560" cy="60300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871201" y="2808787"/>
            <a:ext cx="35648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освоили требования стандарта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55" r="89099" b="48331"/>
          <a:stretch/>
        </p:blipFill>
        <p:spPr bwMode="auto">
          <a:xfrm>
            <a:off x="6681207" y="4222772"/>
            <a:ext cx="2154248" cy="2194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498191" y="3754906"/>
            <a:ext cx="2520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Неуспевающие учащиеся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hlinkClick r:id="rId7" action="ppaction://hlinkfile"/>
          </p:cNvPr>
          <p:cNvSpPr txBox="1"/>
          <p:nvPr/>
        </p:nvSpPr>
        <p:spPr>
          <a:xfrm>
            <a:off x="3976174" y="6073882"/>
            <a:ext cx="2411193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ОТЧЕТЫ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41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468" t="11918" r="30019" b="5926"/>
          <a:stretch/>
        </p:blipFill>
        <p:spPr bwMode="auto">
          <a:xfrm>
            <a:off x="419100" y="836712"/>
            <a:ext cx="3864868" cy="5768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7" t="13742" r="3931" b="6297"/>
          <a:stretch/>
        </p:blipFill>
        <p:spPr bwMode="auto">
          <a:xfrm>
            <a:off x="5292080" y="860345"/>
            <a:ext cx="3672408" cy="5718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55600" y="260648"/>
            <a:ext cx="822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ОТЧЕТЫ УРОВНЯ КОМИТЕТА ОБРАЗОВАНИЯ (МСОКО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124744"/>
            <a:ext cx="2991114" cy="11114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905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5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ОТЧЕТЫ УРОВНЯ КОМИТЕТА ОБРАЗОВАНИЯ ЛО (МСОКО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90" t="10026" r="34450" b="19311"/>
          <a:stretch/>
        </p:blipFill>
        <p:spPr bwMode="auto">
          <a:xfrm>
            <a:off x="467544" y="980727"/>
            <a:ext cx="3168352" cy="5478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hlinkClick r:id="rId4" action="ppaction://hlinkfile"/>
          </p:cNvPr>
          <p:cNvSpPr txBox="1"/>
          <p:nvPr/>
        </p:nvSpPr>
        <p:spPr>
          <a:xfrm>
            <a:off x="4089502" y="980727"/>
            <a:ext cx="4536504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рекомендации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ИрТех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24491" r="47793" b="9822"/>
          <a:stretch/>
        </p:blipFill>
        <p:spPr bwMode="auto">
          <a:xfrm>
            <a:off x="3903585" y="2726343"/>
            <a:ext cx="4865221" cy="2167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44008" y="1556792"/>
            <a:ext cx="3384376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!!! новое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25143" y="2018457"/>
            <a:ext cx="4865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Прогнозирование результатов государственной аттестации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44008" y="5157192"/>
            <a:ext cx="3980782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«Потенциальные медалисты»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11960" y="6021288"/>
            <a:ext cx="4752528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Отчеты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«Всероссийская олимпиада школьников»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05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427</Words>
  <Application>Microsoft Office PowerPoint</Application>
  <PresentationFormat>Экран (4:3)</PresentationFormat>
  <Paragraphs>47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12</vt:i4>
      </vt:variant>
    </vt:vector>
  </HeadingPairs>
  <TitlesOfParts>
    <vt:vector size="14" baseType="lpstr">
      <vt:lpstr>Тема Office</vt:lpstr>
      <vt:lpstr>1_Тема Office</vt:lpstr>
      <vt:lpstr>Формирование отчетов образовательных организаций по итогам учебных периодов на основе единства требований к формированию базы данных ГИС СОЛО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ОТЧЕТЫ УРОВНЯ КОМИТЕТА ОБРАЗОВАНИЯ (МСОКО)</vt:lpstr>
      <vt:lpstr>ОТЧЕТЫ УРОВНЯ КОМИТЕТА ОБРАЗОВАНИЯ ЛО (МСОКО)</vt:lpstr>
      <vt:lpstr>ВОПРОСЫ ДЛЯ ОБСУЖДЕНИЯ  (МСОКО)</vt:lpstr>
      <vt:lpstr>ПРЕДЛОЖЕНИЯ ПО ДОРАБОТКЕ  (МСОКО)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 работе со школами с низкими результатами обучения и/или школами, функционирующими в неблагоприятных социальных условиях в 2022 году</dc:title>
  <dc:creator>Людмила Геннадьевна Михайлюк</dc:creator>
  <cp:lastModifiedBy>Анна Викторовна Атанова</cp:lastModifiedBy>
  <cp:revision>39</cp:revision>
  <dcterms:created xsi:type="dcterms:W3CDTF">2021-11-17T10:24:06Z</dcterms:created>
  <dcterms:modified xsi:type="dcterms:W3CDTF">2021-12-20T10:27:57Z</dcterms:modified>
</cp:coreProperties>
</file>